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86" autoAdjust="0"/>
  </p:normalViewPr>
  <p:slideViewPr>
    <p:cSldViewPr>
      <p:cViewPr varScale="1">
        <p:scale>
          <a:sx n="69" d="100"/>
          <a:sy n="69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FEAE2F-A01E-4208-BA5C-5E4A625D25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FC0A4-517D-4163-912E-1C30F218728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29384-59E8-4D0F-B7E9-83BEFC0BCA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E8AC6-86B8-428F-8792-C7C9D2F0EF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016E6-255F-445C-B52A-9A63F6D5F30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9047C-207C-4C15-BE90-9C3207EA65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59B03-F2A8-4269-BE2D-B3E269447B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D2E56-7B14-4428-945D-9120BFEB8E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EAB-2845-45B9-8DC4-601FCF4E9F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5A2DB-517E-4CB7-B3D6-3947ACBE37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846F-B186-4F64-B23F-F2D43DB90B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68F28EE-E02D-4E5C-B967-2DE7C117966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ricesigns.com/buy/workers_sign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ricesigns.com/buy/end_road_work_sign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8.gif"/><Relationship Id="rId2" Type="http://schemas.openxmlformats.org/officeDocument/2006/relationships/hyperlink" Target="http://www.ricesigns.com/buy/road_work_ahead_sig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cesigns.com/buy/right_lane_closed_ahead_signs.htm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www.ricesigns.com/buy/workers_signs.ht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ds.yahoo.com/_ylt=A0WTb_5WRhhJ81cBL5qJzbkF;_ylu=X3oDMTBpZTByOGFiBHBvcwMyBHNlYwNzcgR2dGlkAw--/SIG=1jhk04vlc/EXP=1226414038/**http:/images.search.yahoo.com/images/view?back=http://images.search.yahoo.com/search/images?p=traffic+flaggers&amp;ni=20&amp;ei=UTF-8&amp;vm=r&amp;fr=yfp-t-501&amp;xargs=0&amp;pstart=1&amp;b=1&amp;w=216&amp;h=140&amp;imgurl=www.mailtribune.com/archive/98/aug98/archgifs/82998n2.jpg&amp;rurl=http://www.mailtribune.com/archive/98/aug98/82998n2.htm&amp;size=13.3kB&amp;name=82998n2.jpg&amp;p=traffic+flaggers&amp;type=JPG&amp;oid=8a913546d95b66c4&amp;no=2&amp;tt=35&amp;sigr=11n8asbfv&amp;sigi=11ps4h1cm&amp;sigb=13lbvo495" TargetMode="External"/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hyperlink" Target="http://www.ricesigns.com/buy/flagger_ahead_(symbol)_sign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ds.yahoo.com/_ylt=A0WTb_5WRhhJ81cBLpqJzbkF;_ylu=X3oDMTBpdnJhMHUzBHBvcwMxBHNlYwNzcgR2dGlkAw--/SIG=1mhn7huov/EXP=1226414038/**http:/images.search.yahoo.com/images/view?back=http://images.search.yahoo.com/search/images?p=traffic+flaggers&amp;ni=20&amp;ei=UTF-8&amp;vm=r&amp;fr=yfp-t-501&amp;xargs=0&amp;pstart=1&amp;b=1&amp;w=450&amp;h=541&amp;imgurl=www.boston.com/news/local/breaking_news/Flaggers%20working%201.jpg&amp;rurl=http://www.boston.com/news/local/breaking_news/2008/10/police_protest.html&amp;size=43.6kB&amp;name=Police+protest+civilian+flaggers+in+Woburn+-+Local...&amp;p=traffic+flaggers&amp;type=JPG&amp;oid=ac12598f8187d38a&amp;no=1&amp;tt=35&amp;sigr=12a8r468f&amp;sigi=122kuib7f&amp;sigb=13lbvo495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hyperlink" Target="http://rds.yahoo.com/_ylt=A0WTb_msRRhJRQwBXkGJzbkF;_ylu=X3oDMTBqOWZvY2xqBHBvcwMyNARzZWMDc3IEdnRpZAM-/SIG=1jepgn7l4/EXP=1226413868/**http:/images.search.yahoo.com/images/view?back=http://images.search.yahoo.com/search/images?p=traffic+flaggers&amp;ei=UTF-8&amp;vm=r&amp;fr=yfp-t-501&amp;xargs=0&amp;pstart=1&amp;b=21&amp;ni=20&amp;w=233&amp;h=238&amp;imgurl=www.safetyproof.com/images/paddlepal/crossingGuard.jpg&amp;rurl=http://www.safetyproof.com/html/products/miscellaneous.html&amp;size=14.4kB&amp;name=crossingGuard.jpg&amp;p=traffic+flaggers&amp;type=JPG&amp;oid=52cc7e6bbfded1c2&amp;no=24&amp;tt=34&amp;sigr=11rh6j61r&amp;sigi=11m7ersrr&amp;sigb=13miasi6d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ricesigns.com/buy/traffic_barrels_-_channelizer_drum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cesigns.com/buy/grabber_tubes.htm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ricesigns.com/buy/traffic_cones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Driver Theory</a:t>
            </a:r>
            <a:br>
              <a:rPr lang="en-US" dirty="0" smtClean="0"/>
            </a:br>
            <a:r>
              <a:rPr lang="en-US" dirty="0" smtClean="0"/>
              <a:t>Traffic Signs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4" y="3886200"/>
            <a:ext cx="5603876" cy="1752600"/>
          </a:xfrm>
        </p:spPr>
        <p:txBody>
          <a:bodyPr/>
          <a:lstStyle/>
          <a:p>
            <a:r>
              <a:rPr lang="en-US" sz="5400" dirty="0" smtClean="0">
                <a:solidFill>
                  <a:srgbClr val="FF9900"/>
                </a:solidFill>
              </a:rPr>
              <a:t>Work Zone Signs</a:t>
            </a:r>
            <a:endParaRPr lang="en-US" sz="54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k and stuff 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828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End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Work Zone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Zone Signs are usually diamond shaped, like warning signs, but they are orange instead of yellow.</a:t>
            </a:r>
          </a:p>
          <a:p>
            <a:endParaRPr lang="en-US" dirty="0" smtClean="0"/>
          </a:p>
          <a:p>
            <a:r>
              <a:rPr lang="en-US" dirty="0" smtClean="0"/>
              <a:t>These signs identify maintenance, construction or utility areas where workers or equipment mat be on or near the roadway.</a:t>
            </a:r>
          </a:p>
          <a:p>
            <a:endParaRPr lang="en-US" dirty="0" smtClean="0"/>
          </a:p>
        </p:txBody>
      </p:sp>
      <p:pic>
        <p:nvPicPr>
          <p:cNvPr id="1026" name="Picture 2" descr="Workers Signs, C-W21-1a">
            <a:hlinkClick r:id="rId2" tooltip="Purchase Workers Sign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"/>
            <a:ext cx="1142998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Work Zone Signs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800600"/>
          </a:xfrm>
        </p:spPr>
        <p:txBody>
          <a:bodyPr/>
          <a:lstStyle/>
          <a:p>
            <a:r>
              <a:rPr lang="en-US" dirty="0" smtClean="0"/>
              <a:t>Turn on your headlights when traveling through a work zone, no matter what time of day.</a:t>
            </a:r>
          </a:p>
          <a:p>
            <a:r>
              <a:rPr lang="en-US" dirty="0" smtClean="0"/>
              <a:t>This is the law for ALL posted work zones, not just for active ones.</a:t>
            </a:r>
          </a:p>
          <a:p>
            <a:r>
              <a:rPr lang="en-US" dirty="0" smtClean="0"/>
              <a:t>Using your headlights makes your car  more visible to other traffic as well as construction workers.</a:t>
            </a:r>
          </a:p>
          <a:p>
            <a:r>
              <a:rPr lang="en-US" dirty="0" smtClean="0"/>
              <a:t>If you are pulled over for a traffic violation in a work zone and if you do not have your light on, you will be fined an additional $25.00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Turn Headlights on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838325" cy="118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Work Zone Signs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 are placed at the beginning and end of an active work zone.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active work zone is the portion of the work zone where construction, maintenance or utility workers are on or near the roadway.  </a:t>
            </a:r>
            <a:endParaRPr lang="en-US" dirty="0"/>
          </a:p>
        </p:txBody>
      </p:sp>
      <p:pic>
        <p:nvPicPr>
          <p:cNvPr id="16386" name="Picture 2" descr="End Road Work Signs, C-G20-2a">
            <a:hlinkClick r:id="rId2" tooltip="Purchase End Road Work Sign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029200"/>
            <a:ext cx="1359239" cy="838200"/>
          </a:xfrm>
          <a:prstGeom prst="rect">
            <a:avLst/>
          </a:prstGeom>
          <a:noFill/>
        </p:spPr>
      </p:pic>
      <p:pic>
        <p:nvPicPr>
          <p:cNvPr id="4098" name="Picture 2" descr="Active work zone when flas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209800"/>
            <a:ext cx="12192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Work Zone Signs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800600"/>
          </a:xfrm>
        </p:spPr>
        <p:txBody>
          <a:bodyPr/>
          <a:lstStyle/>
          <a:p>
            <a:r>
              <a:rPr lang="en-US" u="sng" dirty="0" smtClean="0"/>
              <a:t>Road Work Ahead </a:t>
            </a:r>
            <a:r>
              <a:rPr lang="en-US" dirty="0" smtClean="0"/>
              <a:t>informs you there is road work ahead also it cautions you to slow down.</a:t>
            </a:r>
          </a:p>
          <a:p>
            <a:endParaRPr lang="en-US" dirty="0" smtClean="0"/>
          </a:p>
          <a:p>
            <a:r>
              <a:rPr lang="en-US" u="sng" dirty="0" smtClean="0"/>
              <a:t>Workers Ahead </a:t>
            </a:r>
            <a:r>
              <a:rPr lang="en-US" dirty="0" smtClean="0"/>
              <a:t>informs you workers may be on or very close to the roadway, so take special care when traveling through the area.</a:t>
            </a:r>
          </a:p>
          <a:p>
            <a:endParaRPr lang="en-US" u="sng" dirty="0" smtClean="0"/>
          </a:p>
          <a:p>
            <a:r>
              <a:rPr lang="en-US" u="sng" dirty="0" smtClean="0"/>
              <a:t>Lane Closed Ahead </a:t>
            </a:r>
            <a:r>
              <a:rPr lang="en-US" dirty="0" smtClean="0"/>
              <a:t>tells you a particular lane will be closed, usually at a certain distance.</a:t>
            </a:r>
            <a:endParaRPr lang="en-US" u="sng" dirty="0"/>
          </a:p>
        </p:txBody>
      </p:sp>
      <p:pic>
        <p:nvPicPr>
          <p:cNvPr id="18434" name="Picture 2" descr="Road Work Ahead Signs, C-W20-1">
            <a:hlinkClick r:id="rId2" tooltip="Purchase Road Work Ahead Sign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928688" cy="990600"/>
          </a:xfrm>
          <a:prstGeom prst="rect">
            <a:avLst/>
          </a:prstGeom>
          <a:noFill/>
        </p:spPr>
      </p:pic>
      <p:pic>
        <p:nvPicPr>
          <p:cNvPr id="18436" name="Picture 4" descr="Workers Signs, C-W21-1a">
            <a:hlinkClick r:id="rId4" tooltip="Purchase Workers Sign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200400"/>
            <a:ext cx="914398" cy="914400"/>
          </a:xfrm>
          <a:prstGeom prst="rect">
            <a:avLst/>
          </a:prstGeom>
          <a:noFill/>
        </p:spPr>
      </p:pic>
      <p:pic>
        <p:nvPicPr>
          <p:cNvPr id="18440" name="Picture 8" descr="Right Lane Closed Ahead Signs, C-W20-5">
            <a:hlinkClick r:id="rId6" tooltip="Purchase Right Lane Closed Ahead Sign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876800"/>
            <a:ext cx="952500" cy="952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Work Zone Signs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Flagger Ahead</a:t>
            </a:r>
          </a:p>
          <a:p>
            <a:endParaRPr lang="en-US" dirty="0" smtClean="0"/>
          </a:p>
          <a:p>
            <a:r>
              <a:rPr lang="en-US" dirty="0" smtClean="0"/>
              <a:t>The sign shows a flagger is controlling traffic ahead.  Flagger use STOP and SLOW paddles or a red flag to signal you to stop or slow down.  </a:t>
            </a:r>
          </a:p>
          <a:p>
            <a:endParaRPr lang="en-US" dirty="0" smtClean="0"/>
          </a:p>
          <a:p>
            <a:r>
              <a:rPr lang="en-US" dirty="0" smtClean="0"/>
              <a:t>Pay special attention to flaggers when approaching and traveling through a work zone.  </a:t>
            </a:r>
          </a:p>
        </p:txBody>
      </p:sp>
      <p:pic>
        <p:nvPicPr>
          <p:cNvPr id="1026" name="Picture 2" descr="Flagger Ahead (symbol) Signs, C-W20-7A">
            <a:hlinkClick r:id="rId2" tooltip="Purchase Flagger Ahead (symbol) Sign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990600" cy="990602"/>
          </a:xfrm>
          <a:prstGeom prst="rect">
            <a:avLst/>
          </a:prstGeom>
          <a:noFill/>
        </p:spPr>
      </p:pic>
      <p:pic>
        <p:nvPicPr>
          <p:cNvPr id="1028" name="Picture 4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410200"/>
            <a:ext cx="1209675" cy="1238250"/>
          </a:xfrm>
          <a:prstGeom prst="rect">
            <a:avLst/>
          </a:prstGeom>
          <a:noFill/>
        </p:spPr>
      </p:pic>
      <p:pic>
        <p:nvPicPr>
          <p:cNvPr id="1030" name="Picture 6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5334000"/>
            <a:ext cx="1143000" cy="1381126"/>
          </a:xfrm>
          <a:prstGeom prst="rect">
            <a:avLst/>
          </a:prstGeom>
          <a:noFill/>
        </p:spPr>
      </p:pic>
      <p:pic>
        <p:nvPicPr>
          <p:cNvPr id="1032" name="Picture 8" descr="Go to full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5562600"/>
            <a:ext cx="1238250" cy="952500"/>
          </a:xfrm>
          <a:prstGeom prst="rect">
            <a:avLst/>
          </a:prstGeom>
          <a:noFill/>
        </p:spPr>
      </p:pic>
      <p:pic>
        <p:nvPicPr>
          <p:cNvPr id="1037" name="Picture 13" descr="Flagger stopping traffi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228600"/>
            <a:ext cx="2667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Work Zone Signs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5105400"/>
          </a:xfrm>
        </p:spPr>
        <p:txBody>
          <a:bodyPr/>
          <a:lstStyle/>
          <a:p>
            <a:r>
              <a:rPr lang="en-US" dirty="0" smtClean="0"/>
              <a:t>Electric Arrow Panels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Large electronic flashing arrow panels placed in the roadway advise approaching motorist of lane closures.  </a:t>
            </a:r>
          </a:p>
          <a:p>
            <a:r>
              <a:rPr lang="en-US" dirty="0" smtClean="0"/>
              <a:t>Begin your merge well in advance of the sign.  </a:t>
            </a:r>
          </a:p>
        </p:txBody>
      </p:sp>
      <p:pic>
        <p:nvPicPr>
          <p:cNvPr id="20482" name="Picture 2" descr="Merge 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133600"/>
            <a:ext cx="2343150" cy="695325"/>
          </a:xfrm>
          <a:prstGeom prst="rect">
            <a:avLst/>
          </a:prstGeom>
          <a:noFill/>
        </p:spPr>
      </p:pic>
      <p:pic>
        <p:nvPicPr>
          <p:cNvPr id="20484" name="Picture 4" descr="Merge 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2428875" cy="695325"/>
          </a:xfrm>
          <a:prstGeom prst="rect">
            <a:avLst/>
          </a:prstGeom>
          <a:noFill/>
        </p:spPr>
      </p:pic>
      <p:pic>
        <p:nvPicPr>
          <p:cNvPr id="20486" name="Picture 6" descr="Ca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2352675" cy="742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2800" y="2819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Move/Merge Left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2819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Move/Merge Right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191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Caution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Work Zone Signs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Channeling Devices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Barrels, tubes, cones, and vertical panels are all devices used in work zones to guide you through changing traffic patterns and keep you away from hazards associated with road work.</a:t>
            </a:r>
            <a:endParaRPr lang="en-US" dirty="0"/>
          </a:p>
        </p:txBody>
      </p:sp>
      <p:pic>
        <p:nvPicPr>
          <p:cNvPr id="21506" name="Picture 2" descr="Traffic Barrels - Channelizer Drums">
            <a:hlinkClick r:id="rId2" tooltip="Purchase Traffic Barrels - Channelizer Drum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1142999" cy="1143000"/>
          </a:xfrm>
          <a:prstGeom prst="rect">
            <a:avLst/>
          </a:prstGeom>
          <a:noFill/>
        </p:spPr>
      </p:pic>
      <p:pic>
        <p:nvPicPr>
          <p:cNvPr id="21508" name="Picture 4" descr="Traffic Cones">
            <a:hlinkClick r:id="rId4" tooltip="Purchase Traffic Cone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362200"/>
            <a:ext cx="857250" cy="857251"/>
          </a:xfrm>
          <a:prstGeom prst="rect">
            <a:avLst/>
          </a:prstGeom>
          <a:noFill/>
        </p:spPr>
      </p:pic>
      <p:pic>
        <p:nvPicPr>
          <p:cNvPr id="21510" name="Picture 6" descr="Grabber Tubes">
            <a:hlinkClick r:id="rId6" tooltip="Purchase Grabber Tubes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362200"/>
            <a:ext cx="43815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Penalties in Work Zones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502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   </a:t>
            </a:r>
            <a:r>
              <a:rPr lang="en-US" sz="1800" b="1" dirty="0" smtClean="0"/>
              <a:t>The penalty for driving without lit headlights in a posted work zone is $25. This is a secondary law; therefore individuals are subject to the fine only if convicted for another violation of the vehicle code</a:t>
            </a:r>
            <a:r>
              <a:rPr lang="en-US" sz="1800" dirty="0" smtClean="0"/>
              <a:t>. </a:t>
            </a:r>
          </a:p>
          <a:p>
            <a:r>
              <a:rPr lang="en-US" sz="1800" b="1" dirty="0" smtClean="0"/>
              <a:t>Fifteen-Day Loss of License for Driving Dangerously.</a:t>
            </a:r>
            <a:r>
              <a:rPr lang="en-US" sz="1800" dirty="0" smtClean="0"/>
              <a:t> Motorists caught driving 11 miles per hour or more above the posted speed limit in an active work zone, or who are involved in a crash in an active work zone and are convicted for failing to drive at a safe speed, automatically will lose their license for 15 days. </a:t>
            </a:r>
          </a:p>
          <a:p>
            <a:r>
              <a:rPr lang="en-US" sz="1800" b="1" dirty="0" smtClean="0"/>
              <a:t>Fines Doubled/Jail Time Increased.</a:t>
            </a:r>
            <a:r>
              <a:rPr lang="en-US" sz="1800" dirty="0" smtClean="0"/>
              <a:t> Fines for certain traffic violations – including speeding, driving under the influence, and failure to obey traffic devices – are doubled for active work zones. Also, the law provides for up to five years of additional jail time for individuals convicted of homicide by vehicle for a crash that occurred in an active work zone.</a:t>
            </a:r>
          </a:p>
          <a:p>
            <a:endParaRPr lang="en-US" sz="1800" dirty="0"/>
          </a:p>
        </p:txBody>
      </p:sp>
      <p:pic>
        <p:nvPicPr>
          <p:cNvPr id="3073" name="Picture 1" descr="Trooper giving a ci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2362200" cy="1804759"/>
          </a:xfrm>
          <a:prstGeom prst="rect">
            <a:avLst/>
          </a:prstGeom>
          <a:noFill/>
        </p:spPr>
      </p:pic>
      <p:pic>
        <p:nvPicPr>
          <p:cNvPr id="3074" name="Picture 2" descr="Trooper in PennDOT tru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2362200" cy="187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ind_3294_slide">
  <a:themeElements>
    <a:clrScheme name="Custom Design 2">
      <a:dk1>
        <a:srgbClr val="000000"/>
      </a:dk1>
      <a:lt1>
        <a:srgbClr val="FFFFFF"/>
      </a:lt1>
      <a:dk2>
        <a:srgbClr val="5F5F5F"/>
      </a:dk2>
      <a:lt2>
        <a:srgbClr val="FFFFFF"/>
      </a:lt2>
      <a:accent1>
        <a:srgbClr val="E000E0"/>
      </a:accent1>
      <a:accent2>
        <a:srgbClr val="5B00BD"/>
      </a:accent2>
      <a:accent3>
        <a:srgbClr val="B6B6B6"/>
      </a:accent3>
      <a:accent4>
        <a:srgbClr val="DADADA"/>
      </a:accent4>
      <a:accent5>
        <a:srgbClr val="EDAAED"/>
      </a:accent5>
      <a:accent6>
        <a:srgbClr val="5200AB"/>
      </a:accent6>
      <a:hlink>
        <a:srgbClr val="FFEBEF"/>
      </a:hlink>
      <a:folHlink>
        <a:srgbClr val="F7EBFF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B200B2"/>
        </a:accent1>
        <a:accent2>
          <a:srgbClr val="B21FB2"/>
        </a:accent2>
        <a:accent3>
          <a:srgbClr val="B6B6B6"/>
        </a:accent3>
        <a:accent4>
          <a:srgbClr val="DADADA"/>
        </a:accent4>
        <a:accent5>
          <a:srgbClr val="D5AAD5"/>
        </a:accent5>
        <a:accent6>
          <a:srgbClr val="A11BA1"/>
        </a:accent6>
        <a:hlink>
          <a:srgbClr val="EBD0EB"/>
        </a:hlink>
        <a:folHlink>
          <a:srgbClr val="FFE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E000E0"/>
        </a:accent1>
        <a:accent2>
          <a:srgbClr val="5B00BD"/>
        </a:accent2>
        <a:accent3>
          <a:srgbClr val="B6B6B6"/>
        </a:accent3>
        <a:accent4>
          <a:srgbClr val="DADADA"/>
        </a:accent4>
        <a:accent5>
          <a:srgbClr val="EDAAED"/>
        </a:accent5>
        <a:accent6>
          <a:srgbClr val="5200AB"/>
        </a:accent6>
        <a:hlink>
          <a:srgbClr val="FFEBEF"/>
        </a:hlink>
        <a:folHlink>
          <a:srgbClr val="F7E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CC00CC"/>
        </a:accent1>
        <a:accent2>
          <a:srgbClr val="5BBC0B"/>
        </a:accent2>
        <a:accent3>
          <a:srgbClr val="B6B6B6"/>
        </a:accent3>
        <a:accent4>
          <a:srgbClr val="DADADA"/>
        </a:accent4>
        <a:accent5>
          <a:srgbClr val="E2AAE2"/>
        </a:accent5>
        <a:accent6>
          <a:srgbClr val="52AA09"/>
        </a:accent6>
        <a:hlink>
          <a:srgbClr val="F7FFEB"/>
        </a:hlink>
        <a:folHlink>
          <a:srgbClr val="FFF8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5F5F5F"/>
        </a:dk2>
        <a:lt2>
          <a:srgbClr val="FFFFFF"/>
        </a:lt2>
        <a:accent1>
          <a:srgbClr val="E000E0"/>
        </a:accent1>
        <a:accent2>
          <a:srgbClr val="D67D00"/>
        </a:accent2>
        <a:accent3>
          <a:srgbClr val="B6B6B6"/>
        </a:accent3>
        <a:accent4>
          <a:srgbClr val="DADADA"/>
        </a:accent4>
        <a:accent5>
          <a:srgbClr val="EDAAED"/>
        </a:accent5>
        <a:accent6>
          <a:srgbClr val="C27100"/>
        </a:accent6>
        <a:hlink>
          <a:srgbClr val="F1FFDB"/>
        </a:hlink>
        <a:folHlink>
          <a:srgbClr val="EFF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00B2"/>
        </a:accent1>
        <a:accent2>
          <a:srgbClr val="B21FB2"/>
        </a:accent2>
        <a:accent3>
          <a:srgbClr val="FFFFFF"/>
        </a:accent3>
        <a:accent4>
          <a:srgbClr val="000000"/>
        </a:accent4>
        <a:accent5>
          <a:srgbClr val="D5AAD5"/>
        </a:accent5>
        <a:accent6>
          <a:srgbClr val="A11BA1"/>
        </a:accent6>
        <a:hlink>
          <a:srgbClr val="EBD0EB"/>
        </a:hlink>
        <a:folHlink>
          <a:srgbClr val="FF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00E0"/>
        </a:accent1>
        <a:accent2>
          <a:srgbClr val="5B00BD"/>
        </a:accent2>
        <a:accent3>
          <a:srgbClr val="FFFFFF"/>
        </a:accent3>
        <a:accent4>
          <a:srgbClr val="000000"/>
        </a:accent4>
        <a:accent5>
          <a:srgbClr val="EDAAED"/>
        </a:accent5>
        <a:accent6>
          <a:srgbClr val="5200AB"/>
        </a:accent6>
        <a:hlink>
          <a:srgbClr val="FFEBEF"/>
        </a:hlink>
        <a:folHlink>
          <a:srgbClr val="F7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CC"/>
        </a:accent1>
        <a:accent2>
          <a:srgbClr val="5BBC0B"/>
        </a:accent2>
        <a:accent3>
          <a:srgbClr val="FFFFFF"/>
        </a:accent3>
        <a:accent4>
          <a:srgbClr val="000000"/>
        </a:accent4>
        <a:accent5>
          <a:srgbClr val="E2AAE2"/>
        </a:accent5>
        <a:accent6>
          <a:srgbClr val="52AA09"/>
        </a:accent6>
        <a:hlink>
          <a:srgbClr val="F7FFEB"/>
        </a:hlink>
        <a:folHlink>
          <a:srgbClr val="FFF8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000E0"/>
        </a:accent1>
        <a:accent2>
          <a:srgbClr val="D67D00"/>
        </a:accent2>
        <a:accent3>
          <a:srgbClr val="FFFFFF"/>
        </a:accent3>
        <a:accent4>
          <a:srgbClr val="000000"/>
        </a:accent4>
        <a:accent5>
          <a:srgbClr val="EDAAED"/>
        </a:accent5>
        <a:accent6>
          <a:srgbClr val="C27100"/>
        </a:accent6>
        <a:hlink>
          <a:srgbClr val="F1FFDB"/>
        </a:hlink>
        <a:folHlink>
          <a:srgbClr val="EFF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ind_3294_slide</Template>
  <TotalTime>401</TotalTime>
  <Words>536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ind_3294_slide</vt:lpstr>
      <vt:lpstr>Driver Theory Traffic Signs</vt:lpstr>
      <vt:lpstr>Work Zone</vt:lpstr>
      <vt:lpstr>Work Zone Signs</vt:lpstr>
      <vt:lpstr>Work Zone Signs</vt:lpstr>
      <vt:lpstr>Work Zone Signs</vt:lpstr>
      <vt:lpstr>Work Zone Signs</vt:lpstr>
      <vt:lpstr>Work Zone Signs</vt:lpstr>
      <vt:lpstr>Work Zone Signs</vt:lpstr>
      <vt:lpstr>Penalties in Work Zones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Driver Theory Traffic Signs</dc:title>
  <dc:creator>rgravine</dc:creator>
  <cp:lastModifiedBy>rgravine</cp:lastModifiedBy>
  <cp:revision>26</cp:revision>
  <dcterms:created xsi:type="dcterms:W3CDTF">2008-11-03T14:49:50Z</dcterms:created>
  <dcterms:modified xsi:type="dcterms:W3CDTF">2009-12-10T13:13:48Z</dcterms:modified>
</cp:coreProperties>
</file>