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273" r:id="rId3"/>
    <p:sldId id="275" r:id="rId4"/>
    <p:sldId id="274" r:id="rId5"/>
    <p:sldId id="291" r:id="rId6"/>
    <p:sldId id="276" r:id="rId7"/>
    <p:sldId id="277" r:id="rId8"/>
    <p:sldId id="278" r:id="rId9"/>
    <p:sldId id="279" r:id="rId10"/>
    <p:sldId id="280" r:id="rId11"/>
    <p:sldId id="281" r:id="rId12"/>
    <p:sldId id="282" r:id="rId13"/>
    <p:sldId id="292" r:id="rId14"/>
    <p:sldId id="283" r:id="rId15"/>
    <p:sldId id="284" r:id="rId16"/>
    <p:sldId id="285" r:id="rId17"/>
    <p:sldId id="286" r:id="rId18"/>
    <p:sldId id="287" r:id="rId19"/>
    <p:sldId id="288" r:id="rId20"/>
    <p:sldId id="290"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2DCCD3"/>
    <a:srgbClr val="D2D755"/>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364" autoAdjust="0"/>
  </p:normalViewPr>
  <p:slideViewPr>
    <p:cSldViewPr snapToGrid="0">
      <p:cViewPr>
        <p:scale>
          <a:sx n="100" d="100"/>
          <a:sy n="100" d="100"/>
        </p:scale>
        <p:origin x="18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16373099497524E-3"/>
          <c:y val="0"/>
          <c:w val="0.83906234274006153"/>
          <c:h val="0.72962895977962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E58B-4857-A18C-26E90E4CEF4B}"/>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137529432"/>
        <c:axId val="137530608"/>
      </c:barChart>
      <c:catAx>
        <c:axId val="137529432"/>
        <c:scaling>
          <c:orientation val="minMax"/>
        </c:scaling>
        <c:delete val="1"/>
        <c:axPos val="b"/>
        <c:numFmt formatCode="General" sourceLinked="1"/>
        <c:majorTickMark val="none"/>
        <c:minorTickMark val="none"/>
        <c:tickLblPos val="nextTo"/>
        <c:crossAx val="137530608"/>
        <c:crosses val="autoZero"/>
        <c:auto val="1"/>
        <c:lblAlgn val="ctr"/>
        <c:lblOffset val="100"/>
        <c:noMultiLvlLbl val="0"/>
      </c:catAx>
      <c:valAx>
        <c:axId val="137530608"/>
        <c:scaling>
          <c:orientation val="minMax"/>
        </c:scaling>
        <c:delete val="1"/>
        <c:axPos val="l"/>
        <c:numFmt formatCode="General" sourceLinked="1"/>
        <c:majorTickMark val="none"/>
        <c:minorTickMark val="none"/>
        <c:tickLblPos val="nextTo"/>
        <c:crossAx val="1375294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2A441-7B76-420A-A9AF-88429ECECBCB}"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D51BC-E110-4590-923E-02CF072CAB3D}" type="slidenum">
              <a:rPr lang="en-US" smtClean="0"/>
              <a:t>‹#›</a:t>
            </a:fld>
            <a:endParaRPr lang="en-US"/>
          </a:p>
        </p:txBody>
      </p:sp>
    </p:spTree>
    <p:extLst>
      <p:ext uri="{BB962C8B-B14F-4D97-AF65-F5344CB8AC3E}">
        <p14:creationId xmlns:p14="http://schemas.microsoft.com/office/powerpoint/2010/main" val="389031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iergeneration.org/sites/default/files/documents/20180209/a73e193f/AHG-Communication-Checklist--Building-Support-and-Celebrating-Succes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Introductions, depending on number of participants</a:t>
            </a:r>
          </a:p>
        </p:txBody>
      </p:sp>
      <p:sp>
        <p:nvSpPr>
          <p:cNvPr id="4" name="Slide Number Placeholder 3"/>
          <p:cNvSpPr>
            <a:spLocks noGrp="1"/>
          </p:cNvSpPr>
          <p:nvPr>
            <p:ph type="sldNum" sz="quarter" idx="5"/>
          </p:nvPr>
        </p:nvSpPr>
        <p:spPr/>
        <p:txBody>
          <a:bodyPr/>
          <a:lstStyle/>
          <a:p>
            <a:fld id="{3E7D51BC-E110-4590-923E-02CF072CAB3D}" type="slidenum">
              <a:rPr lang="en-US" smtClean="0"/>
              <a:t>5</a:t>
            </a:fld>
            <a:endParaRPr lang="en-US"/>
          </a:p>
        </p:txBody>
      </p:sp>
    </p:spTree>
    <p:extLst>
      <p:ext uri="{BB962C8B-B14F-4D97-AF65-F5344CB8AC3E}">
        <p14:creationId xmlns:p14="http://schemas.microsoft.com/office/powerpoint/2010/main" val="140184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 have covered all of the material I have intended to cover, what expectations have not been met?</a:t>
            </a:r>
          </a:p>
          <a:p>
            <a:r>
              <a:rPr lang="en-US" dirty="0"/>
              <a:t>What did you learn? Was the implication of that learning? What will you do now as a result?</a:t>
            </a:r>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20</a:t>
            </a:fld>
            <a:endParaRPr lang="en-US"/>
          </a:p>
        </p:txBody>
      </p:sp>
    </p:spTree>
    <p:extLst>
      <p:ext uri="{BB962C8B-B14F-4D97-AF65-F5344CB8AC3E}">
        <p14:creationId xmlns:p14="http://schemas.microsoft.com/office/powerpoint/2010/main" val="28099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WellSAT items reflect the federal law or best practices. </a:t>
            </a:r>
          </a:p>
          <a:p>
            <a:endParaRPr lang="en-US" baseline="0" dirty="0"/>
          </a:p>
          <a:p>
            <a:r>
              <a:rPr lang="en-US" baseline="0" dirty="0"/>
              <a:t>Final Rule:</a:t>
            </a:r>
          </a:p>
          <a:p>
            <a:r>
              <a:rPr lang="en-US" dirty="0"/>
              <a:t>This final rule requires all local educational agencies that participate in the National School Lunch and School Breakfast Programs to meet expanded local school wellness policy requirements consistent with the requirements set forth in section 204 of the Healthy, Hunger- Free Kids Act of 2010.</a:t>
            </a:r>
          </a:p>
          <a:p>
            <a:endParaRPr lang="en-US" dirty="0"/>
          </a:p>
          <a:p>
            <a:r>
              <a:rPr lang="en-US" dirty="0"/>
              <a:t>The final rule requires each local educational agency to establish minimum content requirements for the local school wellness policies, ensure stakeholder participation in the development and updates of such policies, and periodically assess and disclose to the public schools' compliance with the local school wellness policies.</a:t>
            </a:r>
          </a:p>
          <a:p>
            <a:endParaRPr lang="en-US" dirty="0"/>
          </a:p>
          <a:p>
            <a:r>
              <a:rPr lang="en-US" dirty="0"/>
              <a:t>These regulations are expected to result in local school wellness policies that strengthen the ability of a local educational agency to create a school nutrition environment that promotes students' health, well-being, and ability to learn. In addition, these regulations will increase transparency for the public with regard to school wellness policies and contribute to integrity in the school nutrition program.</a:t>
            </a:r>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6</a:t>
            </a:fld>
            <a:endParaRPr lang="en-US"/>
          </a:p>
        </p:txBody>
      </p:sp>
    </p:spTree>
    <p:extLst>
      <p:ext uri="{BB962C8B-B14F-4D97-AF65-F5344CB8AC3E}">
        <p14:creationId xmlns:p14="http://schemas.microsoft.com/office/powerpoint/2010/main" val="175586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Districts: WellSAT is a self-monitoring</a:t>
            </a:r>
            <a:r>
              <a:rPr lang="en-US" baseline="0" dirty="0"/>
              <a:t> tool that provides districts with feedback reports to measure progress and connect to resources to support  and strengthen weak areas of the policy – it also allows districts to self monitor progress in written and enacted policies.</a:t>
            </a:r>
          </a:p>
          <a:p>
            <a:endParaRPr lang="en-US" dirty="0"/>
          </a:p>
          <a:p>
            <a:r>
              <a:rPr lang="en-US" dirty="0"/>
              <a:t>State Government: WellSAT can support</a:t>
            </a:r>
            <a:r>
              <a:rPr lang="en-US" baseline="0" dirty="0"/>
              <a:t> state governments (DOE) to:</a:t>
            </a:r>
          </a:p>
          <a:p>
            <a:r>
              <a:rPr lang="en-US" baseline="0" dirty="0"/>
              <a:t>	- Identify districts that need assistance and need targeted resources</a:t>
            </a:r>
          </a:p>
          <a:p>
            <a:r>
              <a:rPr lang="en-US" baseline="0" dirty="0"/>
              <a:t>	- Identify specific variables that are associated with stronger policies</a:t>
            </a:r>
          </a:p>
          <a:p>
            <a:endParaRPr lang="en-US" baseline="0" dirty="0"/>
          </a:p>
          <a:p>
            <a:r>
              <a:rPr lang="en-US" baseline="0" dirty="0"/>
              <a:t>Policy Makers and Researchers: can use WellSAT to:</a:t>
            </a:r>
          </a:p>
          <a:p>
            <a:r>
              <a:rPr lang="en-US" baseline="0" dirty="0"/>
              <a:t>	- Identify areas of improvement at the state level</a:t>
            </a:r>
          </a:p>
          <a:p>
            <a:r>
              <a:rPr lang="en-US" baseline="0" dirty="0"/>
              <a:t>	- Identify and allocate resources based on districts needs</a:t>
            </a:r>
          </a:p>
          <a:p>
            <a:r>
              <a:rPr lang="en-US" baseline="0" dirty="0"/>
              <a:t>	- Recognize districts for outstanding performance</a:t>
            </a:r>
          </a:p>
          <a:p>
            <a:r>
              <a:rPr lang="en-US" baseline="0" dirty="0"/>
              <a:t>	- Compare data results to test scores, BMI data, district size, free and reduced</a:t>
            </a:r>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7</a:t>
            </a:fld>
            <a:endParaRPr lang="en-US"/>
          </a:p>
        </p:txBody>
      </p:sp>
    </p:spTree>
    <p:extLst>
      <p:ext uri="{BB962C8B-B14F-4D97-AF65-F5344CB8AC3E}">
        <p14:creationId xmlns:p14="http://schemas.microsoft.com/office/powerpoint/2010/main" val="419198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Expert tip: One method for deciding between assigning a rating of “1” or”2” is to is to consider the scenario</a:t>
            </a:r>
            <a:r>
              <a:rPr lang="en-US" baseline="0" dirty="0"/>
              <a:t> of a parent approaching a school districts Board of Education to discuss an issue. If the policy is ambiguous on how the school should handle the issue, assign the item a rating of “1.” If the written policy gives clear guidance about how to decide whether the school is compliant with the policy, assign the item a rating of “2.”</a:t>
            </a:r>
            <a:endParaRPr lang="en-US" dirty="0"/>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10</a:t>
            </a:fld>
            <a:endParaRPr lang="en-US"/>
          </a:p>
        </p:txBody>
      </p:sp>
    </p:spTree>
    <p:extLst>
      <p:ext uri="{BB962C8B-B14F-4D97-AF65-F5344CB8AC3E}">
        <p14:creationId xmlns:p14="http://schemas.microsoft.com/office/powerpoint/2010/main" val="143902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Comprehensiveness: scores the percentage of items addressed in someway in the district wellness policy.</a:t>
            </a:r>
          </a:p>
          <a:p>
            <a:r>
              <a:rPr lang="en-US" dirty="0"/>
              <a:t>Strength:</a:t>
            </a:r>
            <a:r>
              <a:rPr lang="en-US" baseline="0" dirty="0"/>
              <a:t> scores the percentage of items required in then district wellness policy.</a:t>
            </a:r>
          </a:p>
          <a:p>
            <a:r>
              <a:rPr lang="en-US" baseline="0" dirty="0"/>
              <a:t>These scores are also provided for each of the 6 topic areas and the overall wellness policy.</a:t>
            </a:r>
          </a:p>
          <a:p>
            <a:r>
              <a:rPr lang="en-US" b="1" baseline="0" dirty="0"/>
              <a:t>Score cards provide links to resources for each section.</a:t>
            </a:r>
            <a:endParaRPr lang="en-US" b="1" dirty="0"/>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11</a:t>
            </a:fld>
            <a:endParaRPr lang="en-US"/>
          </a:p>
        </p:txBody>
      </p:sp>
    </p:spTree>
    <p:extLst>
      <p:ext uri="{BB962C8B-B14F-4D97-AF65-F5344CB8AC3E}">
        <p14:creationId xmlns:p14="http://schemas.microsoft.com/office/powerpoint/2010/main" val="384841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Login to WellSAT and create profile. Be sure to click “Practice Mode” and call it Demo</a:t>
            </a:r>
            <a:r>
              <a:rPr lang="en-US" baseline="0" dirty="0"/>
              <a:t> or Test. </a:t>
            </a:r>
            <a:endParaRPr lang="en-US" dirty="0"/>
          </a:p>
          <a:p>
            <a:endParaRPr lang="en-US" dirty="0"/>
          </a:p>
          <a:p>
            <a:r>
              <a:rPr lang="en-US" dirty="0"/>
              <a:t>Type “done” in chat when you have your account set up.</a:t>
            </a:r>
          </a:p>
        </p:txBody>
      </p:sp>
      <p:sp>
        <p:nvSpPr>
          <p:cNvPr id="4" name="Slide Number Placeholder 3"/>
          <p:cNvSpPr>
            <a:spLocks noGrp="1"/>
          </p:cNvSpPr>
          <p:nvPr>
            <p:ph type="sldNum" sz="quarter" idx="5"/>
          </p:nvPr>
        </p:nvSpPr>
        <p:spPr/>
        <p:txBody>
          <a:bodyPr/>
          <a:lstStyle/>
          <a:p>
            <a:fld id="{3E7D51BC-E110-4590-923E-02CF072CAB3D}" type="slidenum">
              <a:rPr lang="en-US" smtClean="0"/>
              <a:t>13</a:t>
            </a:fld>
            <a:endParaRPr lang="en-US"/>
          </a:p>
        </p:txBody>
      </p:sp>
    </p:spTree>
    <p:extLst>
      <p:ext uri="{BB962C8B-B14F-4D97-AF65-F5344CB8AC3E}">
        <p14:creationId xmlns:p14="http://schemas.microsoft.com/office/powerpoint/2010/main" val="241849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spend 10-15 minutes scoring a section and provide feedback (low-high) on comfort level for understanding how to use the tool, usefulness of the tool, and how meaningful</a:t>
            </a:r>
            <a:r>
              <a:rPr lang="en-US" baseline="0" dirty="0"/>
              <a:t> it is to encourage change. </a:t>
            </a:r>
          </a:p>
          <a:p>
            <a:endParaRPr lang="en-US" baseline="0" dirty="0"/>
          </a:p>
          <a:p>
            <a:r>
              <a:rPr lang="en-US" baseline="0" dirty="0"/>
              <a:t>Put Disney School District wellness policy in chat for participants.</a:t>
            </a:r>
            <a:endParaRPr lang="en-US" dirty="0"/>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14</a:t>
            </a:fld>
            <a:endParaRPr lang="en-US"/>
          </a:p>
        </p:txBody>
      </p:sp>
    </p:spTree>
    <p:extLst>
      <p:ext uri="{BB962C8B-B14F-4D97-AF65-F5344CB8AC3E}">
        <p14:creationId xmlns:p14="http://schemas.microsoft.com/office/powerpoint/2010/main" val="340424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Alliance for a Healthier Generation has a communication</a:t>
            </a:r>
            <a:r>
              <a:rPr lang="en-US" baseline="0" dirty="0"/>
              <a:t> checklist resource that provides best practices for reporting and informing the public about the wellness policy and progress achieved. </a:t>
            </a:r>
          </a:p>
          <a:p>
            <a:endParaRPr lang="en-US" baseline="0" dirty="0"/>
          </a:p>
          <a:p>
            <a:pPr defTabSz="924916">
              <a:defRPr/>
            </a:pPr>
            <a:r>
              <a:rPr lang="en-US" dirty="0">
                <a:hlinkClick r:id="rId3"/>
              </a:rPr>
              <a:t>https://www.healthiergeneration.org/sites/default/files/documents/20180209/a73e193f/AHG-Communication-Checklist--Building-Support-and-Celebrating-Success.pdf</a:t>
            </a:r>
            <a:endParaRPr lang="en-US" dirty="0"/>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16</a:t>
            </a:fld>
            <a:endParaRPr lang="en-US"/>
          </a:p>
        </p:txBody>
      </p:sp>
    </p:spTree>
    <p:extLst>
      <p:ext uri="{BB962C8B-B14F-4D97-AF65-F5344CB8AC3E}">
        <p14:creationId xmlns:p14="http://schemas.microsoft.com/office/powerpoint/2010/main" val="276828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After completing the assessment, the next step is analyzing the results by using the score card to set goals and plan for action!</a:t>
            </a:r>
          </a:p>
          <a:p>
            <a:pPr defTabSz="924916">
              <a:defRPr/>
            </a:pPr>
            <a:r>
              <a:rPr lang="en-US" dirty="0"/>
              <a:t>HG</a:t>
            </a:r>
            <a:r>
              <a:rPr lang="en-US" baseline="0" dirty="0"/>
              <a:t> has an action planning template to use alongside scorecard, but this can also be a tool to help guide your CSH action plans. </a:t>
            </a:r>
            <a:endParaRPr lang="en-US" dirty="0"/>
          </a:p>
          <a:p>
            <a:endParaRPr lang="en-US" dirty="0"/>
          </a:p>
        </p:txBody>
      </p:sp>
      <p:sp>
        <p:nvSpPr>
          <p:cNvPr id="4" name="Slide Number Placeholder 3"/>
          <p:cNvSpPr>
            <a:spLocks noGrp="1"/>
          </p:cNvSpPr>
          <p:nvPr>
            <p:ph type="sldNum" sz="quarter" idx="5"/>
          </p:nvPr>
        </p:nvSpPr>
        <p:spPr/>
        <p:txBody>
          <a:bodyPr/>
          <a:lstStyle/>
          <a:p>
            <a:fld id="{3E7D51BC-E110-4590-923E-02CF072CAB3D}" type="slidenum">
              <a:rPr lang="en-US" smtClean="0"/>
              <a:t>17</a:t>
            </a:fld>
            <a:endParaRPr lang="en-US"/>
          </a:p>
        </p:txBody>
      </p:sp>
    </p:spTree>
    <p:extLst>
      <p:ext uri="{BB962C8B-B14F-4D97-AF65-F5344CB8AC3E}">
        <p14:creationId xmlns:p14="http://schemas.microsoft.com/office/powerpoint/2010/main" val="3193458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A20AE2-44F6-7046-960C-135BFC71EFF1}"/>
              </a:ext>
            </a:extLst>
          </p:cNvPr>
          <p:cNvSpPr/>
          <p:nvPr userDrawn="1"/>
        </p:nvSpPr>
        <p:spPr>
          <a:xfrm>
            <a:off x="0" y="3"/>
            <a:ext cx="9144000" cy="384809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3848101"/>
            <a:ext cx="9144000" cy="134302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1224" y="480092"/>
            <a:ext cx="5598836" cy="3493773"/>
          </a:xfrm>
          <a:prstGeom prst="rect">
            <a:avLst/>
          </a:prstGeom>
        </p:spPr>
      </p:pic>
      <p:sp>
        <p:nvSpPr>
          <p:cNvPr id="11" name="TextBox 10"/>
          <p:cNvSpPr txBox="1"/>
          <p:nvPr userDrawn="1"/>
        </p:nvSpPr>
        <p:spPr>
          <a:xfrm>
            <a:off x="3168049" y="3062580"/>
            <a:ext cx="4817675" cy="307777"/>
          </a:xfrm>
          <a:prstGeom prst="rect">
            <a:avLst/>
          </a:prstGeom>
          <a:noFill/>
        </p:spPr>
        <p:txBody>
          <a:bodyPr wrap="square" rtlCol="0">
            <a:spAutoFit/>
          </a:bodyPr>
          <a:lstStyle/>
          <a:p>
            <a:r>
              <a:rPr lang="en-US" sz="1400" dirty="0">
                <a:solidFill>
                  <a:srgbClr val="1D376C"/>
                </a:solidFill>
              </a:rPr>
              <a:t>We</a:t>
            </a:r>
            <a:r>
              <a:rPr lang="en-US" sz="1400" baseline="0" dirty="0">
                <a:solidFill>
                  <a:srgbClr val="1D376C"/>
                </a:solidFill>
              </a:rPr>
              <a:t> will set all students on a path to success. </a:t>
            </a:r>
            <a:endParaRPr lang="en-US" sz="1400" dirty="0">
              <a:solidFill>
                <a:srgbClr val="1D376C"/>
              </a:solidFill>
            </a:endParaRPr>
          </a:p>
        </p:txBody>
      </p:sp>
      <p:sp>
        <p:nvSpPr>
          <p:cNvPr id="7" name="Text Placeholder 59"/>
          <p:cNvSpPr>
            <a:spLocks noGrp="1"/>
          </p:cNvSpPr>
          <p:nvPr>
            <p:ph type="body" sz="quarter" idx="10" hasCustomPrompt="1"/>
          </p:nvPr>
        </p:nvSpPr>
        <p:spPr>
          <a:xfrm>
            <a:off x="2095500" y="4929353"/>
            <a:ext cx="6962775" cy="523544"/>
          </a:xfrm>
        </p:spPr>
        <p:txBody>
          <a:bodyPr>
            <a:normAutofit/>
          </a:bodyPr>
          <a:lstStyle>
            <a:lvl1pPr marL="0" indent="0" algn="ctr">
              <a:buNone/>
              <a:defRPr sz="2400" baseline="0"/>
            </a:lvl1pPr>
          </a:lstStyle>
          <a:p>
            <a:pPr lvl="0"/>
            <a:r>
              <a:rPr lang="en-US" dirty="0"/>
              <a:t>Presenter Name | Job Title</a:t>
            </a:r>
          </a:p>
        </p:txBody>
      </p:sp>
      <p:sp>
        <p:nvSpPr>
          <p:cNvPr id="14" name="Text Placeholder 59"/>
          <p:cNvSpPr>
            <a:spLocks noGrp="1"/>
          </p:cNvSpPr>
          <p:nvPr>
            <p:ph type="body" sz="quarter" idx="11" hasCustomPrompt="1"/>
          </p:nvPr>
        </p:nvSpPr>
        <p:spPr>
          <a:xfrm>
            <a:off x="2095500" y="5578661"/>
            <a:ext cx="6962775" cy="523544"/>
          </a:xfrm>
        </p:spPr>
        <p:txBody>
          <a:bodyPr>
            <a:normAutofit/>
          </a:bodyPr>
          <a:lstStyle>
            <a:lvl1pPr marL="0" indent="0" algn="ctr">
              <a:buNone/>
              <a:defRPr sz="2400" baseline="0"/>
            </a:lvl1pPr>
          </a:lstStyle>
          <a:p>
            <a:pPr lvl="0"/>
            <a:r>
              <a:rPr lang="en-US" sz="2400" dirty="0"/>
              <a:t>Team/Office/Division Name | Date</a:t>
            </a:r>
          </a:p>
        </p:txBody>
      </p:sp>
    </p:spTree>
    <p:extLst>
      <p:ext uri="{BB962C8B-B14F-4D97-AF65-F5344CB8AC3E}">
        <p14:creationId xmlns:p14="http://schemas.microsoft.com/office/powerpoint/2010/main" val="28764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7" name="Title 11"/>
          <p:cNvSpPr>
            <a:spLocks noGrp="1"/>
          </p:cNvSpPr>
          <p:nvPr>
            <p:ph type="title"/>
          </p:nvPr>
        </p:nvSpPr>
        <p:spPr>
          <a:xfrm>
            <a:off x="560455" y="397325"/>
            <a:ext cx="6694909"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560454" y="1947371"/>
            <a:ext cx="6694910" cy="4094200"/>
          </a:xfrm>
        </p:spPr>
        <p:txBody>
          <a:bodyPr>
            <a:normAutofit/>
          </a:bodyPr>
          <a:lstStyle>
            <a:lvl1pPr marL="0" indent="0">
              <a:buNone/>
              <a:defRPr sz="2400" baseline="0"/>
            </a:lvl1pPr>
          </a:lstStyle>
          <a:p>
            <a:pPr lvl="0"/>
            <a:r>
              <a:rPr lang="en-US"/>
              <a:t>Click to edit Master text styles</a:t>
            </a:r>
          </a:p>
        </p:txBody>
      </p:sp>
      <p:sp>
        <p:nvSpPr>
          <p:cNvPr id="9" name="Rectangle 8"/>
          <p:cNvSpPr/>
          <p:nvPr userDrawn="1"/>
        </p:nvSpPr>
        <p:spPr>
          <a:xfrm>
            <a:off x="8252750"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1" name="Rectangle 10"/>
          <p:cNvSpPr/>
          <p:nvPr userDrawn="1"/>
        </p:nvSpPr>
        <p:spPr>
          <a:xfrm>
            <a:off x="7700989" y="-10431"/>
            <a:ext cx="551761"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12" name="TextBox 11"/>
          <p:cNvSpPr txBox="1"/>
          <p:nvPr userDrawn="1"/>
        </p:nvSpPr>
        <p:spPr>
          <a:xfrm rot="5400000">
            <a:off x="6814917" y="1328444"/>
            <a:ext cx="2323902" cy="461665"/>
          </a:xfrm>
          <a:prstGeom prst="rect">
            <a:avLst/>
          </a:prstGeom>
          <a:noFill/>
        </p:spPr>
        <p:txBody>
          <a:bodyPr wrap="square" rtlCol="0">
            <a:spAutoFit/>
          </a:bodyPr>
          <a:lstStyle/>
          <a:p>
            <a:r>
              <a:rPr lang="en-US" sz="2400" b="0" dirty="0">
                <a:solidFill>
                  <a:schemeClr val="bg1"/>
                </a:solidFill>
                <a:latin typeface="+mj-lt"/>
              </a:rPr>
              <a:t>EDUCATORS</a:t>
            </a:r>
          </a:p>
        </p:txBody>
      </p:sp>
    </p:spTree>
    <p:extLst>
      <p:ext uri="{BB962C8B-B14F-4D97-AF65-F5344CB8AC3E}">
        <p14:creationId xmlns:p14="http://schemas.microsoft.com/office/powerpoint/2010/main" val="38001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3" name="Rectangle 2"/>
          <p:cNvSpPr/>
          <p:nvPr userDrawn="1"/>
        </p:nvSpPr>
        <p:spPr>
          <a:xfrm>
            <a:off x="7807125" y="0"/>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userDrawn="1"/>
        </p:nvSpPr>
        <p:spPr>
          <a:xfrm>
            <a:off x="8252750"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5" name="Rectangle 4"/>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6" name="Title 11"/>
          <p:cNvSpPr>
            <a:spLocks noGrp="1"/>
          </p:cNvSpPr>
          <p:nvPr>
            <p:ph type="title"/>
          </p:nvPr>
        </p:nvSpPr>
        <p:spPr>
          <a:xfrm>
            <a:off x="668434" y="261291"/>
            <a:ext cx="6693066"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7" name="Text Placeholder 13"/>
          <p:cNvSpPr>
            <a:spLocks noGrp="1"/>
          </p:cNvSpPr>
          <p:nvPr>
            <p:ph type="body" sz="quarter" idx="10"/>
          </p:nvPr>
        </p:nvSpPr>
        <p:spPr>
          <a:xfrm>
            <a:off x="668434" y="1754187"/>
            <a:ext cx="6693066" cy="431187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19941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7448609" y="3765823"/>
            <a:ext cx="1447990" cy="3092177"/>
          </a:xfrm>
          <a:prstGeom prst="rect">
            <a:avLst/>
          </a:prstGeom>
        </p:spPr>
      </p:pic>
      <p:sp>
        <p:nvSpPr>
          <p:cNvPr id="4" name="Title 11"/>
          <p:cNvSpPr>
            <a:spLocks noGrp="1"/>
          </p:cNvSpPr>
          <p:nvPr>
            <p:ph type="title"/>
          </p:nvPr>
        </p:nvSpPr>
        <p:spPr>
          <a:xfrm>
            <a:off x="560455" y="397325"/>
            <a:ext cx="7327855"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6" name="Content Placeholder 5"/>
          <p:cNvSpPr>
            <a:spLocks noGrp="1"/>
          </p:cNvSpPr>
          <p:nvPr>
            <p:ph sz="quarter" idx="10"/>
          </p:nvPr>
        </p:nvSpPr>
        <p:spPr>
          <a:xfrm>
            <a:off x="560388" y="1951038"/>
            <a:ext cx="6659562" cy="411638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377360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4" name="Title 11"/>
          <p:cNvSpPr>
            <a:spLocks noGrp="1"/>
          </p:cNvSpPr>
          <p:nvPr>
            <p:ph type="title"/>
          </p:nvPr>
        </p:nvSpPr>
        <p:spPr>
          <a:xfrm>
            <a:off x="514351" y="365127"/>
            <a:ext cx="6768192"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5" name="Text Placeholder 13"/>
          <p:cNvSpPr>
            <a:spLocks noGrp="1"/>
          </p:cNvSpPr>
          <p:nvPr>
            <p:ph type="body" sz="quarter" idx="10"/>
          </p:nvPr>
        </p:nvSpPr>
        <p:spPr>
          <a:xfrm>
            <a:off x="514350" y="1860550"/>
            <a:ext cx="6758344" cy="4115707"/>
          </a:xfrm>
        </p:spPr>
        <p:txBody>
          <a:bodyPr>
            <a:normAutofit/>
          </a:bodyPr>
          <a:lstStyle>
            <a:lvl1pPr marL="0" indent="0">
              <a:buNone/>
              <a:defRPr sz="2400" baseline="0"/>
            </a:lvl1pPr>
          </a:lstStyle>
          <a:p>
            <a:pPr lvl="0"/>
            <a:r>
              <a:rPr lang="en-US"/>
              <a:t>Click to edit Master text styles</a:t>
            </a:r>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84621" y="2691024"/>
            <a:ext cx="1321601" cy="4052423"/>
          </a:xfrm>
          <a:prstGeom prst="rect">
            <a:avLst/>
          </a:prstGeom>
        </p:spPr>
      </p:pic>
    </p:spTree>
    <p:extLst>
      <p:ext uri="{BB962C8B-B14F-4D97-AF65-F5344CB8AC3E}">
        <p14:creationId xmlns:p14="http://schemas.microsoft.com/office/powerpoint/2010/main" val="147975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696062">
            <a:off x="395472" y="1159992"/>
            <a:ext cx="953640" cy="2924142"/>
          </a:xfrm>
          <a:prstGeom prst="rect">
            <a:avLst/>
          </a:prstGeom>
        </p:spPr>
      </p:pic>
      <p:sp>
        <p:nvSpPr>
          <p:cNvPr id="7" name="Title 11"/>
          <p:cNvSpPr>
            <a:spLocks noGrp="1"/>
          </p:cNvSpPr>
          <p:nvPr>
            <p:ph type="title"/>
          </p:nvPr>
        </p:nvSpPr>
        <p:spPr>
          <a:xfrm>
            <a:off x="1735562" y="352425"/>
            <a:ext cx="7063467" cy="1212896"/>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1890297" y="1859239"/>
            <a:ext cx="6908731" cy="434153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2471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a:off x="6407239" y="0"/>
            <a:ext cx="2736761"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6781754" y="3539159"/>
            <a:ext cx="1087604" cy="3334918"/>
          </a:xfrm>
          <a:prstGeom prst="rect">
            <a:avLst/>
          </a:prstGeom>
        </p:spPr>
      </p:pic>
      <p:sp>
        <p:nvSpPr>
          <p:cNvPr id="6" name="Title 11"/>
          <p:cNvSpPr>
            <a:spLocks noGrp="1"/>
          </p:cNvSpPr>
          <p:nvPr>
            <p:ph type="title"/>
          </p:nvPr>
        </p:nvSpPr>
        <p:spPr>
          <a:xfrm>
            <a:off x="560455" y="397325"/>
            <a:ext cx="5097641" cy="1695492"/>
          </a:xfrm>
        </p:spPr>
        <p:txBody>
          <a:bodyPr>
            <a:normAutofit/>
          </a:bodyPr>
          <a:lstStyle>
            <a:lvl1pP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5015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2"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93846"/>
            <a:ext cx="3472288" cy="2661010"/>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pic>
        <p:nvPicPr>
          <p:cNvPr id="26"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236" t="491" r="41582" b="27109"/>
          <a:stretch/>
        </p:blipFill>
        <p:spPr>
          <a:xfrm>
            <a:off x="3472289" y="1990803"/>
            <a:ext cx="1888911" cy="2667805"/>
          </a:xfrm>
          <a:prstGeom prst="rect">
            <a:avLst/>
          </a:prstGeom>
        </p:spPr>
      </p:pic>
      <p:pic>
        <p:nvPicPr>
          <p:cNvPr id="27"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0596" t="19332" r="23971" b="3996"/>
          <a:stretch/>
        </p:blipFill>
        <p:spPr>
          <a:xfrm>
            <a:off x="5352272" y="1994554"/>
            <a:ext cx="1896167" cy="2667807"/>
          </a:xfrm>
          <a:prstGeom prst="rect">
            <a:avLst/>
          </a:prstGeom>
        </p:spPr>
      </p:pic>
      <p:pic>
        <p:nvPicPr>
          <p:cNvPr id="28"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27150" r="27150"/>
          <a:stretch>
            <a:fillRect/>
          </a:stretch>
        </p:blipFill>
        <p:spPr>
          <a:xfrm>
            <a:off x="7229480" y="1990800"/>
            <a:ext cx="1914520" cy="2667807"/>
          </a:xfrm>
          <a:prstGeom prst="rect">
            <a:avLst/>
          </a:prstGeom>
        </p:spPr>
      </p:pic>
      <p:sp>
        <p:nvSpPr>
          <p:cNvPr id="5" name="Rectangle 4"/>
          <p:cNvSpPr/>
          <p:nvPr userDrawn="1"/>
        </p:nvSpPr>
        <p:spPr>
          <a:xfrm>
            <a:off x="7226703" y="1994553"/>
            <a:ext cx="1932538" cy="2667807"/>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4" name="Rectangle 3"/>
          <p:cNvSpPr/>
          <p:nvPr userDrawn="1"/>
        </p:nvSpPr>
        <p:spPr>
          <a:xfrm>
            <a:off x="5349496" y="1998308"/>
            <a:ext cx="1879983" cy="2664049"/>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6" name="Rectangle 5"/>
          <p:cNvSpPr/>
          <p:nvPr userDrawn="1"/>
        </p:nvSpPr>
        <p:spPr>
          <a:xfrm>
            <a:off x="-7790" y="1990800"/>
            <a:ext cx="3480079" cy="266780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Rectangle 2"/>
          <p:cNvSpPr/>
          <p:nvPr userDrawn="1"/>
        </p:nvSpPr>
        <p:spPr>
          <a:xfrm>
            <a:off x="3472290" y="1990795"/>
            <a:ext cx="1877206" cy="267156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3760" y="2285716"/>
            <a:ext cx="2976978" cy="1857687"/>
          </a:xfrm>
          <a:prstGeom prst="rect">
            <a:avLst/>
          </a:prstGeom>
        </p:spPr>
      </p:pic>
      <p:sp>
        <p:nvSpPr>
          <p:cNvPr id="39" name="Title 11"/>
          <p:cNvSpPr>
            <a:spLocks noGrp="1"/>
          </p:cNvSpPr>
          <p:nvPr>
            <p:ph type="title"/>
          </p:nvPr>
        </p:nvSpPr>
        <p:spPr>
          <a:xfrm>
            <a:off x="881121" y="88381"/>
            <a:ext cx="7501504" cy="1695492"/>
          </a:xfrm>
        </p:spPr>
        <p:txBody>
          <a:bodyPr>
            <a:normAutofit/>
          </a:bodyPr>
          <a:lstStyle>
            <a:lvl1pP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322855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3296"/>
            <a:ext cx="5545667" cy="5571618"/>
          </a:xfrm>
          <a:prstGeom prst="rect">
            <a:avLst/>
          </a:prstGeom>
        </p:spPr>
      </p:pic>
      <p:sp>
        <p:nvSpPr>
          <p:cNvPr id="5" name="Text Placeholder 10"/>
          <p:cNvSpPr>
            <a:spLocks noGrp="1"/>
          </p:cNvSpPr>
          <p:nvPr>
            <p:ph type="body" sz="quarter" idx="15"/>
          </p:nvPr>
        </p:nvSpPr>
        <p:spPr>
          <a:xfrm>
            <a:off x="1681735" y="1271672"/>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8" name="Text Placeholder 10"/>
          <p:cNvSpPr>
            <a:spLocks noGrp="1"/>
          </p:cNvSpPr>
          <p:nvPr>
            <p:ph type="body" sz="quarter" idx="16"/>
          </p:nvPr>
        </p:nvSpPr>
        <p:spPr>
          <a:xfrm>
            <a:off x="1661519" y="5132472"/>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9" name="Text Placeholder 10"/>
          <p:cNvSpPr>
            <a:spLocks noGrp="1"/>
          </p:cNvSpPr>
          <p:nvPr>
            <p:ph type="body" sz="quarter" idx="17"/>
          </p:nvPr>
        </p:nvSpPr>
        <p:spPr>
          <a:xfrm rot="16200000">
            <a:off x="-180933" y="3178574"/>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10" name="Text Placeholder 10"/>
          <p:cNvSpPr>
            <a:spLocks noGrp="1"/>
          </p:cNvSpPr>
          <p:nvPr>
            <p:ph type="body" sz="quarter" idx="18"/>
          </p:nvPr>
        </p:nvSpPr>
        <p:spPr>
          <a:xfrm rot="5400000">
            <a:off x="3535937" y="3178575"/>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11" name="Title 11"/>
          <p:cNvSpPr>
            <a:spLocks noGrp="1"/>
          </p:cNvSpPr>
          <p:nvPr>
            <p:ph type="title"/>
          </p:nvPr>
        </p:nvSpPr>
        <p:spPr>
          <a:xfrm>
            <a:off x="4800601" y="124148"/>
            <a:ext cx="4330586"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2" name="Text Placeholder 13"/>
          <p:cNvSpPr>
            <a:spLocks noGrp="1"/>
          </p:cNvSpPr>
          <p:nvPr>
            <p:ph type="body" sz="quarter" idx="10"/>
          </p:nvPr>
        </p:nvSpPr>
        <p:spPr>
          <a:xfrm>
            <a:off x="5450084" y="1972733"/>
            <a:ext cx="3514203" cy="4464138"/>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015401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9910" y="441420"/>
            <a:ext cx="4996997" cy="6027114"/>
          </a:xfrm>
          <a:prstGeom prst="rect">
            <a:avLst/>
          </a:prstGeom>
        </p:spPr>
      </p:pic>
      <p:sp>
        <p:nvSpPr>
          <p:cNvPr id="4" name="Title 11"/>
          <p:cNvSpPr>
            <a:spLocks noGrp="1"/>
          </p:cNvSpPr>
          <p:nvPr>
            <p:ph type="title"/>
          </p:nvPr>
        </p:nvSpPr>
        <p:spPr>
          <a:xfrm>
            <a:off x="93133" y="107214"/>
            <a:ext cx="4648199"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5" name="Text Placeholder 13"/>
          <p:cNvSpPr>
            <a:spLocks noGrp="1"/>
          </p:cNvSpPr>
          <p:nvPr>
            <p:ph type="body" sz="quarter" idx="10"/>
          </p:nvPr>
        </p:nvSpPr>
        <p:spPr>
          <a:xfrm>
            <a:off x="93133" y="1897892"/>
            <a:ext cx="3771941" cy="4198108"/>
          </a:xfrm>
        </p:spPr>
        <p:txBody>
          <a:bodyPr>
            <a:normAutofit/>
          </a:bodyPr>
          <a:lstStyle>
            <a:lvl1pPr marL="0" indent="0">
              <a:buNone/>
              <a:defRPr sz="2400" baseline="0"/>
            </a:lvl1pPr>
          </a:lstStyle>
          <a:p>
            <a:pPr lvl="0"/>
            <a:r>
              <a:rPr lang="en-US"/>
              <a:t>Click to edit Master text styles</a:t>
            </a:r>
          </a:p>
        </p:txBody>
      </p:sp>
      <p:sp>
        <p:nvSpPr>
          <p:cNvPr id="7" name="Content Placeholder 6"/>
          <p:cNvSpPr>
            <a:spLocks noGrp="1"/>
          </p:cNvSpPr>
          <p:nvPr>
            <p:ph sz="quarter" idx="11"/>
          </p:nvPr>
        </p:nvSpPr>
        <p:spPr>
          <a:xfrm>
            <a:off x="5935663" y="2887663"/>
            <a:ext cx="1031875" cy="965200"/>
          </a:xfrm>
        </p:spPr>
        <p:txBody>
          <a:bodyPr>
            <a:noAutofit/>
          </a:bodyPr>
          <a:lstStyle>
            <a:lvl1pPr marL="0" indent="0" algn="ctr">
              <a:buNone/>
              <a:defRPr sz="2400" baseline="0"/>
            </a:lvl1pPr>
          </a:lstStyle>
          <a:p>
            <a:pPr lvl="0"/>
            <a:r>
              <a:rPr lang="en-US"/>
              <a:t>Click to edit Master text styles</a:t>
            </a:r>
          </a:p>
        </p:txBody>
      </p:sp>
    </p:spTree>
    <p:extLst>
      <p:ext uri="{BB962C8B-B14F-4D97-AF65-F5344CB8AC3E}">
        <p14:creationId xmlns:p14="http://schemas.microsoft.com/office/powerpoint/2010/main" val="157497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 t="11039" r="761" b="6731"/>
          <a:stretch/>
        </p:blipFill>
        <p:spPr>
          <a:xfrm>
            <a:off x="4538135" y="-74279"/>
            <a:ext cx="4418618" cy="6932279"/>
          </a:xfrm>
          <a:prstGeom prst="rect">
            <a:avLst/>
          </a:prstGeom>
        </p:spPr>
      </p:pic>
      <p:sp>
        <p:nvSpPr>
          <p:cNvPr id="3" name="Text Placeholder 11"/>
          <p:cNvSpPr>
            <a:spLocks noGrp="1"/>
          </p:cNvSpPr>
          <p:nvPr>
            <p:ph type="body" sz="quarter" idx="11"/>
          </p:nvPr>
        </p:nvSpPr>
        <p:spPr>
          <a:xfrm>
            <a:off x="5173885" y="808372"/>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ext Placeholder 11"/>
          <p:cNvSpPr>
            <a:spLocks noGrp="1"/>
          </p:cNvSpPr>
          <p:nvPr>
            <p:ph type="body" sz="quarter" idx="12"/>
          </p:nvPr>
        </p:nvSpPr>
        <p:spPr>
          <a:xfrm>
            <a:off x="5360152" y="2315438"/>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6" name="Text Placeholder 11"/>
          <p:cNvSpPr>
            <a:spLocks noGrp="1"/>
          </p:cNvSpPr>
          <p:nvPr>
            <p:ph type="body" sz="quarter" idx="13"/>
          </p:nvPr>
        </p:nvSpPr>
        <p:spPr>
          <a:xfrm>
            <a:off x="5360152" y="3822504"/>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7" name="Text Placeholder 11"/>
          <p:cNvSpPr>
            <a:spLocks noGrp="1"/>
          </p:cNvSpPr>
          <p:nvPr>
            <p:ph type="body" sz="quarter" idx="14"/>
          </p:nvPr>
        </p:nvSpPr>
        <p:spPr>
          <a:xfrm>
            <a:off x="5360152" y="5329570"/>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8" name="Title 11"/>
          <p:cNvSpPr>
            <a:spLocks noGrp="1"/>
          </p:cNvSpPr>
          <p:nvPr>
            <p:ph type="title"/>
          </p:nvPr>
        </p:nvSpPr>
        <p:spPr>
          <a:xfrm>
            <a:off x="296319" y="124148"/>
            <a:ext cx="4330586"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9" name="Text Placeholder 13"/>
          <p:cNvSpPr>
            <a:spLocks noGrp="1"/>
          </p:cNvSpPr>
          <p:nvPr>
            <p:ph type="body" sz="quarter" idx="10"/>
          </p:nvPr>
        </p:nvSpPr>
        <p:spPr>
          <a:xfrm>
            <a:off x="319254" y="1872517"/>
            <a:ext cx="4108813" cy="402121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1738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7" name="Rectangle 6"/>
          <p:cNvSpPr/>
          <p:nvPr userDrawn="1"/>
        </p:nvSpPr>
        <p:spPr>
          <a:xfrm>
            <a:off x="0" y="0"/>
            <a:ext cx="4489702" cy="3483864"/>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47" y="575901"/>
            <a:ext cx="3623672" cy="2249595"/>
          </a:xfrm>
          <a:prstGeom prst="rect">
            <a:avLst/>
          </a:prstGeom>
        </p:spPr>
      </p:pic>
      <p:pic>
        <p:nvPicPr>
          <p:cNvPr id="9"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4489702" y="0"/>
            <a:ext cx="4654299" cy="3483864"/>
          </a:xfrm>
          <a:prstGeom prst="rect">
            <a:avLst/>
          </a:prstGeom>
        </p:spPr>
      </p:pic>
      <p:pic>
        <p:nvPicPr>
          <p:cNvPr id="10"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1" y="3470289"/>
            <a:ext cx="4489698" cy="3387711"/>
          </a:xfrm>
          <a:prstGeom prst="rect">
            <a:avLst/>
          </a:prstGeom>
        </p:spPr>
      </p:pic>
      <p:pic>
        <p:nvPicPr>
          <p:cNvPr id="11"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4489698" y="3493008"/>
            <a:ext cx="4654301" cy="3364992"/>
          </a:xfrm>
          <a:prstGeom prst="rect">
            <a:avLst/>
          </a:prstGeom>
        </p:spPr>
      </p:pic>
      <p:sp>
        <p:nvSpPr>
          <p:cNvPr id="12" name="Rectangle 11"/>
          <p:cNvSpPr/>
          <p:nvPr userDrawn="1"/>
        </p:nvSpPr>
        <p:spPr>
          <a:xfrm>
            <a:off x="4489700" y="0"/>
            <a:ext cx="4654300" cy="3493008"/>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13" name="Rectangle 12"/>
          <p:cNvSpPr/>
          <p:nvPr userDrawn="1"/>
        </p:nvSpPr>
        <p:spPr>
          <a:xfrm>
            <a:off x="0" y="3470289"/>
            <a:ext cx="4489699" cy="3392718"/>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14" name="Rectangle 13"/>
          <p:cNvSpPr/>
          <p:nvPr userDrawn="1"/>
        </p:nvSpPr>
        <p:spPr>
          <a:xfrm>
            <a:off x="4489694" y="3475296"/>
            <a:ext cx="4654297"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15" name="Straight Connector 14"/>
          <p:cNvCxnSpPr/>
          <p:nvPr userDrawn="1"/>
        </p:nvCxnSpPr>
        <p:spPr>
          <a:xfrm>
            <a:off x="2001960" y="456244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userDrawn="1"/>
        </p:nvSpPr>
        <p:spPr bwMode="auto">
          <a:xfrm>
            <a:off x="5316366" y="314181"/>
            <a:ext cx="2992037"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17" name="TextBox 16"/>
          <p:cNvSpPr txBox="1"/>
          <p:nvPr userDrawn="1"/>
        </p:nvSpPr>
        <p:spPr>
          <a:xfrm>
            <a:off x="4489695" y="1377348"/>
            <a:ext cx="4654306" cy="1323439"/>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18" name="Straight Connector 17"/>
          <p:cNvCxnSpPr/>
          <p:nvPr userDrawn="1"/>
        </p:nvCxnSpPr>
        <p:spPr>
          <a:xfrm>
            <a:off x="6563657" y="125517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userDrawn="1"/>
        </p:nvSpPr>
        <p:spPr bwMode="auto">
          <a:xfrm>
            <a:off x="5342018" y="3436508"/>
            <a:ext cx="303429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cxnSp>
        <p:nvCxnSpPr>
          <p:cNvPr id="20" name="Straight Connector 19"/>
          <p:cNvCxnSpPr/>
          <p:nvPr userDrawn="1"/>
        </p:nvCxnSpPr>
        <p:spPr>
          <a:xfrm>
            <a:off x="6563657" y="456244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2" name="Rectangle 21"/>
          <p:cNvSpPr>
            <a:spLocks/>
          </p:cNvSpPr>
          <p:nvPr userDrawn="1"/>
        </p:nvSpPr>
        <p:spPr bwMode="auto">
          <a:xfrm>
            <a:off x="-230814" y="3508771"/>
            <a:ext cx="500394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23" name="TextBox 22"/>
          <p:cNvSpPr txBox="1"/>
          <p:nvPr userDrawn="1"/>
        </p:nvSpPr>
        <p:spPr>
          <a:xfrm>
            <a:off x="52618" y="4795897"/>
            <a:ext cx="4489698" cy="2062103"/>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userDrawn="1"/>
        </p:nvSpPr>
        <p:spPr>
          <a:xfrm>
            <a:off x="4532365" y="4795897"/>
            <a:ext cx="4560038" cy="2616101"/>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userDrawn="1"/>
        </p:nvSpPr>
        <p:spPr>
          <a:xfrm>
            <a:off x="1601893" y="2195847"/>
            <a:ext cx="2595093" cy="230832"/>
          </a:xfrm>
          <a:prstGeom prst="rect">
            <a:avLst/>
          </a:prstGeom>
          <a:noFill/>
        </p:spPr>
        <p:txBody>
          <a:bodyPr wrap="square" rtlCol="0">
            <a:spAutoFit/>
          </a:bodyPr>
          <a:lstStyle/>
          <a:p>
            <a:r>
              <a:rPr lang="en-US" sz="900" dirty="0">
                <a:solidFill>
                  <a:schemeClr val="bg1"/>
                </a:solidFill>
              </a:rPr>
              <a:t>We will set all students on</a:t>
            </a:r>
            <a:r>
              <a:rPr lang="en-US" sz="900" baseline="0" dirty="0">
                <a:solidFill>
                  <a:schemeClr val="bg1"/>
                </a:solidFill>
              </a:rPr>
              <a:t> a path to success.</a:t>
            </a:r>
            <a:endParaRPr lang="en-US" sz="900" dirty="0">
              <a:solidFill>
                <a:schemeClr val="bg1"/>
              </a:solidFill>
            </a:endParaRPr>
          </a:p>
        </p:txBody>
      </p:sp>
    </p:spTree>
    <p:extLst>
      <p:ext uri="{BB962C8B-B14F-4D97-AF65-F5344CB8AC3E}">
        <p14:creationId xmlns:p14="http://schemas.microsoft.com/office/powerpoint/2010/main" val="621463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506404" y="-465618"/>
            <a:ext cx="4131189" cy="8100371"/>
          </a:xfrm>
          <a:prstGeom prst="rect">
            <a:avLst/>
          </a:prstGeom>
        </p:spPr>
      </p:pic>
      <p:sp>
        <p:nvSpPr>
          <p:cNvPr id="4" name="Title 11"/>
          <p:cNvSpPr>
            <a:spLocks noGrp="1"/>
          </p:cNvSpPr>
          <p:nvPr>
            <p:ph type="title"/>
          </p:nvPr>
        </p:nvSpPr>
        <p:spPr>
          <a:xfrm>
            <a:off x="512232" y="152400"/>
            <a:ext cx="8119534" cy="94472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5" name="Text Placeholder 7"/>
          <p:cNvSpPr>
            <a:spLocks noGrp="1"/>
          </p:cNvSpPr>
          <p:nvPr>
            <p:ph type="body" sz="quarter" idx="10"/>
          </p:nvPr>
        </p:nvSpPr>
        <p:spPr>
          <a:xfrm>
            <a:off x="1337092" y="1248767"/>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2843042" y="5531603"/>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836425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Slide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406399"/>
            <a:ext cx="7958667" cy="5884334"/>
          </a:xfrm>
          <a:prstGeom prst="rect">
            <a:avLst/>
          </a:prstGeom>
        </p:spPr>
      </p:pic>
      <p:sp>
        <p:nvSpPr>
          <p:cNvPr id="4" name="Text Placeholder 6"/>
          <p:cNvSpPr>
            <a:spLocks noGrp="1"/>
          </p:cNvSpPr>
          <p:nvPr>
            <p:ph type="body" sz="quarter" idx="10" hasCustomPrompt="1"/>
          </p:nvPr>
        </p:nvSpPr>
        <p:spPr>
          <a:xfrm>
            <a:off x="0" y="685800"/>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5" name="Text Placeholder 6"/>
          <p:cNvSpPr>
            <a:spLocks noGrp="1"/>
          </p:cNvSpPr>
          <p:nvPr>
            <p:ph type="body" sz="quarter" idx="11" hasCustomPrompt="1"/>
          </p:nvPr>
        </p:nvSpPr>
        <p:spPr>
          <a:xfrm>
            <a:off x="0" y="1765301"/>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6" name="Text Placeholder 6"/>
          <p:cNvSpPr>
            <a:spLocks noGrp="1"/>
          </p:cNvSpPr>
          <p:nvPr>
            <p:ph type="body" sz="quarter" idx="12" hasCustomPrompt="1"/>
          </p:nvPr>
        </p:nvSpPr>
        <p:spPr>
          <a:xfrm>
            <a:off x="0" y="2844802"/>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7" name="Text Placeholder 6"/>
          <p:cNvSpPr>
            <a:spLocks noGrp="1"/>
          </p:cNvSpPr>
          <p:nvPr>
            <p:ph type="body" sz="quarter" idx="13" hasCustomPrompt="1"/>
          </p:nvPr>
        </p:nvSpPr>
        <p:spPr>
          <a:xfrm>
            <a:off x="0" y="3924303"/>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8" name="Text Placeholder 6"/>
          <p:cNvSpPr>
            <a:spLocks noGrp="1"/>
          </p:cNvSpPr>
          <p:nvPr>
            <p:ph type="body" sz="quarter" idx="14" hasCustomPrompt="1"/>
          </p:nvPr>
        </p:nvSpPr>
        <p:spPr>
          <a:xfrm>
            <a:off x="0" y="5003804"/>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9" name="Text Placeholder 6"/>
          <p:cNvSpPr>
            <a:spLocks noGrp="1"/>
          </p:cNvSpPr>
          <p:nvPr>
            <p:ph type="body" sz="quarter" idx="15"/>
          </p:nvPr>
        </p:nvSpPr>
        <p:spPr>
          <a:xfrm>
            <a:off x="2460766" y="1545167"/>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6"/>
          </p:nvPr>
        </p:nvSpPr>
        <p:spPr>
          <a:xfrm>
            <a:off x="2460766" y="2315634"/>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7"/>
          </p:nvPr>
        </p:nvSpPr>
        <p:spPr>
          <a:xfrm>
            <a:off x="2460766" y="3086101"/>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2" name="Text Placeholder 6"/>
          <p:cNvSpPr>
            <a:spLocks noGrp="1"/>
          </p:cNvSpPr>
          <p:nvPr>
            <p:ph type="body" sz="quarter" idx="18"/>
          </p:nvPr>
        </p:nvSpPr>
        <p:spPr>
          <a:xfrm>
            <a:off x="2460766" y="3924303"/>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3" name="Text Placeholder 6"/>
          <p:cNvSpPr>
            <a:spLocks noGrp="1"/>
          </p:cNvSpPr>
          <p:nvPr>
            <p:ph type="body" sz="quarter" idx="19"/>
          </p:nvPr>
        </p:nvSpPr>
        <p:spPr>
          <a:xfrm>
            <a:off x="2460766" y="4722288"/>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5" name="Title 11"/>
          <p:cNvSpPr>
            <a:spLocks noGrp="1"/>
          </p:cNvSpPr>
          <p:nvPr>
            <p:ph type="title"/>
          </p:nvPr>
        </p:nvSpPr>
        <p:spPr>
          <a:xfrm>
            <a:off x="3039532" y="152400"/>
            <a:ext cx="5592233" cy="944723"/>
          </a:xfrm>
        </p:spPr>
        <p:txBody>
          <a:bodyPr>
            <a:normAutofit/>
          </a:bodyPr>
          <a:lstStyle>
            <a:lvl1pPr algn="ct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329950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Slide 6">
    <p:spTree>
      <p:nvGrpSpPr>
        <p:cNvPr id="1" name=""/>
        <p:cNvGrpSpPr/>
        <p:nvPr/>
      </p:nvGrpSpPr>
      <p:grpSpPr>
        <a:xfrm>
          <a:off x="0" y="0"/>
          <a:ext cx="0" cy="0"/>
          <a:chOff x="0" y="0"/>
          <a:chExt cx="0" cy="0"/>
        </a:xfrm>
      </p:grpSpPr>
      <p:grpSp>
        <p:nvGrpSpPr>
          <p:cNvPr id="3" name="Group 98"/>
          <p:cNvGrpSpPr>
            <a:grpSpLocks/>
          </p:cNvGrpSpPr>
          <p:nvPr userDrawn="1"/>
        </p:nvGrpSpPr>
        <p:grpSpPr bwMode="auto">
          <a:xfrm>
            <a:off x="2111930" y="3133521"/>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grpSp>
      <p:sp>
        <p:nvSpPr>
          <p:cNvPr id="97" name="Freeform 196"/>
          <p:cNvSpPr>
            <a:spLocks noChangeArrowheads="1"/>
          </p:cNvSpPr>
          <p:nvPr userDrawn="1"/>
        </p:nvSpPr>
        <p:spPr bwMode="auto">
          <a:xfrm>
            <a:off x="2941689" y="3609462"/>
            <a:ext cx="2967865" cy="3252770"/>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400"/>
          </a:p>
        </p:txBody>
      </p:sp>
      <p:sp>
        <p:nvSpPr>
          <p:cNvPr id="98" name="Freeform 221"/>
          <p:cNvSpPr>
            <a:spLocks noChangeArrowheads="1"/>
          </p:cNvSpPr>
          <p:nvPr userDrawn="1"/>
        </p:nvSpPr>
        <p:spPr bwMode="auto">
          <a:xfrm>
            <a:off x="3657784" y="4105511"/>
            <a:ext cx="1305343" cy="1180926"/>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400"/>
          </a:p>
        </p:txBody>
      </p:sp>
      <p:grpSp>
        <p:nvGrpSpPr>
          <p:cNvPr id="99" name="Group 98"/>
          <p:cNvGrpSpPr/>
          <p:nvPr userDrawn="1"/>
        </p:nvGrpSpPr>
        <p:grpSpPr>
          <a:xfrm>
            <a:off x="2304626" y="3249293"/>
            <a:ext cx="1361280" cy="879230"/>
            <a:chOff x="5575610" y="3362252"/>
            <a:chExt cx="2494914" cy="1991559"/>
          </a:xfrm>
        </p:grpSpPr>
        <p:cxnSp>
          <p:nvCxnSpPr>
            <p:cNvPr id="100" name="Straight Connector 99"/>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userDrawn="1"/>
        </p:nvGrpSpPr>
        <p:grpSpPr>
          <a:xfrm flipH="1">
            <a:off x="5011860" y="3288396"/>
            <a:ext cx="816946" cy="768136"/>
            <a:chOff x="5265494" y="3362252"/>
            <a:chExt cx="2137865" cy="2260247"/>
          </a:xfrm>
        </p:grpSpPr>
        <p:cxnSp>
          <p:nvCxnSpPr>
            <p:cNvPr id="103" name="Straight Connector 102"/>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userDrawn="1"/>
        </p:nvGrpSpPr>
        <p:grpSpPr>
          <a:xfrm flipH="1" flipV="1">
            <a:off x="5097090" y="4764846"/>
            <a:ext cx="1343075" cy="713169"/>
            <a:chOff x="5590820" y="3356648"/>
            <a:chExt cx="2493459" cy="1198198"/>
          </a:xfrm>
        </p:grpSpPr>
        <p:cxnSp>
          <p:nvCxnSpPr>
            <p:cNvPr id="106" name="Straight Connector 105"/>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8" name="Freeform 220"/>
          <p:cNvSpPr>
            <a:spLocks noChangeArrowheads="1"/>
          </p:cNvSpPr>
          <p:nvPr userDrawn="1"/>
        </p:nvSpPr>
        <p:spPr bwMode="auto">
          <a:xfrm>
            <a:off x="4071989" y="4331154"/>
            <a:ext cx="437337" cy="300044"/>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400"/>
          </a:p>
        </p:txBody>
      </p:sp>
      <p:sp>
        <p:nvSpPr>
          <p:cNvPr id="109" name="TextBox 108"/>
          <p:cNvSpPr txBox="1"/>
          <p:nvPr userDrawn="1"/>
        </p:nvSpPr>
        <p:spPr>
          <a:xfrm>
            <a:off x="5578609" y="3031805"/>
            <a:ext cx="852791" cy="523220"/>
          </a:xfrm>
          <a:prstGeom prst="rect">
            <a:avLst/>
          </a:prstGeom>
          <a:noFill/>
        </p:spPr>
        <p:txBody>
          <a:bodyPr wrap="square" rtlCol="0">
            <a:spAutoFit/>
          </a:bodyPr>
          <a:lstStyle/>
          <a:p>
            <a:pPr algn="ctr"/>
            <a:r>
              <a:rPr lang="en-US" sz="28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0" name="TextBox 109"/>
          <p:cNvSpPr txBox="1"/>
          <p:nvPr userDrawn="1"/>
        </p:nvSpPr>
        <p:spPr>
          <a:xfrm>
            <a:off x="6451857" y="5226165"/>
            <a:ext cx="385075" cy="523220"/>
          </a:xfrm>
          <a:prstGeom prst="rect">
            <a:avLst/>
          </a:prstGeom>
          <a:noFill/>
        </p:spPr>
        <p:txBody>
          <a:bodyPr wrap="square" rtlCol="0">
            <a:spAutoFit/>
          </a:bodyPr>
          <a:lstStyle/>
          <a:p>
            <a:pPr algn="ctr"/>
            <a:r>
              <a:rPr lang="en-US" sz="28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1" name="TextBox 110"/>
          <p:cNvSpPr txBox="1"/>
          <p:nvPr userDrawn="1"/>
        </p:nvSpPr>
        <p:spPr>
          <a:xfrm>
            <a:off x="1873194" y="2974127"/>
            <a:ext cx="372480" cy="523220"/>
          </a:xfrm>
          <a:prstGeom prst="rect">
            <a:avLst/>
          </a:prstGeom>
          <a:noFill/>
        </p:spPr>
        <p:txBody>
          <a:bodyPr wrap="square" rtlCol="0">
            <a:spAutoFit/>
          </a:bodyPr>
          <a:lstStyle/>
          <a:p>
            <a:pPr algn="r"/>
            <a:r>
              <a:rPr lang="en-US" sz="28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8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2" name="Text Placeholder 13"/>
          <p:cNvSpPr>
            <a:spLocks noGrp="1"/>
          </p:cNvSpPr>
          <p:nvPr>
            <p:ph type="body" sz="quarter" idx="10"/>
          </p:nvPr>
        </p:nvSpPr>
        <p:spPr>
          <a:xfrm>
            <a:off x="151015" y="2573292"/>
            <a:ext cx="1751024" cy="2125577"/>
          </a:xfrm>
        </p:spPr>
        <p:txBody>
          <a:bodyPr>
            <a:normAutofit/>
          </a:bodyPr>
          <a:lstStyle>
            <a:lvl1pPr marL="0" indent="0">
              <a:buNone/>
              <a:defRPr sz="2400" baseline="0"/>
            </a:lvl1pPr>
          </a:lstStyle>
          <a:p>
            <a:pPr lvl="0"/>
            <a:r>
              <a:rPr lang="en-US"/>
              <a:t>Click to edit Master text styles</a:t>
            </a:r>
          </a:p>
        </p:txBody>
      </p:sp>
      <p:sp>
        <p:nvSpPr>
          <p:cNvPr id="113" name="Text Placeholder 13"/>
          <p:cNvSpPr>
            <a:spLocks noGrp="1"/>
          </p:cNvSpPr>
          <p:nvPr>
            <p:ph type="body" sz="quarter" idx="11"/>
          </p:nvPr>
        </p:nvSpPr>
        <p:spPr>
          <a:xfrm>
            <a:off x="6314190" y="2575826"/>
            <a:ext cx="2300329" cy="1415879"/>
          </a:xfrm>
        </p:spPr>
        <p:txBody>
          <a:bodyPr>
            <a:normAutofit/>
          </a:bodyPr>
          <a:lstStyle>
            <a:lvl1pPr marL="0" indent="0">
              <a:buNone/>
              <a:defRPr sz="2400" baseline="0"/>
            </a:lvl1pPr>
          </a:lstStyle>
          <a:p>
            <a:pPr lvl="0"/>
            <a:r>
              <a:rPr lang="en-US"/>
              <a:t>Click to edit Master text styles</a:t>
            </a:r>
          </a:p>
        </p:txBody>
      </p:sp>
      <p:sp>
        <p:nvSpPr>
          <p:cNvPr id="114" name="Text Placeholder 13"/>
          <p:cNvSpPr>
            <a:spLocks noGrp="1"/>
          </p:cNvSpPr>
          <p:nvPr>
            <p:ph type="body" sz="quarter" idx="12"/>
          </p:nvPr>
        </p:nvSpPr>
        <p:spPr>
          <a:xfrm>
            <a:off x="6781798" y="5079989"/>
            <a:ext cx="2023535" cy="1614040"/>
          </a:xfrm>
        </p:spPr>
        <p:txBody>
          <a:bodyPr>
            <a:normAutofit/>
          </a:bodyPr>
          <a:lstStyle>
            <a:lvl1pPr marL="0" indent="0">
              <a:buNone/>
              <a:defRPr sz="2400" baseline="0"/>
            </a:lvl1pPr>
          </a:lstStyle>
          <a:p>
            <a:pPr lvl="0"/>
            <a:r>
              <a:rPr lang="en-US"/>
              <a:t>Click to edit Master text styles</a:t>
            </a:r>
          </a:p>
        </p:txBody>
      </p:sp>
      <p:sp>
        <p:nvSpPr>
          <p:cNvPr id="115" name="Title 11"/>
          <p:cNvSpPr>
            <a:spLocks noGrp="1"/>
          </p:cNvSpPr>
          <p:nvPr>
            <p:ph type="title"/>
          </p:nvPr>
        </p:nvSpPr>
        <p:spPr>
          <a:xfrm>
            <a:off x="697787" y="299768"/>
            <a:ext cx="7623078" cy="94472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116" name="Text Placeholder 13"/>
          <p:cNvSpPr>
            <a:spLocks noGrp="1"/>
          </p:cNvSpPr>
          <p:nvPr>
            <p:ph type="body" sz="quarter" idx="13"/>
          </p:nvPr>
        </p:nvSpPr>
        <p:spPr>
          <a:xfrm>
            <a:off x="972319" y="1365698"/>
            <a:ext cx="7189589" cy="490130"/>
          </a:xfrm>
        </p:spPr>
        <p:txBody>
          <a:bodyPr>
            <a:normAutofit/>
          </a:bodyPr>
          <a:lstStyle>
            <a:lvl1pPr marL="0" indent="0" algn="ctr">
              <a:buNone/>
              <a:defRPr sz="2400" baseline="0"/>
            </a:lvl1pPr>
          </a:lstStyle>
          <a:p>
            <a:pPr lvl="0"/>
            <a:r>
              <a:rPr lang="en-US"/>
              <a:t>Click to edit Master text styles</a:t>
            </a:r>
          </a:p>
        </p:txBody>
      </p:sp>
    </p:spTree>
    <p:extLst>
      <p:ext uri="{BB962C8B-B14F-4D97-AF65-F5344CB8AC3E}">
        <p14:creationId xmlns:p14="http://schemas.microsoft.com/office/powerpoint/2010/main" val="192936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Slide 7">
    <p:spTree>
      <p:nvGrpSpPr>
        <p:cNvPr id="1" name=""/>
        <p:cNvGrpSpPr/>
        <p:nvPr/>
      </p:nvGrpSpPr>
      <p:grpSpPr>
        <a:xfrm>
          <a:off x="0" y="0"/>
          <a:ext cx="0" cy="0"/>
          <a:chOff x="0" y="0"/>
          <a:chExt cx="0" cy="0"/>
        </a:xfrm>
      </p:grpSpPr>
      <p:grpSp>
        <p:nvGrpSpPr>
          <p:cNvPr id="3" name="Group 2"/>
          <p:cNvGrpSpPr/>
          <p:nvPr userDrawn="1"/>
        </p:nvGrpSpPr>
        <p:grpSpPr>
          <a:xfrm>
            <a:off x="5011550" y="2753862"/>
            <a:ext cx="5014193" cy="2871331"/>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grpSp>
      <p:graphicFrame>
        <p:nvGraphicFramePr>
          <p:cNvPr id="16" name="Chart 15"/>
          <p:cNvGraphicFramePr/>
          <p:nvPr userDrawn="1">
            <p:extLst>
              <p:ext uri="{D42A27DB-BD31-4B8C-83A1-F6EECF244321}">
                <p14:modId xmlns:p14="http://schemas.microsoft.com/office/powerpoint/2010/main" val="4172069993"/>
              </p:ext>
            </p:extLst>
          </p:nvPr>
        </p:nvGraphicFramePr>
        <p:xfrm>
          <a:off x="5905035" y="3298701"/>
          <a:ext cx="3892139" cy="1975573"/>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1"/>
          <p:cNvSpPr>
            <a:spLocks noGrp="1"/>
          </p:cNvSpPr>
          <p:nvPr>
            <p:ph type="title"/>
          </p:nvPr>
        </p:nvSpPr>
        <p:spPr>
          <a:xfrm>
            <a:off x="190562" y="248012"/>
            <a:ext cx="6897179" cy="112880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18" name="Text Placeholder 13"/>
          <p:cNvSpPr>
            <a:spLocks noGrp="1"/>
          </p:cNvSpPr>
          <p:nvPr>
            <p:ph type="body" sz="quarter" idx="10"/>
          </p:nvPr>
        </p:nvSpPr>
        <p:spPr>
          <a:xfrm>
            <a:off x="190562" y="1689535"/>
            <a:ext cx="4686704" cy="44581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396308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38" b="32232"/>
          <a:stretch/>
        </p:blipFill>
        <p:spPr>
          <a:xfrm>
            <a:off x="0" y="4842932"/>
            <a:ext cx="9144001" cy="2015068"/>
          </a:xfrm>
          <a:prstGeom prst="rect">
            <a:avLst/>
          </a:prstGeom>
        </p:spPr>
      </p:pic>
      <p:sp>
        <p:nvSpPr>
          <p:cNvPr id="4" name="Rectangle 3">
            <a:extLst>
              <a:ext uri="{FF2B5EF4-FFF2-40B4-BE49-F238E27FC236}">
                <a16:creationId xmlns:a16="http://schemas.microsoft.com/office/drawing/2014/main" id="{3DB69308-2F65-2848-AAFA-EE30143CC517}"/>
              </a:ext>
            </a:extLst>
          </p:cNvPr>
          <p:cNvSpPr/>
          <p:nvPr userDrawn="1"/>
        </p:nvSpPr>
        <p:spPr>
          <a:xfrm>
            <a:off x="0" y="4842932"/>
            <a:ext cx="9144000" cy="2015067"/>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48" y="6265462"/>
            <a:ext cx="1270152" cy="502386"/>
          </a:xfrm>
          <a:prstGeom prst="rect">
            <a:avLst/>
          </a:prstGeom>
        </p:spPr>
      </p:pic>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30308"/>
          <a:stretch/>
        </p:blipFill>
        <p:spPr>
          <a:xfrm>
            <a:off x="7566561" y="2125133"/>
            <a:ext cx="1257343" cy="2717798"/>
          </a:xfrm>
          <a:prstGeom prst="rect">
            <a:avLst/>
          </a:prstGeom>
        </p:spPr>
      </p:pic>
      <p:sp>
        <p:nvSpPr>
          <p:cNvPr id="7" name="Title 1"/>
          <p:cNvSpPr>
            <a:spLocks noGrp="1"/>
          </p:cNvSpPr>
          <p:nvPr>
            <p:ph type="title"/>
          </p:nvPr>
        </p:nvSpPr>
        <p:spPr>
          <a:xfrm>
            <a:off x="508000" y="236765"/>
            <a:ext cx="7245351" cy="1304925"/>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8"/>
          <p:cNvSpPr>
            <a:spLocks noGrp="1"/>
          </p:cNvSpPr>
          <p:nvPr>
            <p:ph type="body" sz="quarter" idx="10"/>
          </p:nvPr>
        </p:nvSpPr>
        <p:spPr>
          <a:xfrm>
            <a:off x="507999" y="1762125"/>
            <a:ext cx="6676571" cy="2328182"/>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05142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7" name="TextBox 6"/>
          <p:cNvSpPr txBox="1"/>
          <p:nvPr userDrawn="1"/>
        </p:nvSpPr>
        <p:spPr>
          <a:xfrm>
            <a:off x="2403339" y="0"/>
            <a:ext cx="4355959" cy="646313"/>
          </a:xfrm>
          <a:prstGeom prst="rect">
            <a:avLst/>
          </a:prstGeom>
          <a:noFill/>
        </p:spPr>
        <p:txBody>
          <a:bodyPr wrap="square" lIns="91422" tIns="45711" rIns="91422" bIns="45711" rtlCol="0">
            <a:spAutoFit/>
          </a:bodyPr>
          <a:lstStyle/>
          <a:p>
            <a:pPr algn="ctr"/>
            <a:r>
              <a:rPr lang="en-US"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8" name="Subtitle 2"/>
          <p:cNvSpPr txBox="1">
            <a:spLocks/>
          </p:cNvSpPr>
          <p:nvPr userDrawn="1"/>
        </p:nvSpPr>
        <p:spPr>
          <a:xfrm>
            <a:off x="-170532" y="556191"/>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400" dirty="0">
                <a:latin typeface="PermianSlabSerifTypeface" panose="02000000000000000000" pitchFamily="2" charset="0"/>
                <a:cs typeface="Lato Light"/>
              </a:rPr>
              <a:t>The department will create meaningful and lasting change </a:t>
            </a:r>
          </a:p>
          <a:p>
            <a:r>
              <a:rPr lang="en-US" sz="2400" dirty="0">
                <a:latin typeface="PermianSlabSerifTypeface" panose="02000000000000000000" pitchFamily="2" charset="0"/>
                <a:cs typeface="Lato Light"/>
              </a:rPr>
              <a:t>for students in Tennessee through: </a:t>
            </a:r>
            <a:endParaRPr lang="en-US" sz="2400" dirty="0">
              <a:solidFill>
                <a:schemeClr val="accent1"/>
              </a:solidFill>
              <a:latin typeface="PermianSlabSerifTypeface" panose="02000000000000000000" pitchFamily="2" charset="0"/>
              <a:cs typeface="Lato Light"/>
            </a:endParaRPr>
          </a:p>
        </p:txBody>
      </p:sp>
      <p:pic>
        <p:nvPicPr>
          <p:cNvPr id="9" name="Picture 8"/>
          <p:cNvPicPr>
            <a:picLocks noChangeAspect="1"/>
          </p:cNvPicPr>
          <p:nvPr userDrawn="1"/>
        </p:nvPicPr>
        <p:blipFill rotWithShape="1">
          <a:blip r:embed="rId2"/>
          <a:srcRect l="7540" t="3421" r="6695" b="2531"/>
          <a:stretch/>
        </p:blipFill>
        <p:spPr>
          <a:xfrm>
            <a:off x="114426" y="2048354"/>
            <a:ext cx="3749236" cy="3444066"/>
          </a:xfrm>
          <a:prstGeom prst="rect">
            <a:avLst/>
          </a:prstGeom>
        </p:spPr>
      </p:pic>
      <p:sp>
        <p:nvSpPr>
          <p:cNvPr id="10" name="TextBox 9"/>
          <p:cNvSpPr txBox="1"/>
          <p:nvPr userDrawn="1"/>
        </p:nvSpPr>
        <p:spPr>
          <a:xfrm>
            <a:off x="6594326" y="4919353"/>
            <a:ext cx="1703379"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11" name="TextBox 10"/>
          <p:cNvSpPr txBox="1"/>
          <p:nvPr userDrawn="1"/>
        </p:nvSpPr>
        <p:spPr>
          <a:xfrm>
            <a:off x="6536958" y="5150173"/>
            <a:ext cx="2491132"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12" name="Rectangle 11"/>
          <p:cNvSpPr/>
          <p:nvPr userDrawn="1"/>
        </p:nvSpPr>
        <p:spPr>
          <a:xfrm flipV="1">
            <a:off x="6759298" y="6230584"/>
            <a:ext cx="1951610" cy="69076"/>
          </a:xfrm>
          <a:prstGeom prst="rect">
            <a:avLst/>
          </a:prstGeom>
          <a:solidFill>
            <a:srgbClr val="FFFFFF">
              <a:lumMod val="85000"/>
            </a:srgbClr>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3" name="TextBox 12"/>
          <p:cNvSpPr txBox="1"/>
          <p:nvPr userDrawn="1"/>
        </p:nvSpPr>
        <p:spPr>
          <a:xfrm>
            <a:off x="3771158" y="4839760"/>
            <a:ext cx="185425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14" name="TextBox 13"/>
          <p:cNvSpPr txBox="1"/>
          <p:nvPr userDrawn="1"/>
        </p:nvSpPr>
        <p:spPr>
          <a:xfrm>
            <a:off x="3714062" y="5150173"/>
            <a:ext cx="2499993" cy="1034093"/>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5" name="Rectangle 14"/>
          <p:cNvSpPr/>
          <p:nvPr userDrawn="1"/>
        </p:nvSpPr>
        <p:spPr>
          <a:xfrm flipV="1">
            <a:off x="3924534" y="6230584"/>
            <a:ext cx="1981676" cy="69076"/>
          </a:xfrm>
          <a:prstGeom prst="rect">
            <a:avLst/>
          </a:prstGeom>
          <a:solidFill>
            <a:srgbClr val="55787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
        <p:nvSpPr>
          <p:cNvPr id="16" name="TextBox 15"/>
          <p:cNvSpPr txBox="1"/>
          <p:nvPr userDrawn="1"/>
        </p:nvSpPr>
        <p:spPr>
          <a:xfrm>
            <a:off x="6608235" y="1765253"/>
            <a:ext cx="178398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7" name="TextBox 16"/>
          <p:cNvSpPr txBox="1"/>
          <p:nvPr userDrawn="1"/>
        </p:nvSpPr>
        <p:spPr>
          <a:xfrm>
            <a:off x="6576821" y="2016249"/>
            <a:ext cx="2451269" cy="627828"/>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8" name="Rectangle 17"/>
          <p:cNvSpPr/>
          <p:nvPr userDrawn="1"/>
        </p:nvSpPr>
        <p:spPr>
          <a:xfrm flipV="1">
            <a:off x="6761051" y="2841687"/>
            <a:ext cx="1951610" cy="74806"/>
          </a:xfrm>
          <a:prstGeom prst="rect">
            <a:avLst/>
          </a:prstGeom>
          <a:solidFill>
            <a:srgbClr val="D9D95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9" name="TextBox 18"/>
          <p:cNvSpPr txBox="1"/>
          <p:nvPr userDrawn="1"/>
        </p:nvSpPr>
        <p:spPr>
          <a:xfrm>
            <a:off x="3714062" y="1748844"/>
            <a:ext cx="1926883"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20" name="TextBox 19"/>
          <p:cNvSpPr txBox="1"/>
          <p:nvPr userDrawn="1"/>
        </p:nvSpPr>
        <p:spPr>
          <a:xfrm>
            <a:off x="3702954" y="1999279"/>
            <a:ext cx="2633452"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21" name="Rectangle 20"/>
          <p:cNvSpPr/>
          <p:nvPr userDrawn="1"/>
        </p:nvSpPr>
        <p:spPr>
          <a:xfrm flipV="1">
            <a:off x="3927673" y="2844599"/>
            <a:ext cx="1950103" cy="75237"/>
          </a:xfrm>
          <a:prstGeom prst="rect">
            <a:avLst/>
          </a:prstGeom>
          <a:solidFill>
            <a:srgbClr val="6FCCD1"/>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
        <p:nvSpPr>
          <p:cNvPr id="22" name="TextBox 21"/>
          <p:cNvSpPr txBox="1"/>
          <p:nvPr userDrawn="1"/>
        </p:nvSpPr>
        <p:spPr>
          <a:xfrm>
            <a:off x="6623124" y="3244541"/>
            <a:ext cx="176504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23" name="TextBox 22"/>
          <p:cNvSpPr txBox="1"/>
          <p:nvPr userDrawn="1"/>
        </p:nvSpPr>
        <p:spPr>
          <a:xfrm>
            <a:off x="6576821" y="3492331"/>
            <a:ext cx="2451269"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24" name="Rectangle 23"/>
          <p:cNvSpPr/>
          <p:nvPr userDrawn="1"/>
        </p:nvSpPr>
        <p:spPr>
          <a:xfrm flipV="1">
            <a:off x="6772805" y="4429560"/>
            <a:ext cx="2007324" cy="74637"/>
          </a:xfrm>
          <a:prstGeom prst="rect">
            <a:avLst/>
          </a:prstGeom>
          <a:solidFill>
            <a:srgbClr val="EB373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25" name="TextBox 24"/>
          <p:cNvSpPr txBox="1"/>
          <p:nvPr userDrawn="1"/>
        </p:nvSpPr>
        <p:spPr>
          <a:xfrm>
            <a:off x="3715854" y="3298232"/>
            <a:ext cx="1717389"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6" name="TextBox 25"/>
          <p:cNvSpPr txBox="1"/>
          <p:nvPr userDrawn="1"/>
        </p:nvSpPr>
        <p:spPr>
          <a:xfrm>
            <a:off x="3701826" y="3581015"/>
            <a:ext cx="2512230"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7" name="Rectangle 26"/>
          <p:cNvSpPr/>
          <p:nvPr userDrawn="1"/>
        </p:nvSpPr>
        <p:spPr>
          <a:xfrm flipV="1">
            <a:off x="3924534" y="4420497"/>
            <a:ext cx="1981676" cy="72263"/>
          </a:xfrm>
          <a:prstGeom prst="rect">
            <a:avLst/>
          </a:prstGeom>
          <a:solidFill>
            <a:srgbClr val="F07F3A"/>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Tree>
    <p:extLst>
      <p:ext uri="{BB962C8B-B14F-4D97-AF65-F5344CB8AC3E}">
        <p14:creationId xmlns:p14="http://schemas.microsoft.com/office/powerpoint/2010/main" val="38866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87" r="29781"/>
          <a:stretch/>
        </p:blipFill>
        <p:spPr>
          <a:xfrm>
            <a:off x="152281" y="1452694"/>
            <a:ext cx="2725111" cy="3437351"/>
          </a:xfrm>
          <a:prstGeom prst="rect">
            <a:avLst/>
          </a:prstGeom>
        </p:spPr>
      </p:pic>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746" y="1724854"/>
            <a:ext cx="943493" cy="2893030"/>
          </a:xfrm>
          <a:prstGeom prst="rect">
            <a:avLst/>
          </a:prstGeom>
        </p:spPr>
      </p:pic>
      <p:grpSp>
        <p:nvGrpSpPr>
          <p:cNvPr id="10" name="Group 9"/>
          <p:cNvGrpSpPr/>
          <p:nvPr userDrawn="1"/>
        </p:nvGrpSpPr>
        <p:grpSpPr>
          <a:xfrm>
            <a:off x="5544180" y="6164403"/>
            <a:ext cx="2501953" cy="149291"/>
            <a:chOff x="6927228" y="7552706"/>
            <a:chExt cx="5016271" cy="227062"/>
          </a:xfrm>
        </p:grpSpPr>
        <p:sp>
          <p:nvSpPr>
            <p:cNvPr id="11" name="Oval 10"/>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60" name="Text Placeholder 59"/>
          <p:cNvSpPr>
            <a:spLocks noGrp="1"/>
          </p:cNvSpPr>
          <p:nvPr>
            <p:ph type="body" sz="quarter" idx="10"/>
          </p:nvPr>
        </p:nvSpPr>
        <p:spPr>
          <a:xfrm>
            <a:off x="4253593" y="1978024"/>
            <a:ext cx="4751863" cy="3904343"/>
          </a:xfrm>
        </p:spPr>
        <p:txBody>
          <a:bodyPr>
            <a:normAutofit/>
          </a:bodyPr>
          <a:lstStyle>
            <a:lvl1pPr marL="0" indent="0">
              <a:buNone/>
              <a:defRPr sz="2400" baseline="0"/>
            </a:lvl1pPr>
          </a:lstStyle>
          <a:p>
            <a:pPr lvl="0"/>
            <a:r>
              <a:rPr lang="en-US"/>
              <a:t>Click to edit Master text styles</a:t>
            </a:r>
          </a:p>
        </p:txBody>
      </p:sp>
      <p:sp>
        <p:nvSpPr>
          <p:cNvPr id="61" name="Title 1"/>
          <p:cNvSpPr>
            <a:spLocks noGrp="1"/>
          </p:cNvSpPr>
          <p:nvPr>
            <p:ph type="title"/>
          </p:nvPr>
        </p:nvSpPr>
        <p:spPr>
          <a:xfrm>
            <a:off x="4253593" y="142875"/>
            <a:ext cx="4751864" cy="1622737"/>
          </a:xfrm>
        </p:spPr>
        <p:txBody>
          <a:bodyPr>
            <a:normAutofit/>
          </a:bodyPr>
          <a:lstStyle>
            <a:lvl1pPr algn="ct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266405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7DD05290-EAE5-D44A-AEA4-33AC83930919}"/>
              </a:ext>
            </a:extLst>
          </p:cNvPr>
          <p:cNvSpPr/>
          <p:nvPr userDrawn="1"/>
        </p:nvSpPr>
        <p:spPr>
          <a:xfrm rot="10800000" flipV="1">
            <a:off x="6337845" y="-114300"/>
            <a:ext cx="2806152" cy="6972300"/>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336686">
            <a:off x="7362008" y="3442060"/>
            <a:ext cx="988259" cy="3137928"/>
          </a:xfrm>
          <a:prstGeom prst="rect">
            <a:avLst/>
          </a:prstGeom>
        </p:spPr>
      </p:pic>
      <p:sp>
        <p:nvSpPr>
          <p:cNvPr id="12" name="Title 11"/>
          <p:cNvSpPr>
            <a:spLocks noGrp="1"/>
          </p:cNvSpPr>
          <p:nvPr>
            <p:ph type="title"/>
          </p:nvPr>
        </p:nvSpPr>
        <p:spPr>
          <a:xfrm>
            <a:off x="410887" y="308225"/>
            <a:ext cx="7253220"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20412" y="1917700"/>
            <a:ext cx="6147866" cy="390207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24177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7172398" y="-332518"/>
            <a:ext cx="1257155" cy="2686050"/>
          </a:xfrm>
          <a:prstGeom prst="rect">
            <a:avLst/>
          </a:prstGeom>
        </p:spPr>
      </p:pic>
      <p:sp>
        <p:nvSpPr>
          <p:cNvPr id="7" name="Title 11"/>
          <p:cNvSpPr>
            <a:spLocks noGrp="1"/>
          </p:cNvSpPr>
          <p:nvPr>
            <p:ph type="title"/>
          </p:nvPr>
        </p:nvSpPr>
        <p:spPr>
          <a:xfrm>
            <a:off x="419100" y="365127"/>
            <a:ext cx="5812970"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419100" y="1851025"/>
            <a:ext cx="5812970" cy="411570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45822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5" name="Rectangle 4"/>
          <p:cNvSpPr/>
          <p:nvPr userDrawn="1"/>
        </p:nvSpPr>
        <p:spPr>
          <a:xfrm>
            <a:off x="7807125" y="0"/>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3661">
            <a:off x="319534" y="1125948"/>
            <a:ext cx="795012" cy="2437741"/>
          </a:xfrm>
          <a:prstGeom prst="rect">
            <a:avLst/>
          </a:prstGeom>
        </p:spPr>
      </p:pic>
      <p:sp>
        <p:nvSpPr>
          <p:cNvPr id="10" name="Title 11"/>
          <p:cNvSpPr>
            <a:spLocks noGrp="1"/>
          </p:cNvSpPr>
          <p:nvPr>
            <p:ph type="title"/>
          </p:nvPr>
        </p:nvSpPr>
        <p:spPr>
          <a:xfrm>
            <a:off x="942975" y="261291"/>
            <a:ext cx="6534149"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1" name="Text Placeholder 13"/>
          <p:cNvSpPr>
            <a:spLocks noGrp="1"/>
          </p:cNvSpPr>
          <p:nvPr>
            <p:ph type="body" sz="quarter" idx="10"/>
          </p:nvPr>
        </p:nvSpPr>
        <p:spPr>
          <a:xfrm>
            <a:off x="1533845" y="1754187"/>
            <a:ext cx="5943279" cy="4398963"/>
          </a:xfrm>
        </p:spPr>
        <p:txBody>
          <a:bodyPr>
            <a:normAutofit/>
          </a:bodyPr>
          <a:lstStyle>
            <a:lvl1pPr marL="0" indent="0">
              <a:buNone/>
              <a:defRPr sz="2400" baseline="0"/>
            </a:lvl1pPr>
          </a:lstStyle>
          <a:p>
            <a:pPr lvl="0"/>
            <a:r>
              <a:rPr lang="en-US"/>
              <a:t>Click to edit Master text styles</a:t>
            </a:r>
          </a:p>
        </p:txBody>
      </p:sp>
      <p:sp>
        <p:nvSpPr>
          <p:cNvPr id="9" name="Rectangle 8"/>
          <p:cNvSpPr/>
          <p:nvPr userDrawn="1"/>
        </p:nvSpPr>
        <p:spPr>
          <a:xfrm>
            <a:off x="8252750"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2" name="Rectangle 11"/>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Tree>
    <p:extLst>
      <p:ext uri="{BB962C8B-B14F-4D97-AF65-F5344CB8AC3E}">
        <p14:creationId xmlns:p14="http://schemas.microsoft.com/office/powerpoint/2010/main" val="357865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6391276" cy="1325563"/>
          </a:xfrm>
        </p:spPr>
        <p:txBody>
          <a:bodyPr>
            <a:normAutofit/>
          </a:bodyPr>
          <a:lstStyle>
            <a:lvl1pPr>
              <a:defRPr sz="3600" b="1">
                <a:solidFill>
                  <a:srgbClr val="002D72"/>
                </a:solidFill>
              </a:defRPr>
            </a:lvl1pPr>
          </a:lstStyle>
          <a:p>
            <a:r>
              <a:rPr lang="en-US"/>
              <a:t>Click to edit Master title style</a:t>
            </a:r>
            <a:endParaRPr lang="en-US" dirty="0"/>
          </a:p>
        </p:txBody>
      </p:sp>
      <p:sp>
        <p:nvSpPr>
          <p:cNvPr id="7" name="Text Placeholder 13"/>
          <p:cNvSpPr>
            <a:spLocks noGrp="1"/>
          </p:cNvSpPr>
          <p:nvPr>
            <p:ph type="body" sz="quarter" idx="10"/>
          </p:nvPr>
        </p:nvSpPr>
        <p:spPr>
          <a:xfrm>
            <a:off x="628649" y="1960249"/>
            <a:ext cx="6391276" cy="3836394"/>
          </a:xfrm>
        </p:spPr>
        <p:txBody>
          <a:bodyPr>
            <a:normAutofit/>
          </a:bodyPr>
          <a:lstStyle>
            <a:lvl1pPr marL="0" indent="0">
              <a:buNone/>
              <a:defRPr sz="2400" baseline="0"/>
            </a:lvl1pPr>
          </a:lstStyle>
          <a:p>
            <a:pPr lvl="0"/>
            <a:r>
              <a:rPr lang="en-US"/>
              <a:t>Click to edit Master text styles</a:t>
            </a:r>
          </a:p>
        </p:txBody>
      </p:sp>
      <p:sp>
        <p:nvSpPr>
          <p:cNvPr id="8" name="Rectangle 7"/>
          <p:cNvSpPr/>
          <p:nvPr userDrawn="1"/>
        </p:nvSpPr>
        <p:spPr>
          <a:xfrm>
            <a:off x="7700989" y="0"/>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userDrawn="1"/>
        </p:nvSpPr>
        <p:spPr>
          <a:xfrm>
            <a:off x="8146614"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0" name="Rectangle 9"/>
          <p:cNvSpPr/>
          <p:nvPr userDrawn="1"/>
        </p:nvSpPr>
        <p:spPr>
          <a:xfrm>
            <a:off x="8592239" y="0"/>
            <a:ext cx="551761"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6" name="TextBox 5"/>
          <p:cNvSpPr txBox="1"/>
          <p:nvPr userDrawn="1"/>
        </p:nvSpPr>
        <p:spPr>
          <a:xfrm rot="5400000">
            <a:off x="7706168" y="1296245"/>
            <a:ext cx="2323902" cy="461665"/>
          </a:xfrm>
          <a:prstGeom prst="rect">
            <a:avLst/>
          </a:prstGeom>
          <a:noFill/>
        </p:spPr>
        <p:txBody>
          <a:bodyPr wrap="square" rtlCol="0">
            <a:spAutoFit/>
          </a:bodyPr>
          <a:lstStyle/>
          <a:p>
            <a:r>
              <a:rPr lang="en-US" sz="2400" b="0" dirty="0">
                <a:solidFill>
                  <a:schemeClr val="bg1"/>
                </a:solidFill>
                <a:latin typeface="+mj-lt"/>
              </a:rPr>
              <a:t>ACADEMICS</a:t>
            </a:r>
          </a:p>
        </p:txBody>
      </p:sp>
    </p:spTree>
    <p:extLst>
      <p:ext uri="{BB962C8B-B14F-4D97-AF65-F5344CB8AC3E}">
        <p14:creationId xmlns:p14="http://schemas.microsoft.com/office/powerpoint/2010/main" val="28921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7" name="Title 1"/>
          <p:cNvSpPr>
            <a:spLocks noGrp="1"/>
          </p:cNvSpPr>
          <p:nvPr>
            <p:ph type="title"/>
          </p:nvPr>
        </p:nvSpPr>
        <p:spPr>
          <a:xfrm>
            <a:off x="628649" y="365126"/>
            <a:ext cx="6520579" cy="1325563"/>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28648" y="1960249"/>
            <a:ext cx="6520580" cy="3983351"/>
          </a:xfrm>
        </p:spPr>
        <p:txBody>
          <a:bodyPr>
            <a:normAutofit/>
          </a:bodyPr>
          <a:lstStyle>
            <a:lvl1pPr marL="0" indent="0">
              <a:buNone/>
              <a:defRPr sz="2400" baseline="0"/>
            </a:lvl1pPr>
          </a:lstStyle>
          <a:p>
            <a:pPr lvl="0"/>
            <a:r>
              <a:rPr lang="en-US"/>
              <a:t>Click to edit Master text styles</a:t>
            </a:r>
          </a:p>
        </p:txBody>
      </p:sp>
      <p:sp>
        <p:nvSpPr>
          <p:cNvPr id="12" name="Rectangle 11"/>
          <p:cNvSpPr/>
          <p:nvPr userDrawn="1"/>
        </p:nvSpPr>
        <p:spPr>
          <a:xfrm>
            <a:off x="7700989" y="-2266"/>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4" name="Rectangle 13"/>
          <p:cNvSpPr/>
          <p:nvPr userDrawn="1"/>
        </p:nvSpPr>
        <p:spPr>
          <a:xfrm>
            <a:off x="8146614" y="-2266"/>
            <a:ext cx="55176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15" name="TextBox 14"/>
          <p:cNvSpPr txBox="1"/>
          <p:nvPr userDrawn="1"/>
        </p:nvSpPr>
        <p:spPr>
          <a:xfrm rot="5400000">
            <a:off x="6939540" y="1617246"/>
            <a:ext cx="2965905" cy="461665"/>
          </a:xfrm>
          <a:prstGeom prst="rect">
            <a:avLst/>
          </a:prstGeom>
          <a:noFill/>
        </p:spPr>
        <p:txBody>
          <a:bodyPr wrap="square" rtlCol="0">
            <a:spAutoFit/>
          </a:bodyPr>
          <a:lstStyle/>
          <a:p>
            <a:r>
              <a:rPr lang="en-US" sz="2400" b="0" dirty="0">
                <a:solidFill>
                  <a:schemeClr val="bg1"/>
                </a:solidFill>
                <a:latin typeface="+mj-lt"/>
              </a:rPr>
              <a:t>WHOLE</a:t>
            </a:r>
            <a:r>
              <a:rPr lang="en-US" sz="2400" b="0" baseline="0" dirty="0">
                <a:solidFill>
                  <a:schemeClr val="bg1"/>
                </a:solidFill>
                <a:latin typeface="+mj-lt"/>
              </a:rPr>
              <a:t> CHILD</a:t>
            </a:r>
            <a:endParaRPr lang="en-US" sz="2400" b="0" dirty="0">
              <a:solidFill>
                <a:schemeClr val="bg1"/>
              </a:solidFill>
              <a:latin typeface="+mj-lt"/>
            </a:endParaRPr>
          </a:p>
        </p:txBody>
      </p:sp>
    </p:spTree>
    <p:extLst>
      <p:ext uri="{BB962C8B-B14F-4D97-AF65-F5344CB8AC3E}">
        <p14:creationId xmlns:p14="http://schemas.microsoft.com/office/powerpoint/2010/main" val="274959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048" y="6265462"/>
            <a:ext cx="1270152" cy="502386"/>
          </a:xfrm>
          <a:prstGeom prst="rect">
            <a:avLst/>
          </a:prstGeom>
        </p:spPr>
      </p:pic>
    </p:spTree>
    <p:extLst>
      <p:ext uri="{BB962C8B-B14F-4D97-AF65-F5344CB8AC3E}">
        <p14:creationId xmlns:p14="http://schemas.microsoft.com/office/powerpoint/2010/main" val="2183648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87" r:id="rId11"/>
    <p:sldLayoutId id="2147483675" r:id="rId12"/>
    <p:sldLayoutId id="2147483686" r:id="rId13"/>
    <p:sldLayoutId id="2147483688"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wellsat.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wellsat.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iergeneration.org/sites/default/files/documents/20180209/a73e193f/AHG-Communication-Checklist--Building-Support-and-Celebrating-Success.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hyperlink" Target="https://www.fns.usda.gov/tn/local-school-wellness-policy" TargetMode="External"/><Relationship Id="rId2" Type="http://schemas.openxmlformats.org/officeDocument/2006/relationships/hyperlink" Target="http://www.wellsat.org/" TargetMode="External"/><Relationship Id="rId1" Type="http://schemas.openxmlformats.org/officeDocument/2006/relationships/slideLayout" Target="../slideLayouts/slideLayout6.xml"/><Relationship Id="rId6" Type="http://schemas.openxmlformats.org/officeDocument/2006/relationships/hyperlink" Target="https://www.healthiergeneration.org/sites/default/files/documents/20190714/de571b40/School%20Wellness%20Committee%20Toolkit%20final.pdf" TargetMode="External"/><Relationship Id="rId5" Type="http://schemas.openxmlformats.org/officeDocument/2006/relationships/hyperlink" Target="https://www.healthiergeneration.org/resources/policy-environment" TargetMode="External"/><Relationship Id="rId4" Type="http://schemas.openxmlformats.org/officeDocument/2006/relationships/hyperlink" Target="https://www.cdc.gov/healthyschools/parentsforhealthyschools/p4hs.htm?CDC_AA_refVal=https://www.cdc.gov/healthyschools/parentengagement/parentsforhealthyschool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9861" y="5578504"/>
            <a:ext cx="4266554" cy="704281"/>
          </a:xfrm>
        </p:spPr>
        <p:txBody>
          <a:bodyPr>
            <a:normAutofit fontScale="62500" lnSpcReduction="20000"/>
          </a:bodyPr>
          <a:lstStyle/>
          <a:p>
            <a:pPr algn="r"/>
            <a:r>
              <a:rPr lang="en-US" dirty="0"/>
              <a:t>Betsy Cashen – CDC 1 Program Coordinator</a:t>
            </a:r>
          </a:p>
          <a:p>
            <a:pPr lvl="0" algn="r"/>
            <a:r>
              <a:rPr lang="en-US" dirty="0">
                <a:solidFill>
                  <a:srgbClr val="75787B"/>
                </a:solidFill>
              </a:rPr>
              <a:t>District Operations – March 2021</a:t>
            </a:r>
          </a:p>
          <a:p>
            <a:endParaRPr lang="en-US" dirty="0"/>
          </a:p>
        </p:txBody>
      </p:sp>
      <p:sp>
        <p:nvSpPr>
          <p:cNvPr id="4" name="Title 1">
            <a:extLst>
              <a:ext uri="{FF2B5EF4-FFF2-40B4-BE49-F238E27FC236}">
                <a16:creationId xmlns:a16="http://schemas.microsoft.com/office/drawing/2014/main" id="{1377C89C-00A9-4300-A011-1FC8B1BDF5DB}"/>
              </a:ext>
            </a:extLst>
          </p:cNvPr>
          <p:cNvSpPr txBox="1">
            <a:spLocks/>
          </p:cNvSpPr>
          <p:nvPr/>
        </p:nvSpPr>
        <p:spPr>
          <a:xfrm>
            <a:off x="813015" y="4418308"/>
            <a:ext cx="8153400" cy="11601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err="1"/>
              <a:t>WellSAT</a:t>
            </a:r>
            <a:r>
              <a:rPr lang="en-US" sz="3600" dirty="0"/>
              <a:t>: 3.0</a:t>
            </a:r>
            <a:br>
              <a:rPr lang="en-US" sz="3600" dirty="0"/>
            </a:br>
            <a:r>
              <a:rPr lang="en-US" sz="2800" dirty="0"/>
              <a:t>Wellness School Assessment Tool</a:t>
            </a:r>
          </a:p>
        </p:txBody>
      </p:sp>
    </p:spTree>
    <p:extLst>
      <p:ext uri="{BB962C8B-B14F-4D97-AF65-F5344CB8AC3E}">
        <p14:creationId xmlns:p14="http://schemas.microsoft.com/office/powerpoint/2010/main" val="426591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EC7B-1F8F-4705-805B-C88AF25BDB91}"/>
              </a:ext>
            </a:extLst>
          </p:cNvPr>
          <p:cNvSpPr>
            <a:spLocks noGrp="1"/>
          </p:cNvSpPr>
          <p:nvPr>
            <p:ph type="title"/>
          </p:nvPr>
        </p:nvSpPr>
        <p:spPr/>
        <p:txBody>
          <a:bodyPr/>
          <a:lstStyle/>
          <a:p>
            <a:r>
              <a:rPr lang="en-US" dirty="0"/>
              <a:t>Rate as 2 when:</a:t>
            </a:r>
          </a:p>
        </p:txBody>
      </p:sp>
      <p:sp>
        <p:nvSpPr>
          <p:cNvPr id="3" name="Text Placeholder 2">
            <a:extLst>
              <a:ext uri="{FF2B5EF4-FFF2-40B4-BE49-F238E27FC236}">
                <a16:creationId xmlns:a16="http://schemas.microsoft.com/office/drawing/2014/main" id="{46E9DFE0-4090-422A-A183-CEF267843E1E}"/>
              </a:ext>
            </a:extLst>
          </p:cNvPr>
          <p:cNvSpPr>
            <a:spLocks noGrp="1"/>
          </p:cNvSpPr>
          <p:nvPr>
            <p:ph type="body" sz="quarter" idx="10"/>
          </p:nvPr>
        </p:nvSpPr>
        <p:spPr>
          <a:xfrm>
            <a:off x="419099" y="1851025"/>
            <a:ext cx="7330053" cy="4115707"/>
          </a:xfrm>
        </p:spPr>
        <p:txBody>
          <a:bodyPr>
            <a:normAutofit/>
          </a:bodyPr>
          <a:lstStyle/>
          <a:p>
            <a:r>
              <a:rPr lang="en-US" dirty="0"/>
              <a:t>Words often used in statements rated as a “2” are: </a:t>
            </a:r>
            <a:r>
              <a:rPr lang="en-US" b="1" dirty="0"/>
              <a:t>shall, will, must, have to, insist, require, all, total, comply and enforce</a:t>
            </a:r>
            <a:r>
              <a:rPr lang="en-US" dirty="0"/>
              <a:t>. The policy will be hard to enforce because the statement is vague, unclear, or confusing.</a:t>
            </a:r>
          </a:p>
          <a:p>
            <a:pPr lvl="1"/>
            <a:r>
              <a:rPr lang="en-US" dirty="0"/>
              <a:t>Strong language is used to indicate that action or regulation is required .</a:t>
            </a:r>
          </a:p>
          <a:p>
            <a:pPr lvl="1"/>
            <a:r>
              <a:rPr lang="en-US" dirty="0"/>
              <a:t>The item is described with concrete plans or strategies for implementation.</a:t>
            </a:r>
          </a:p>
          <a:p>
            <a:endParaRPr lang="en-US" dirty="0"/>
          </a:p>
        </p:txBody>
      </p:sp>
    </p:spTree>
    <p:extLst>
      <p:ext uri="{BB962C8B-B14F-4D97-AF65-F5344CB8AC3E}">
        <p14:creationId xmlns:p14="http://schemas.microsoft.com/office/powerpoint/2010/main" val="45351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D51A-A077-4A6E-93C0-7C7F035972C9}"/>
              </a:ext>
            </a:extLst>
          </p:cNvPr>
          <p:cNvSpPr>
            <a:spLocks noGrp="1"/>
          </p:cNvSpPr>
          <p:nvPr>
            <p:ph type="title"/>
          </p:nvPr>
        </p:nvSpPr>
        <p:spPr/>
        <p:txBody>
          <a:bodyPr/>
          <a:lstStyle/>
          <a:p>
            <a:r>
              <a:rPr lang="en-US" dirty="0"/>
              <a:t>Scores</a:t>
            </a:r>
          </a:p>
        </p:txBody>
      </p:sp>
      <p:sp>
        <p:nvSpPr>
          <p:cNvPr id="3" name="Text Placeholder 2">
            <a:extLst>
              <a:ext uri="{FF2B5EF4-FFF2-40B4-BE49-F238E27FC236}">
                <a16:creationId xmlns:a16="http://schemas.microsoft.com/office/drawing/2014/main" id="{48A2F38F-D5F9-44AB-8AE3-C45F1DB59BF2}"/>
              </a:ext>
            </a:extLst>
          </p:cNvPr>
          <p:cNvSpPr>
            <a:spLocks noGrp="1"/>
          </p:cNvSpPr>
          <p:nvPr>
            <p:ph type="body" sz="quarter" idx="10"/>
          </p:nvPr>
        </p:nvSpPr>
        <p:spPr>
          <a:xfrm>
            <a:off x="419100" y="1851026"/>
            <a:ext cx="5812970" cy="442724"/>
          </a:xfrm>
        </p:spPr>
        <p:txBody>
          <a:bodyPr/>
          <a:lstStyle/>
          <a:p>
            <a:r>
              <a:rPr lang="en-US" dirty="0"/>
              <a:t>Users will receive 2 types of scores:</a:t>
            </a:r>
          </a:p>
          <a:p>
            <a:endParaRPr lang="en-US" dirty="0"/>
          </a:p>
        </p:txBody>
      </p:sp>
      <p:pic>
        <p:nvPicPr>
          <p:cNvPr id="4" name="Picture 3">
            <a:extLst>
              <a:ext uri="{FF2B5EF4-FFF2-40B4-BE49-F238E27FC236}">
                <a16:creationId xmlns:a16="http://schemas.microsoft.com/office/drawing/2014/main" id="{104B70C1-06ED-42EE-83B6-15780012BB9D}"/>
              </a:ext>
            </a:extLst>
          </p:cNvPr>
          <p:cNvPicPr>
            <a:picLocks noChangeAspect="1"/>
          </p:cNvPicPr>
          <p:nvPr/>
        </p:nvPicPr>
        <p:blipFill>
          <a:blip r:embed="rId3"/>
          <a:stretch>
            <a:fillRect/>
          </a:stretch>
        </p:blipFill>
        <p:spPr>
          <a:xfrm>
            <a:off x="3325585" y="2541355"/>
            <a:ext cx="5588410" cy="3446982"/>
          </a:xfrm>
          <a:prstGeom prst="rect">
            <a:avLst/>
          </a:prstGeom>
          <a:ln>
            <a:solidFill>
              <a:schemeClr val="accent1"/>
            </a:solidFill>
          </a:ln>
        </p:spPr>
      </p:pic>
      <p:sp>
        <p:nvSpPr>
          <p:cNvPr id="5" name="TextBox 4">
            <a:extLst>
              <a:ext uri="{FF2B5EF4-FFF2-40B4-BE49-F238E27FC236}">
                <a16:creationId xmlns:a16="http://schemas.microsoft.com/office/drawing/2014/main" id="{9CAA1CBF-8852-47ED-9851-4D175CEB41B4}"/>
              </a:ext>
            </a:extLst>
          </p:cNvPr>
          <p:cNvSpPr txBox="1"/>
          <p:nvPr/>
        </p:nvSpPr>
        <p:spPr>
          <a:xfrm>
            <a:off x="230005" y="2541355"/>
            <a:ext cx="2958395" cy="1631216"/>
          </a:xfrm>
          <a:prstGeom prst="rect">
            <a:avLst/>
          </a:prstGeom>
          <a:noFill/>
          <a:ln>
            <a:solidFill>
              <a:schemeClr val="accent1"/>
            </a:solidFill>
          </a:ln>
        </p:spPr>
        <p:txBody>
          <a:bodyPr wrap="square" rtlCol="0">
            <a:spAutoFit/>
          </a:bodyPr>
          <a:lstStyle/>
          <a:p>
            <a:r>
              <a:rPr lang="en-US" sz="2000" b="1" dirty="0"/>
              <a:t>Comprehensiveness:</a:t>
            </a:r>
          </a:p>
          <a:p>
            <a:r>
              <a:rPr lang="en-US" sz="2000" dirty="0"/>
              <a:t>The percent of items that are addressed in some way in the district wellness policy.</a:t>
            </a:r>
          </a:p>
        </p:txBody>
      </p:sp>
      <p:sp>
        <p:nvSpPr>
          <p:cNvPr id="6" name="TextBox 5">
            <a:extLst>
              <a:ext uri="{FF2B5EF4-FFF2-40B4-BE49-F238E27FC236}">
                <a16:creationId xmlns:a16="http://schemas.microsoft.com/office/drawing/2014/main" id="{91E3496A-BA6B-4717-8A2A-E574FC4A92DA}"/>
              </a:ext>
            </a:extLst>
          </p:cNvPr>
          <p:cNvSpPr txBox="1"/>
          <p:nvPr/>
        </p:nvSpPr>
        <p:spPr>
          <a:xfrm>
            <a:off x="230004" y="4664898"/>
            <a:ext cx="2958395" cy="1323439"/>
          </a:xfrm>
          <a:prstGeom prst="rect">
            <a:avLst/>
          </a:prstGeom>
          <a:noFill/>
          <a:ln>
            <a:solidFill>
              <a:schemeClr val="accent1"/>
            </a:solidFill>
          </a:ln>
        </p:spPr>
        <p:txBody>
          <a:bodyPr wrap="square" rtlCol="0">
            <a:spAutoFit/>
          </a:bodyPr>
          <a:lstStyle/>
          <a:p>
            <a:r>
              <a:rPr lang="en-US" sz="2000" b="1" dirty="0"/>
              <a:t>Strength:</a:t>
            </a:r>
          </a:p>
          <a:p>
            <a:r>
              <a:rPr lang="en-US" sz="2000" dirty="0"/>
              <a:t>The percent of items that are required in the district wellness policy. </a:t>
            </a:r>
          </a:p>
        </p:txBody>
      </p:sp>
    </p:spTree>
    <p:extLst>
      <p:ext uri="{BB962C8B-B14F-4D97-AF65-F5344CB8AC3E}">
        <p14:creationId xmlns:p14="http://schemas.microsoft.com/office/powerpoint/2010/main" val="274774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DFEF-F3A6-4B1D-9847-F79EC9C19214}"/>
              </a:ext>
            </a:extLst>
          </p:cNvPr>
          <p:cNvSpPr>
            <a:spLocks noGrp="1"/>
          </p:cNvSpPr>
          <p:nvPr>
            <p:ph type="title"/>
          </p:nvPr>
        </p:nvSpPr>
        <p:spPr/>
        <p:txBody>
          <a:bodyPr/>
          <a:lstStyle/>
          <a:p>
            <a:r>
              <a:rPr lang="en-US" dirty="0"/>
              <a:t>Sample Score Card</a:t>
            </a:r>
          </a:p>
        </p:txBody>
      </p:sp>
      <p:pic>
        <p:nvPicPr>
          <p:cNvPr id="4" name="Picture 3">
            <a:extLst>
              <a:ext uri="{FF2B5EF4-FFF2-40B4-BE49-F238E27FC236}">
                <a16:creationId xmlns:a16="http://schemas.microsoft.com/office/drawing/2014/main" id="{DA70DEAC-7187-4E4A-8E18-49B1DFBB5EAD}"/>
              </a:ext>
            </a:extLst>
          </p:cNvPr>
          <p:cNvPicPr>
            <a:picLocks noChangeAspect="1"/>
          </p:cNvPicPr>
          <p:nvPr/>
        </p:nvPicPr>
        <p:blipFill>
          <a:blip r:embed="rId2"/>
          <a:stretch>
            <a:fillRect/>
          </a:stretch>
        </p:blipFill>
        <p:spPr>
          <a:xfrm>
            <a:off x="2319850" y="1398721"/>
            <a:ext cx="4456567" cy="5094151"/>
          </a:xfrm>
          <a:prstGeom prst="rect">
            <a:avLst/>
          </a:prstGeom>
        </p:spPr>
      </p:pic>
    </p:spTree>
    <p:extLst>
      <p:ext uri="{BB962C8B-B14F-4D97-AF65-F5344CB8AC3E}">
        <p14:creationId xmlns:p14="http://schemas.microsoft.com/office/powerpoint/2010/main" val="303342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8790-6F72-4D06-82DB-9EC43E42D266}"/>
              </a:ext>
            </a:extLst>
          </p:cNvPr>
          <p:cNvSpPr>
            <a:spLocks noGrp="1"/>
          </p:cNvSpPr>
          <p:nvPr>
            <p:ph type="title"/>
          </p:nvPr>
        </p:nvSpPr>
        <p:spPr>
          <a:xfrm>
            <a:off x="419100" y="365127"/>
            <a:ext cx="3457575" cy="673098"/>
          </a:xfrm>
        </p:spPr>
        <p:txBody>
          <a:bodyPr>
            <a:normAutofit fontScale="90000"/>
          </a:bodyPr>
          <a:lstStyle/>
          <a:p>
            <a:r>
              <a:rPr lang="en-US" dirty="0"/>
              <a:t>Set Up Account</a:t>
            </a:r>
          </a:p>
        </p:txBody>
      </p:sp>
      <p:sp>
        <p:nvSpPr>
          <p:cNvPr id="4" name="object 24">
            <a:extLst>
              <a:ext uri="{FF2B5EF4-FFF2-40B4-BE49-F238E27FC236}">
                <a16:creationId xmlns:a16="http://schemas.microsoft.com/office/drawing/2014/main" id="{B36AAC9F-69BD-4580-90B9-39305A96C8D2}"/>
              </a:ext>
            </a:extLst>
          </p:cNvPr>
          <p:cNvSpPr txBox="1">
            <a:spLocks noGrp="1"/>
          </p:cNvSpPr>
          <p:nvPr>
            <p:ph type="body" sz="quarter" idx="10"/>
          </p:nvPr>
        </p:nvSpPr>
        <p:spPr>
          <a:xfrm>
            <a:off x="2662237" y="1124669"/>
            <a:ext cx="3457575" cy="386003"/>
          </a:xfrm>
          <a:prstGeom prst="rect">
            <a:avLst/>
          </a:prstGeom>
        </p:spPr>
        <p:txBody>
          <a:bodyPr vert="horz" wrap="square" lIns="0" tIns="16510" rIns="0" bIns="0" rtlCol="0">
            <a:spAutoFit/>
          </a:bodyPr>
          <a:lstStyle/>
          <a:p>
            <a:pPr marL="12700">
              <a:lnSpc>
                <a:spcPct val="100000"/>
              </a:lnSpc>
              <a:spcBef>
                <a:spcPts val="130"/>
              </a:spcBef>
            </a:pPr>
            <a:r>
              <a:rPr b="1" spc="10" dirty="0">
                <a:solidFill>
                  <a:srgbClr val="FFFFFF"/>
                </a:solidFill>
                <a:latin typeface="Arial"/>
                <a:cs typeface="Arial"/>
                <a:hlinkClick r:id="rId3"/>
              </a:rPr>
              <a:t>http://www.wellsat.org/</a:t>
            </a:r>
            <a:endParaRPr dirty="0">
              <a:latin typeface="Arial"/>
              <a:cs typeface="Arial"/>
            </a:endParaRPr>
          </a:p>
        </p:txBody>
      </p:sp>
      <p:pic>
        <p:nvPicPr>
          <p:cNvPr id="6" name="Picture 5" descr="Graphical user interface, website&#10;&#10;Description automatically generated">
            <a:extLst>
              <a:ext uri="{FF2B5EF4-FFF2-40B4-BE49-F238E27FC236}">
                <a16:creationId xmlns:a16="http://schemas.microsoft.com/office/drawing/2014/main" id="{C1B2DE63-F2BE-4C09-A78F-F7160A0DB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278" y="1597116"/>
            <a:ext cx="5947492" cy="5102225"/>
          </a:xfrm>
          <a:prstGeom prst="rect">
            <a:avLst/>
          </a:prstGeom>
        </p:spPr>
      </p:pic>
      <p:sp>
        <p:nvSpPr>
          <p:cNvPr id="7" name="Oval 6">
            <a:extLst>
              <a:ext uri="{FF2B5EF4-FFF2-40B4-BE49-F238E27FC236}">
                <a16:creationId xmlns:a16="http://schemas.microsoft.com/office/drawing/2014/main" id="{1C7E23CC-5225-4BE0-BCB2-8296CE2FFAFA}"/>
              </a:ext>
            </a:extLst>
          </p:cNvPr>
          <p:cNvSpPr/>
          <p:nvPr/>
        </p:nvSpPr>
        <p:spPr>
          <a:xfrm>
            <a:off x="1524000" y="4148228"/>
            <a:ext cx="685800" cy="290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73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7B5D-23D0-496E-A8BB-562D70599AFA}"/>
              </a:ext>
            </a:extLst>
          </p:cNvPr>
          <p:cNvSpPr>
            <a:spLocks noGrp="1"/>
          </p:cNvSpPr>
          <p:nvPr>
            <p:ph type="title"/>
          </p:nvPr>
        </p:nvSpPr>
        <p:spPr/>
        <p:txBody>
          <a:bodyPr/>
          <a:lstStyle/>
          <a:p>
            <a:r>
              <a:rPr lang="en-US" dirty="0"/>
              <a:t>Score a Sample Wellness Policy</a:t>
            </a:r>
          </a:p>
        </p:txBody>
      </p:sp>
      <p:sp>
        <p:nvSpPr>
          <p:cNvPr id="4" name="object 3">
            <a:extLst>
              <a:ext uri="{FF2B5EF4-FFF2-40B4-BE49-F238E27FC236}">
                <a16:creationId xmlns:a16="http://schemas.microsoft.com/office/drawing/2014/main" id="{736657E3-E64E-4283-800A-3F5BC50AF97A}"/>
              </a:ext>
            </a:extLst>
          </p:cNvPr>
          <p:cNvSpPr/>
          <p:nvPr/>
        </p:nvSpPr>
        <p:spPr>
          <a:xfrm>
            <a:off x="889861" y="1744851"/>
            <a:ext cx="6934200" cy="4572000"/>
          </a:xfrm>
          <a:prstGeom prst="rect">
            <a:avLst/>
          </a:prstGeom>
          <a:blipFill>
            <a:blip r:embed="rId3" cstate="print"/>
            <a:stretch>
              <a:fillRect/>
            </a:stretch>
          </a:blipFill>
        </p:spPr>
        <p:txBody>
          <a:bodyPr wrap="square" lIns="0" tIns="0" rIns="0" bIns="0" rtlCol="0"/>
          <a:lstStyle/>
          <a:p>
            <a:endParaRPr/>
          </a:p>
        </p:txBody>
      </p:sp>
      <p:sp>
        <p:nvSpPr>
          <p:cNvPr id="5" name="object 24">
            <a:extLst>
              <a:ext uri="{FF2B5EF4-FFF2-40B4-BE49-F238E27FC236}">
                <a16:creationId xmlns:a16="http://schemas.microsoft.com/office/drawing/2014/main" id="{0C245D1A-6F6E-4167-9E1F-DA08F7727125}"/>
              </a:ext>
            </a:extLst>
          </p:cNvPr>
          <p:cNvSpPr txBox="1"/>
          <p:nvPr/>
        </p:nvSpPr>
        <p:spPr>
          <a:xfrm>
            <a:off x="3325585" y="6458281"/>
            <a:ext cx="2625764" cy="293670"/>
          </a:xfrm>
          <a:prstGeom prst="rect">
            <a:avLst/>
          </a:prstGeom>
        </p:spPr>
        <p:txBody>
          <a:bodyPr vert="horz" wrap="square" lIns="0" tIns="16510" rIns="0" bIns="0" rtlCol="0">
            <a:spAutoFit/>
          </a:bodyPr>
          <a:lstStyle/>
          <a:p>
            <a:pPr marL="12700">
              <a:lnSpc>
                <a:spcPct val="100000"/>
              </a:lnSpc>
              <a:spcBef>
                <a:spcPts val="130"/>
              </a:spcBef>
            </a:pPr>
            <a:r>
              <a:rPr b="1" spc="10" dirty="0">
                <a:solidFill>
                  <a:srgbClr val="FFFFFF"/>
                </a:solidFill>
                <a:latin typeface="Arial"/>
                <a:cs typeface="Arial"/>
                <a:hlinkClick r:id="rId4"/>
              </a:rPr>
              <a:t>http://www.wellsat.org/</a:t>
            </a:r>
            <a:endParaRPr dirty="0">
              <a:latin typeface="Arial"/>
              <a:cs typeface="Arial"/>
            </a:endParaRPr>
          </a:p>
        </p:txBody>
      </p:sp>
    </p:spTree>
    <p:extLst>
      <p:ext uri="{BB962C8B-B14F-4D97-AF65-F5344CB8AC3E}">
        <p14:creationId xmlns:p14="http://schemas.microsoft.com/office/powerpoint/2010/main" val="284969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0930-7D35-401C-83A6-D30CC3321F30}"/>
              </a:ext>
            </a:extLst>
          </p:cNvPr>
          <p:cNvSpPr>
            <a:spLocks noGrp="1"/>
          </p:cNvSpPr>
          <p:nvPr>
            <p:ph type="title"/>
          </p:nvPr>
        </p:nvSpPr>
        <p:spPr/>
        <p:txBody>
          <a:bodyPr/>
          <a:lstStyle/>
          <a:p>
            <a:r>
              <a:rPr lang="en-US" dirty="0"/>
              <a:t>Model Wellness Policy</a:t>
            </a:r>
          </a:p>
        </p:txBody>
      </p:sp>
      <p:sp>
        <p:nvSpPr>
          <p:cNvPr id="3" name="Text Placeholder 2">
            <a:extLst>
              <a:ext uri="{FF2B5EF4-FFF2-40B4-BE49-F238E27FC236}">
                <a16:creationId xmlns:a16="http://schemas.microsoft.com/office/drawing/2014/main" id="{32D8F8BA-4F8D-4432-8971-0440716EEF36}"/>
              </a:ext>
            </a:extLst>
          </p:cNvPr>
          <p:cNvSpPr>
            <a:spLocks noGrp="1"/>
          </p:cNvSpPr>
          <p:nvPr>
            <p:ph type="body" sz="quarter" idx="10"/>
          </p:nvPr>
        </p:nvSpPr>
        <p:spPr>
          <a:xfrm>
            <a:off x="419100" y="1851025"/>
            <a:ext cx="3928175" cy="4115707"/>
          </a:xfrm>
        </p:spPr>
        <p:txBody>
          <a:bodyPr>
            <a:normAutofit lnSpcReduction="10000"/>
          </a:bodyPr>
          <a:lstStyle/>
          <a:p>
            <a:r>
              <a:rPr lang="en-US" dirty="0"/>
              <a:t>Can be used:</a:t>
            </a:r>
          </a:p>
          <a:p>
            <a:pPr lvl="1"/>
            <a:r>
              <a:rPr lang="en-US" dirty="0"/>
              <a:t> as a resource to strengthen language</a:t>
            </a:r>
          </a:p>
          <a:p>
            <a:pPr lvl="1"/>
            <a:r>
              <a:rPr lang="en-US" dirty="0"/>
              <a:t>To understand the key components included</a:t>
            </a:r>
          </a:p>
          <a:p>
            <a:pPr lvl="1"/>
            <a:r>
              <a:rPr lang="en-US" dirty="0"/>
              <a:t>To identify how schools can comply to the components through best practices and programs offered</a:t>
            </a:r>
          </a:p>
          <a:p>
            <a:endParaRPr lang="en-US" dirty="0"/>
          </a:p>
        </p:txBody>
      </p:sp>
      <p:pic>
        <p:nvPicPr>
          <p:cNvPr id="4" name="Picture 3">
            <a:extLst>
              <a:ext uri="{FF2B5EF4-FFF2-40B4-BE49-F238E27FC236}">
                <a16:creationId xmlns:a16="http://schemas.microsoft.com/office/drawing/2014/main" id="{37A7F4AF-1F69-415D-AF4E-4C0BD7AB43C6}"/>
              </a:ext>
            </a:extLst>
          </p:cNvPr>
          <p:cNvPicPr>
            <a:picLocks noChangeAspect="1"/>
          </p:cNvPicPr>
          <p:nvPr/>
        </p:nvPicPr>
        <p:blipFill>
          <a:blip r:embed="rId2"/>
          <a:stretch>
            <a:fillRect/>
          </a:stretch>
        </p:blipFill>
        <p:spPr>
          <a:xfrm>
            <a:off x="4249119" y="1893223"/>
            <a:ext cx="4788243" cy="4031309"/>
          </a:xfrm>
          <a:prstGeom prst="rect">
            <a:avLst/>
          </a:prstGeom>
        </p:spPr>
      </p:pic>
    </p:spTree>
    <p:extLst>
      <p:ext uri="{BB962C8B-B14F-4D97-AF65-F5344CB8AC3E}">
        <p14:creationId xmlns:p14="http://schemas.microsoft.com/office/powerpoint/2010/main" val="276565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E581-57C7-4508-95DB-E253DD87611B}"/>
              </a:ext>
            </a:extLst>
          </p:cNvPr>
          <p:cNvSpPr>
            <a:spLocks noGrp="1"/>
          </p:cNvSpPr>
          <p:nvPr>
            <p:ph type="title"/>
          </p:nvPr>
        </p:nvSpPr>
        <p:spPr/>
        <p:txBody>
          <a:bodyPr>
            <a:normAutofit fontScale="90000"/>
          </a:bodyPr>
          <a:lstStyle/>
          <a:p>
            <a:r>
              <a:rPr lang="en-US" dirty="0"/>
              <a:t>Wellness Policy Communication Checklist</a:t>
            </a:r>
          </a:p>
        </p:txBody>
      </p:sp>
      <p:sp>
        <p:nvSpPr>
          <p:cNvPr id="4" name="Content Placeholder 1">
            <a:extLst>
              <a:ext uri="{FF2B5EF4-FFF2-40B4-BE49-F238E27FC236}">
                <a16:creationId xmlns:a16="http://schemas.microsoft.com/office/drawing/2014/main" id="{5ADAB7EB-7707-449E-A761-61C79941015F}"/>
              </a:ext>
            </a:extLst>
          </p:cNvPr>
          <p:cNvSpPr txBox="1">
            <a:spLocks/>
          </p:cNvSpPr>
          <p:nvPr/>
        </p:nvSpPr>
        <p:spPr>
          <a:xfrm>
            <a:off x="1857213" y="6279354"/>
            <a:ext cx="7028121" cy="427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hlinkClick r:id="rId3"/>
              </a:rPr>
              <a:t>https://www.healthiergeneration.org/sites/default/files/documents/20180209/a73e193f/AHG-Communication-Checklist--Building-Support-and-Celebrating-Success.pdf</a:t>
            </a:r>
            <a:endParaRPr lang="en-US" sz="1200" dirty="0"/>
          </a:p>
        </p:txBody>
      </p:sp>
      <p:pic>
        <p:nvPicPr>
          <p:cNvPr id="5" name="Picture 4">
            <a:extLst>
              <a:ext uri="{FF2B5EF4-FFF2-40B4-BE49-F238E27FC236}">
                <a16:creationId xmlns:a16="http://schemas.microsoft.com/office/drawing/2014/main" id="{AFC9755F-E271-4C13-AAEF-B43600A6612D}"/>
              </a:ext>
            </a:extLst>
          </p:cNvPr>
          <p:cNvPicPr>
            <a:picLocks noChangeAspect="1"/>
          </p:cNvPicPr>
          <p:nvPr/>
        </p:nvPicPr>
        <p:blipFill>
          <a:blip r:embed="rId4"/>
          <a:stretch>
            <a:fillRect/>
          </a:stretch>
        </p:blipFill>
        <p:spPr>
          <a:xfrm>
            <a:off x="2194499" y="1464212"/>
            <a:ext cx="4541900" cy="4730780"/>
          </a:xfrm>
          <a:prstGeom prst="rect">
            <a:avLst/>
          </a:prstGeom>
        </p:spPr>
      </p:pic>
    </p:spTree>
    <p:extLst>
      <p:ext uri="{BB962C8B-B14F-4D97-AF65-F5344CB8AC3E}">
        <p14:creationId xmlns:p14="http://schemas.microsoft.com/office/powerpoint/2010/main" val="190454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B26B-FE66-41DF-9394-9F0E771B930E}"/>
              </a:ext>
            </a:extLst>
          </p:cNvPr>
          <p:cNvSpPr>
            <a:spLocks noGrp="1"/>
          </p:cNvSpPr>
          <p:nvPr>
            <p:ph type="title"/>
          </p:nvPr>
        </p:nvSpPr>
        <p:spPr/>
        <p:txBody>
          <a:bodyPr/>
          <a:lstStyle/>
          <a:p>
            <a:r>
              <a:rPr lang="en-US" dirty="0"/>
              <a:t>What’s Next?</a:t>
            </a:r>
          </a:p>
        </p:txBody>
      </p:sp>
      <p:sp>
        <p:nvSpPr>
          <p:cNvPr id="3" name="Text Placeholder 2">
            <a:extLst>
              <a:ext uri="{FF2B5EF4-FFF2-40B4-BE49-F238E27FC236}">
                <a16:creationId xmlns:a16="http://schemas.microsoft.com/office/drawing/2014/main" id="{F71A0A0B-3F32-4F0A-91CC-E85EF326D9F3}"/>
              </a:ext>
            </a:extLst>
          </p:cNvPr>
          <p:cNvSpPr>
            <a:spLocks noGrp="1"/>
          </p:cNvSpPr>
          <p:nvPr>
            <p:ph type="body" sz="quarter" idx="10"/>
          </p:nvPr>
        </p:nvSpPr>
        <p:spPr>
          <a:xfrm>
            <a:off x="419100" y="1851026"/>
            <a:ext cx="8376188" cy="1031660"/>
          </a:xfrm>
        </p:spPr>
        <p:txBody>
          <a:bodyPr>
            <a:normAutofit lnSpcReduction="10000"/>
          </a:bodyPr>
          <a:lstStyle/>
          <a:p>
            <a:r>
              <a:rPr lang="en-US" dirty="0"/>
              <a:t>After completing the assessment, the next step is analyzing the results by using the score card to set goals and plan for action.</a:t>
            </a:r>
          </a:p>
          <a:p>
            <a:endParaRPr lang="en-US" dirty="0"/>
          </a:p>
        </p:txBody>
      </p:sp>
      <p:sp>
        <p:nvSpPr>
          <p:cNvPr id="4" name="object 2">
            <a:extLst>
              <a:ext uri="{FF2B5EF4-FFF2-40B4-BE49-F238E27FC236}">
                <a16:creationId xmlns:a16="http://schemas.microsoft.com/office/drawing/2014/main" id="{43142D03-F7D4-4F6D-9B06-96AF72F1D6AF}"/>
              </a:ext>
            </a:extLst>
          </p:cNvPr>
          <p:cNvSpPr/>
          <p:nvPr/>
        </p:nvSpPr>
        <p:spPr>
          <a:xfrm>
            <a:off x="914400" y="2929181"/>
            <a:ext cx="7315200" cy="3276600"/>
          </a:xfrm>
          <a:prstGeom prst="rect">
            <a:avLst/>
          </a:prstGeom>
          <a:blipFill>
            <a:blip r:embed="rId3" cstate="print"/>
            <a:stretch>
              <a:fillRect/>
            </a:stretch>
          </a:blipFill>
          <a:ln>
            <a:solidFill>
              <a:schemeClr val="accent1"/>
            </a:solidFill>
          </a:ln>
        </p:spPr>
        <p:txBody>
          <a:bodyPr wrap="square" lIns="0" tIns="0" rIns="0" bIns="0" rtlCol="0"/>
          <a:lstStyle/>
          <a:p>
            <a:endParaRPr dirty="0"/>
          </a:p>
        </p:txBody>
      </p:sp>
    </p:spTree>
    <p:extLst>
      <p:ext uri="{BB962C8B-B14F-4D97-AF65-F5344CB8AC3E}">
        <p14:creationId xmlns:p14="http://schemas.microsoft.com/office/powerpoint/2010/main" val="195276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0032-F76E-43BD-B3B1-A92D10ADC006}"/>
              </a:ext>
            </a:extLst>
          </p:cNvPr>
          <p:cNvSpPr>
            <a:spLocks noGrp="1"/>
          </p:cNvSpPr>
          <p:nvPr>
            <p:ph type="title"/>
          </p:nvPr>
        </p:nvSpPr>
        <p:spPr/>
        <p:txBody>
          <a:bodyPr/>
          <a:lstStyle/>
          <a:p>
            <a:r>
              <a:rPr lang="en-US" dirty="0"/>
              <a:t>Resources</a:t>
            </a:r>
          </a:p>
        </p:txBody>
      </p:sp>
      <p:sp>
        <p:nvSpPr>
          <p:cNvPr id="4" name="object 8">
            <a:extLst>
              <a:ext uri="{FF2B5EF4-FFF2-40B4-BE49-F238E27FC236}">
                <a16:creationId xmlns:a16="http://schemas.microsoft.com/office/drawing/2014/main" id="{C1E885EB-B252-46DC-958D-592B68335BAA}"/>
              </a:ext>
            </a:extLst>
          </p:cNvPr>
          <p:cNvSpPr/>
          <p:nvPr/>
        </p:nvSpPr>
        <p:spPr>
          <a:xfrm>
            <a:off x="566537" y="2064069"/>
            <a:ext cx="3733800" cy="3006615"/>
          </a:xfrm>
          <a:prstGeom prst="rect">
            <a:avLst/>
          </a:prstGeom>
          <a:blipFill>
            <a:blip r:embed="rId2"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2DBA0C24-DB0C-490E-9724-C6F46133B104}"/>
              </a:ext>
            </a:extLst>
          </p:cNvPr>
          <p:cNvSpPr/>
          <p:nvPr/>
        </p:nvSpPr>
        <p:spPr>
          <a:xfrm rot="641250">
            <a:off x="5370148" y="1844561"/>
            <a:ext cx="2922851" cy="3445632"/>
          </a:xfrm>
          <a:prstGeom prst="rect">
            <a:avLst/>
          </a:prstGeom>
          <a:blipFill>
            <a:blip r:embed="rId3"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457BD95D-E164-47BB-A56F-DCC58AC3F974}"/>
              </a:ext>
            </a:extLst>
          </p:cNvPr>
          <p:cNvSpPr/>
          <p:nvPr/>
        </p:nvSpPr>
        <p:spPr>
          <a:xfrm>
            <a:off x="7623067" y="1771723"/>
            <a:ext cx="1352550" cy="809625"/>
          </a:xfrm>
          <a:prstGeom prst="rect">
            <a:avLst/>
          </a:prstGeom>
          <a:blipFill>
            <a:blip r:embed="rId4"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AD6AD6C3-82AE-450F-BBB9-AE688609F522}"/>
              </a:ext>
            </a:extLst>
          </p:cNvPr>
          <p:cNvSpPr/>
          <p:nvPr/>
        </p:nvSpPr>
        <p:spPr>
          <a:xfrm>
            <a:off x="304800" y="1803802"/>
            <a:ext cx="1143000" cy="809625"/>
          </a:xfrm>
          <a:prstGeom prst="rect">
            <a:avLst/>
          </a:prstGeom>
          <a:blipFill>
            <a:blip r:embed="rId5" cstate="print"/>
            <a:stretch>
              <a:fillRect/>
            </a:stretch>
          </a:blipFill>
        </p:spPr>
        <p:txBody>
          <a:bodyPr wrap="square" lIns="0" tIns="0" rIns="0" bIns="0" rtlCol="0"/>
          <a:lstStyle/>
          <a:p>
            <a:endParaRPr/>
          </a:p>
        </p:txBody>
      </p:sp>
      <p:sp>
        <p:nvSpPr>
          <p:cNvPr id="8" name="Content Placeholder 1">
            <a:extLst>
              <a:ext uri="{FF2B5EF4-FFF2-40B4-BE49-F238E27FC236}">
                <a16:creationId xmlns:a16="http://schemas.microsoft.com/office/drawing/2014/main" id="{E1CC7B36-1DCC-4C55-9489-33040DC563DA}"/>
              </a:ext>
            </a:extLst>
          </p:cNvPr>
          <p:cNvSpPr txBox="1">
            <a:spLocks/>
          </p:cNvSpPr>
          <p:nvPr/>
        </p:nvSpPr>
        <p:spPr>
          <a:xfrm>
            <a:off x="304800" y="5401846"/>
            <a:ext cx="3733800" cy="6696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USDA: Local School Wellness Policy Outreach Toolkit</a:t>
            </a:r>
          </a:p>
        </p:txBody>
      </p:sp>
      <p:sp>
        <p:nvSpPr>
          <p:cNvPr id="9" name="TextBox 8">
            <a:extLst>
              <a:ext uri="{FF2B5EF4-FFF2-40B4-BE49-F238E27FC236}">
                <a16:creationId xmlns:a16="http://schemas.microsoft.com/office/drawing/2014/main" id="{B420C00E-E74E-4A95-ACDF-1762EC4092F2}"/>
              </a:ext>
            </a:extLst>
          </p:cNvPr>
          <p:cNvSpPr txBox="1"/>
          <p:nvPr/>
        </p:nvSpPr>
        <p:spPr>
          <a:xfrm>
            <a:off x="4846829" y="5609831"/>
            <a:ext cx="3969488" cy="923330"/>
          </a:xfrm>
          <a:prstGeom prst="rect">
            <a:avLst/>
          </a:prstGeom>
          <a:noFill/>
        </p:spPr>
        <p:txBody>
          <a:bodyPr wrap="square" rtlCol="0">
            <a:spAutoFit/>
          </a:bodyPr>
          <a:lstStyle/>
          <a:p>
            <a:pPr algn="ctr"/>
            <a:r>
              <a:rPr lang="en-US" dirty="0">
                <a:solidFill>
                  <a:schemeClr val="accent1"/>
                </a:solidFill>
              </a:rPr>
              <a:t>CDC Putting Local School Wellness Policies into Action: Stories from School Districts and Schools</a:t>
            </a:r>
          </a:p>
        </p:txBody>
      </p:sp>
    </p:spTree>
    <p:extLst>
      <p:ext uri="{BB962C8B-B14F-4D97-AF65-F5344CB8AC3E}">
        <p14:creationId xmlns:p14="http://schemas.microsoft.com/office/powerpoint/2010/main" val="362293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C451-555A-4464-A687-7C49674996C8}"/>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794C2C66-9491-4214-B8B3-401E9FC9F473}"/>
              </a:ext>
            </a:extLst>
          </p:cNvPr>
          <p:cNvSpPr>
            <a:spLocks noGrp="1"/>
          </p:cNvSpPr>
          <p:nvPr>
            <p:ph type="body" sz="quarter" idx="10"/>
          </p:nvPr>
        </p:nvSpPr>
        <p:spPr>
          <a:xfrm>
            <a:off x="419099" y="1851025"/>
            <a:ext cx="8352941" cy="4115707"/>
          </a:xfrm>
        </p:spPr>
        <p:txBody>
          <a:bodyPr>
            <a:normAutofit fontScale="85000" lnSpcReduction="10000"/>
          </a:bodyPr>
          <a:lstStyle/>
          <a:p>
            <a:r>
              <a:rPr lang="en-US" dirty="0"/>
              <a:t>WellSAT: </a:t>
            </a:r>
            <a:r>
              <a:rPr lang="en-US" spc="10" dirty="0">
                <a:solidFill>
                  <a:srgbClr val="FFFFFF"/>
                </a:solidFill>
                <a:latin typeface="Arial"/>
                <a:cs typeface="Arial"/>
                <a:hlinkClick r:id="rId2"/>
              </a:rPr>
              <a:t>http://www.wellsat.org/</a:t>
            </a:r>
            <a:endParaRPr lang="en-US" dirty="0"/>
          </a:p>
          <a:p>
            <a:r>
              <a:rPr lang="en-US" dirty="0"/>
              <a:t>USDA Wellness Policy Resources: </a:t>
            </a:r>
            <a:r>
              <a:rPr lang="en-US" dirty="0">
                <a:hlinkClick r:id="rId3"/>
              </a:rPr>
              <a:t>https://www.fns.usda.gov/tn/local-school-wellness-policy</a:t>
            </a:r>
            <a:endParaRPr lang="en-US" dirty="0"/>
          </a:p>
          <a:p>
            <a:r>
              <a:rPr lang="en-US" dirty="0"/>
              <a:t>CDC Parents for Healthy Schools Guide and  Promotion Kit: </a:t>
            </a:r>
            <a:r>
              <a:rPr lang="en-US" dirty="0">
                <a:hlinkClick r:id="rId4"/>
              </a:rPr>
              <a:t>https://www.cdc.gov/healthyschools/parentsforhealthyschools/p4hs.htm?CDC_AA_refVal=https%3A%2F%2Fwww.cdc.gov%2Fhealthyschools%2Fparentengagement%2Fparentsforhealthyschools.htm</a:t>
            </a:r>
            <a:endParaRPr lang="en-US" dirty="0"/>
          </a:p>
          <a:p>
            <a:r>
              <a:rPr lang="en-US" dirty="0"/>
              <a:t>Healthier Generation’s Policy Resources: </a:t>
            </a:r>
            <a:r>
              <a:rPr lang="en-US" dirty="0">
                <a:hlinkClick r:id="rId5"/>
              </a:rPr>
              <a:t>https://www.healthiergeneration.org/resources/policy-environment</a:t>
            </a:r>
            <a:endParaRPr lang="en-US" dirty="0"/>
          </a:p>
          <a:p>
            <a:r>
              <a:rPr lang="en-US" dirty="0"/>
              <a:t>HG’s School Wellness Committee Toolkit: </a:t>
            </a:r>
            <a:r>
              <a:rPr lang="en-US" dirty="0">
                <a:hlinkClick r:id="rId6"/>
              </a:rPr>
              <a:t>https://www.healthiergeneration.org/sites/default/files/documents/20190714/de571b40/School%20Wellness%20Committee%20Toolkit%20final.pdf</a:t>
            </a:r>
            <a:endParaRPr lang="en-US" dirty="0"/>
          </a:p>
          <a:p>
            <a:endParaRPr lang="en-US" dirty="0"/>
          </a:p>
        </p:txBody>
      </p:sp>
    </p:spTree>
    <p:extLst>
      <p:ext uri="{BB962C8B-B14F-4D97-AF65-F5344CB8AC3E}">
        <p14:creationId xmlns:p14="http://schemas.microsoft.com/office/powerpoint/2010/main" val="251703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96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ED95-585A-426D-A761-224ADDD7A830}"/>
              </a:ext>
            </a:extLst>
          </p:cNvPr>
          <p:cNvSpPr>
            <a:spLocks noGrp="1"/>
          </p:cNvSpPr>
          <p:nvPr>
            <p:ph type="title"/>
          </p:nvPr>
        </p:nvSpPr>
        <p:spPr/>
        <p:txBody>
          <a:bodyPr/>
          <a:lstStyle/>
          <a:p>
            <a:r>
              <a:rPr lang="en-US" dirty="0"/>
              <a:t>Questions?</a:t>
            </a:r>
          </a:p>
        </p:txBody>
      </p:sp>
      <p:pic>
        <p:nvPicPr>
          <p:cNvPr id="1026" name="Picture 2" descr="Questions To Ask For Success | IT Support Georgetown, TX">
            <a:extLst>
              <a:ext uri="{FF2B5EF4-FFF2-40B4-BE49-F238E27FC236}">
                <a16:creationId xmlns:a16="http://schemas.microsoft.com/office/drawing/2014/main" id="{E75BBFCB-BCAC-46ED-ABAC-E8FD96046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29" y="2261645"/>
            <a:ext cx="4014062" cy="233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398282-53C9-4F40-9637-51F5AD92D1F2}"/>
              </a:ext>
            </a:extLst>
          </p:cNvPr>
          <p:cNvSpPr>
            <a:spLocks noGrp="1"/>
          </p:cNvSpPr>
          <p:nvPr>
            <p:ph type="body" sz="quarter" idx="10"/>
          </p:nvPr>
        </p:nvSpPr>
        <p:spPr/>
        <p:txBody>
          <a:bodyPr/>
          <a:lstStyle/>
          <a:p>
            <a:pPr lvl="0" algn="ctr">
              <a:lnSpc>
                <a:spcPct val="100000"/>
              </a:lnSpc>
              <a:spcBef>
                <a:spcPts val="600"/>
              </a:spcBef>
              <a:buClr>
                <a:schemeClr val="accent1"/>
              </a:buClr>
              <a:buSzPts val="1100"/>
            </a:pPr>
            <a:r>
              <a:rPr lang="en-US" b="1" dirty="0"/>
              <a:t>Betsy Cashen</a:t>
            </a:r>
          </a:p>
          <a:p>
            <a:pPr lvl="0" algn="ctr">
              <a:lnSpc>
                <a:spcPct val="100000"/>
              </a:lnSpc>
              <a:spcBef>
                <a:spcPts val="600"/>
              </a:spcBef>
              <a:buClr>
                <a:schemeClr val="accent1"/>
              </a:buClr>
              <a:buSzPts val="1100"/>
            </a:pPr>
            <a:r>
              <a:rPr lang="en-US" dirty="0"/>
              <a:t>CDC 1 Program Coordinator</a:t>
            </a:r>
          </a:p>
          <a:p>
            <a:pPr lvl="0" algn="ctr">
              <a:lnSpc>
                <a:spcPct val="100000"/>
              </a:lnSpc>
              <a:spcBef>
                <a:spcPts val="600"/>
              </a:spcBef>
              <a:buClr>
                <a:schemeClr val="accent1"/>
              </a:buClr>
              <a:buSzPts val="1100"/>
            </a:pPr>
            <a:r>
              <a:rPr lang="en-US" dirty="0"/>
              <a:t>Betsy.R.Cashen@tn.gov</a:t>
            </a:r>
          </a:p>
          <a:p>
            <a:pPr lvl="0" algn="ctr">
              <a:lnSpc>
                <a:spcPct val="100000"/>
              </a:lnSpc>
              <a:spcBef>
                <a:spcPts val="600"/>
              </a:spcBef>
              <a:buSzPts val="1100"/>
            </a:pPr>
            <a:r>
              <a:rPr lang="en-US" dirty="0"/>
              <a:t>(615) 626-3053</a:t>
            </a:r>
          </a:p>
          <a:p>
            <a:endParaRPr lang="en-US" dirty="0"/>
          </a:p>
        </p:txBody>
      </p:sp>
    </p:spTree>
    <p:extLst>
      <p:ext uri="{BB962C8B-B14F-4D97-AF65-F5344CB8AC3E}">
        <p14:creationId xmlns:p14="http://schemas.microsoft.com/office/powerpoint/2010/main" val="240627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E8C28-FD01-4881-AEAF-E9EB55B2E5F9}"/>
              </a:ext>
            </a:extLst>
          </p:cNvPr>
          <p:cNvSpPr>
            <a:spLocks noGrp="1"/>
          </p:cNvSpPr>
          <p:nvPr>
            <p:ph type="body" sz="quarter" idx="10"/>
          </p:nvPr>
        </p:nvSpPr>
        <p:spPr/>
        <p:txBody>
          <a:bodyPr>
            <a:normAutofit lnSpcReduction="10000"/>
          </a:bodyPr>
          <a:lstStyle/>
          <a:p>
            <a:r>
              <a:rPr lang="en-US" dirty="0"/>
              <a:t>Overview of </a:t>
            </a:r>
            <a:r>
              <a:rPr lang="en-US" dirty="0" err="1"/>
              <a:t>WellSAT</a:t>
            </a:r>
            <a:r>
              <a:rPr lang="en-US" dirty="0"/>
              <a:t> (Wellness School Assessment Tool)</a:t>
            </a:r>
          </a:p>
          <a:p>
            <a:pPr lvl="1"/>
            <a:r>
              <a:rPr lang="en-US" dirty="0"/>
              <a:t>What is it?</a:t>
            </a:r>
          </a:p>
          <a:p>
            <a:pPr lvl="1"/>
            <a:r>
              <a:rPr lang="en-US" dirty="0"/>
              <a:t>Why use it?</a:t>
            </a:r>
          </a:p>
          <a:p>
            <a:pPr lvl="1"/>
            <a:r>
              <a:rPr lang="en-US" dirty="0"/>
              <a:t>What do ratings mean?</a:t>
            </a:r>
          </a:p>
          <a:p>
            <a:pPr lvl="1"/>
            <a:r>
              <a:rPr lang="en-US" dirty="0"/>
              <a:t>What do scores mean?</a:t>
            </a:r>
          </a:p>
          <a:p>
            <a:r>
              <a:rPr lang="en-US" dirty="0"/>
              <a:t>Online </a:t>
            </a:r>
            <a:r>
              <a:rPr lang="en-US" dirty="0" err="1"/>
              <a:t>WellSAT</a:t>
            </a:r>
            <a:r>
              <a:rPr lang="en-US" dirty="0"/>
              <a:t> run-through</a:t>
            </a:r>
          </a:p>
          <a:p>
            <a:pPr lvl="1"/>
            <a:r>
              <a:rPr lang="en-US" dirty="0"/>
              <a:t>Create log-in</a:t>
            </a:r>
          </a:p>
          <a:p>
            <a:pPr lvl="1"/>
            <a:r>
              <a:rPr lang="en-US" dirty="0"/>
              <a:t>Complete one section</a:t>
            </a:r>
          </a:p>
          <a:p>
            <a:r>
              <a:rPr lang="en-US" dirty="0"/>
              <a:t>Review available resources</a:t>
            </a:r>
          </a:p>
          <a:p>
            <a:endParaRPr lang="en-US" dirty="0"/>
          </a:p>
        </p:txBody>
      </p:sp>
      <p:sp>
        <p:nvSpPr>
          <p:cNvPr id="3" name="Title 2">
            <a:extLst>
              <a:ext uri="{FF2B5EF4-FFF2-40B4-BE49-F238E27FC236}">
                <a16:creationId xmlns:a16="http://schemas.microsoft.com/office/drawing/2014/main" id="{3C8E96DA-BEF3-4C19-BFF5-4F07004D0C69}"/>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16532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9C43-0FD0-4FED-B2E3-E5861924C745}"/>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C5A0FF3A-8A15-460E-A3CF-F4D3F47FF404}"/>
              </a:ext>
            </a:extLst>
          </p:cNvPr>
          <p:cNvSpPr>
            <a:spLocks noGrp="1"/>
          </p:cNvSpPr>
          <p:nvPr>
            <p:ph type="body" sz="quarter" idx="10"/>
          </p:nvPr>
        </p:nvSpPr>
        <p:spPr>
          <a:xfrm>
            <a:off x="410887" y="1546519"/>
            <a:ext cx="6147866" cy="3902075"/>
          </a:xfrm>
        </p:spPr>
        <p:txBody>
          <a:bodyPr>
            <a:normAutofit fontScale="92500" lnSpcReduction="10000"/>
          </a:bodyPr>
          <a:lstStyle/>
          <a:p>
            <a:r>
              <a:rPr lang="en-US" b="1" dirty="0"/>
              <a:t>By the end of this session, attendees will be able to:</a:t>
            </a:r>
          </a:p>
          <a:p>
            <a:r>
              <a:rPr lang="en-US" dirty="0"/>
              <a:t>Describe what the </a:t>
            </a:r>
            <a:r>
              <a:rPr lang="en-US" dirty="0" err="1"/>
              <a:t>WellSAT</a:t>
            </a:r>
            <a:r>
              <a:rPr lang="en-US" dirty="0"/>
              <a:t> is and why it can be a useful tool to evaluate district wellness policies.</a:t>
            </a:r>
          </a:p>
          <a:p>
            <a:r>
              <a:rPr lang="en-US" dirty="0"/>
              <a:t>Develop a clear understanding of the ratings and how your score can help support and strengthen existing wellness policies.</a:t>
            </a:r>
          </a:p>
          <a:p>
            <a:r>
              <a:rPr lang="en-US" dirty="0"/>
              <a:t>Identify where to access and how to use the </a:t>
            </a:r>
            <a:r>
              <a:rPr lang="en-US" dirty="0" err="1"/>
              <a:t>WellSAT</a:t>
            </a:r>
            <a:r>
              <a:rPr lang="en-US" dirty="0"/>
              <a:t> to use in your district.</a:t>
            </a:r>
          </a:p>
          <a:p>
            <a:r>
              <a:rPr lang="en-US" dirty="0"/>
              <a:t>Identify where to locate useful resources to support </a:t>
            </a:r>
            <a:r>
              <a:rPr lang="en-US" dirty="0" err="1"/>
              <a:t>WellSAT</a:t>
            </a:r>
            <a:r>
              <a:rPr lang="en-US" dirty="0"/>
              <a:t> use. </a:t>
            </a:r>
          </a:p>
          <a:p>
            <a:endParaRPr lang="en-US" dirty="0"/>
          </a:p>
        </p:txBody>
      </p:sp>
    </p:spTree>
    <p:extLst>
      <p:ext uri="{BB962C8B-B14F-4D97-AF65-F5344CB8AC3E}">
        <p14:creationId xmlns:p14="http://schemas.microsoft.com/office/powerpoint/2010/main" val="6722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0C48-B383-4F3A-8156-8FCAB66F139D}"/>
              </a:ext>
            </a:extLst>
          </p:cNvPr>
          <p:cNvSpPr>
            <a:spLocks noGrp="1"/>
          </p:cNvSpPr>
          <p:nvPr>
            <p:ph type="title"/>
          </p:nvPr>
        </p:nvSpPr>
        <p:spPr/>
        <p:txBody>
          <a:bodyPr/>
          <a:lstStyle/>
          <a:p>
            <a:r>
              <a:rPr lang="en-US" dirty="0"/>
              <a:t>Comfort Level</a:t>
            </a:r>
          </a:p>
        </p:txBody>
      </p:sp>
      <p:sp>
        <p:nvSpPr>
          <p:cNvPr id="3" name="Text Placeholder 2">
            <a:extLst>
              <a:ext uri="{FF2B5EF4-FFF2-40B4-BE49-F238E27FC236}">
                <a16:creationId xmlns:a16="http://schemas.microsoft.com/office/drawing/2014/main" id="{494EA847-1088-4117-B68C-CE0AF3C1A387}"/>
              </a:ext>
            </a:extLst>
          </p:cNvPr>
          <p:cNvSpPr>
            <a:spLocks noGrp="1"/>
          </p:cNvSpPr>
          <p:nvPr>
            <p:ph type="body" sz="quarter" idx="10"/>
          </p:nvPr>
        </p:nvSpPr>
        <p:spPr>
          <a:xfrm>
            <a:off x="419099" y="1851026"/>
            <a:ext cx="5972175" cy="825500"/>
          </a:xfrm>
        </p:spPr>
        <p:txBody>
          <a:bodyPr/>
          <a:lstStyle/>
          <a:p>
            <a:r>
              <a:rPr lang="en-US" dirty="0"/>
              <a:t>Use the Annotate tool to indicate your comfort level with using the WellSAT.</a:t>
            </a:r>
          </a:p>
        </p:txBody>
      </p:sp>
      <p:graphicFrame>
        <p:nvGraphicFramePr>
          <p:cNvPr id="4" name="Table 4">
            <a:extLst>
              <a:ext uri="{FF2B5EF4-FFF2-40B4-BE49-F238E27FC236}">
                <a16:creationId xmlns:a16="http://schemas.microsoft.com/office/drawing/2014/main" id="{5F83A3F1-8AD0-44AF-BC2E-3AFD579221BA}"/>
              </a:ext>
            </a:extLst>
          </p:cNvPr>
          <p:cNvGraphicFramePr>
            <a:graphicFrameLocks noGrp="1"/>
          </p:cNvGraphicFramePr>
          <p:nvPr>
            <p:extLst>
              <p:ext uri="{D42A27DB-BD31-4B8C-83A1-F6EECF244321}">
                <p14:modId xmlns:p14="http://schemas.microsoft.com/office/powerpoint/2010/main" val="1522539178"/>
              </p:ext>
            </p:extLst>
          </p:nvPr>
        </p:nvGraphicFramePr>
        <p:xfrm>
          <a:off x="685800" y="3058159"/>
          <a:ext cx="7772400" cy="2028191"/>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301982030"/>
                    </a:ext>
                  </a:extLst>
                </a:gridCol>
                <a:gridCol w="1554480">
                  <a:extLst>
                    <a:ext uri="{9D8B030D-6E8A-4147-A177-3AD203B41FA5}">
                      <a16:colId xmlns:a16="http://schemas.microsoft.com/office/drawing/2014/main" val="4203681989"/>
                    </a:ext>
                  </a:extLst>
                </a:gridCol>
                <a:gridCol w="1554480">
                  <a:extLst>
                    <a:ext uri="{9D8B030D-6E8A-4147-A177-3AD203B41FA5}">
                      <a16:colId xmlns:a16="http://schemas.microsoft.com/office/drawing/2014/main" val="1819798758"/>
                    </a:ext>
                  </a:extLst>
                </a:gridCol>
                <a:gridCol w="1554480">
                  <a:extLst>
                    <a:ext uri="{9D8B030D-6E8A-4147-A177-3AD203B41FA5}">
                      <a16:colId xmlns:a16="http://schemas.microsoft.com/office/drawing/2014/main" val="2464504836"/>
                    </a:ext>
                  </a:extLst>
                </a:gridCol>
                <a:gridCol w="1554480">
                  <a:extLst>
                    <a:ext uri="{9D8B030D-6E8A-4147-A177-3AD203B41FA5}">
                      <a16:colId xmlns:a16="http://schemas.microsoft.com/office/drawing/2014/main" val="4087502310"/>
                    </a:ext>
                  </a:extLst>
                </a:gridCol>
              </a:tblGrid>
              <a:tr h="202819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321225"/>
                  </a:ext>
                </a:extLst>
              </a:tr>
            </a:tbl>
          </a:graphicData>
        </a:graphic>
      </p:graphicFrame>
      <p:sp>
        <p:nvSpPr>
          <p:cNvPr id="5" name="Rectangle 4">
            <a:extLst>
              <a:ext uri="{FF2B5EF4-FFF2-40B4-BE49-F238E27FC236}">
                <a16:creationId xmlns:a16="http://schemas.microsoft.com/office/drawing/2014/main" id="{AFB417FB-E4DD-42A4-BE36-A1474CE0FE84}"/>
              </a:ext>
            </a:extLst>
          </p:cNvPr>
          <p:cNvSpPr/>
          <p:nvPr/>
        </p:nvSpPr>
        <p:spPr>
          <a:xfrm>
            <a:off x="1319369" y="5086350"/>
            <a:ext cx="58060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a:t>
            </a:r>
          </a:p>
        </p:txBody>
      </p:sp>
      <p:sp>
        <p:nvSpPr>
          <p:cNvPr id="6" name="Rectangle 5">
            <a:extLst>
              <a:ext uri="{FF2B5EF4-FFF2-40B4-BE49-F238E27FC236}">
                <a16:creationId xmlns:a16="http://schemas.microsoft.com/office/drawing/2014/main" id="{E8578E00-711F-474A-81A0-AB8F36C7CE23}"/>
              </a:ext>
            </a:extLst>
          </p:cNvPr>
          <p:cNvSpPr/>
          <p:nvPr/>
        </p:nvSpPr>
        <p:spPr>
          <a:xfrm>
            <a:off x="2860168" y="5086350"/>
            <a:ext cx="58060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a:extLst>
              <a:ext uri="{FF2B5EF4-FFF2-40B4-BE49-F238E27FC236}">
                <a16:creationId xmlns:a16="http://schemas.microsoft.com/office/drawing/2014/main" id="{D095F6D3-8EC9-4D4E-9EAF-5220141750DF}"/>
              </a:ext>
            </a:extLst>
          </p:cNvPr>
          <p:cNvSpPr/>
          <p:nvPr/>
        </p:nvSpPr>
        <p:spPr>
          <a:xfrm>
            <a:off x="4400967" y="5086350"/>
            <a:ext cx="58060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a:extLst>
              <a:ext uri="{FF2B5EF4-FFF2-40B4-BE49-F238E27FC236}">
                <a16:creationId xmlns:a16="http://schemas.microsoft.com/office/drawing/2014/main" id="{3269A5B7-771A-46CB-A6CB-51D9167045E1}"/>
              </a:ext>
            </a:extLst>
          </p:cNvPr>
          <p:cNvSpPr/>
          <p:nvPr/>
        </p:nvSpPr>
        <p:spPr>
          <a:xfrm>
            <a:off x="5941766" y="5086350"/>
            <a:ext cx="58060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1DA01A7B-763F-485D-9FD9-2CF13B64DDFE}"/>
              </a:ext>
            </a:extLst>
          </p:cNvPr>
          <p:cNvSpPr/>
          <p:nvPr/>
        </p:nvSpPr>
        <p:spPr>
          <a:xfrm>
            <a:off x="7482565" y="5086350"/>
            <a:ext cx="58060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TextBox 9">
            <a:extLst>
              <a:ext uri="{FF2B5EF4-FFF2-40B4-BE49-F238E27FC236}">
                <a16:creationId xmlns:a16="http://schemas.microsoft.com/office/drawing/2014/main" id="{5CB17B83-98D9-4326-AAE1-530E6FAB7715}"/>
              </a:ext>
            </a:extLst>
          </p:cNvPr>
          <p:cNvSpPr txBox="1"/>
          <p:nvPr/>
        </p:nvSpPr>
        <p:spPr>
          <a:xfrm>
            <a:off x="986702" y="5866805"/>
            <a:ext cx="1245941" cy="461665"/>
          </a:xfrm>
          <a:prstGeom prst="rect">
            <a:avLst/>
          </a:prstGeom>
          <a:noFill/>
        </p:spPr>
        <p:txBody>
          <a:bodyPr wrap="square" rtlCol="0">
            <a:spAutoFit/>
          </a:bodyPr>
          <a:lstStyle/>
          <a:p>
            <a:r>
              <a:rPr lang="en-US" sz="1200" dirty="0"/>
              <a:t>Never heard of the WellSAT</a:t>
            </a:r>
          </a:p>
        </p:txBody>
      </p:sp>
      <p:sp>
        <p:nvSpPr>
          <p:cNvPr id="11" name="TextBox 10">
            <a:extLst>
              <a:ext uri="{FF2B5EF4-FFF2-40B4-BE49-F238E27FC236}">
                <a16:creationId xmlns:a16="http://schemas.microsoft.com/office/drawing/2014/main" id="{EB293BEB-51BA-4926-B5CB-523B36DD0637}"/>
              </a:ext>
            </a:extLst>
          </p:cNvPr>
          <p:cNvSpPr txBox="1"/>
          <p:nvPr/>
        </p:nvSpPr>
        <p:spPr>
          <a:xfrm>
            <a:off x="7330352" y="5866805"/>
            <a:ext cx="1245941" cy="461665"/>
          </a:xfrm>
          <a:prstGeom prst="rect">
            <a:avLst/>
          </a:prstGeom>
          <a:noFill/>
        </p:spPr>
        <p:txBody>
          <a:bodyPr wrap="square" rtlCol="0">
            <a:spAutoFit/>
          </a:bodyPr>
          <a:lstStyle/>
          <a:p>
            <a:r>
              <a:rPr lang="en-US" sz="1200" dirty="0"/>
              <a:t>I could do this presentation</a:t>
            </a:r>
          </a:p>
        </p:txBody>
      </p:sp>
      <p:cxnSp>
        <p:nvCxnSpPr>
          <p:cNvPr id="13" name="Straight Arrow Connector 12">
            <a:extLst>
              <a:ext uri="{FF2B5EF4-FFF2-40B4-BE49-F238E27FC236}">
                <a16:creationId xmlns:a16="http://schemas.microsoft.com/office/drawing/2014/main" id="{36BEF1FC-3A16-4810-8FDE-A8F478892516}"/>
              </a:ext>
            </a:extLst>
          </p:cNvPr>
          <p:cNvCxnSpPr/>
          <p:nvPr/>
        </p:nvCxnSpPr>
        <p:spPr>
          <a:xfrm>
            <a:off x="2447925" y="6097637"/>
            <a:ext cx="4705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95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C2D5-0314-47D6-88D5-EDABAFE40D2E}"/>
              </a:ext>
            </a:extLst>
          </p:cNvPr>
          <p:cNvSpPr>
            <a:spLocks noGrp="1"/>
          </p:cNvSpPr>
          <p:nvPr>
            <p:ph type="title"/>
          </p:nvPr>
        </p:nvSpPr>
        <p:spPr/>
        <p:txBody>
          <a:bodyPr/>
          <a:lstStyle/>
          <a:p>
            <a:r>
              <a:rPr lang="en-US"/>
              <a:t>What is the WellSAT?</a:t>
            </a:r>
            <a:endParaRPr lang="en-US" dirty="0"/>
          </a:p>
        </p:txBody>
      </p:sp>
      <p:sp>
        <p:nvSpPr>
          <p:cNvPr id="3" name="Text Placeholder 2">
            <a:extLst>
              <a:ext uri="{FF2B5EF4-FFF2-40B4-BE49-F238E27FC236}">
                <a16:creationId xmlns:a16="http://schemas.microsoft.com/office/drawing/2014/main" id="{4E59622F-61F5-4B83-9D20-048456A871B8}"/>
              </a:ext>
            </a:extLst>
          </p:cNvPr>
          <p:cNvSpPr>
            <a:spLocks noGrp="1"/>
          </p:cNvSpPr>
          <p:nvPr>
            <p:ph type="body" sz="quarter" idx="10"/>
          </p:nvPr>
        </p:nvSpPr>
        <p:spPr>
          <a:xfrm>
            <a:off x="419100" y="1665046"/>
            <a:ext cx="7415293" cy="2496250"/>
          </a:xfrm>
        </p:spPr>
        <p:txBody>
          <a:bodyPr/>
          <a:lstStyle/>
          <a:p>
            <a:r>
              <a:rPr lang="en-US" dirty="0"/>
              <a:t>WellSAT 3.0 is an online tool to evaluate a district wellness policy.</a:t>
            </a:r>
          </a:p>
          <a:p>
            <a:r>
              <a:rPr lang="en-US" dirty="0"/>
              <a:t>School wellness policies are evaluated based on the  degree to which they address 67 policy items.</a:t>
            </a:r>
          </a:p>
          <a:p>
            <a:r>
              <a:rPr lang="en-US" dirty="0"/>
              <a:t>Items are broken into 6 sections:</a:t>
            </a:r>
          </a:p>
          <a:p>
            <a:endParaRPr lang="en-US" dirty="0"/>
          </a:p>
        </p:txBody>
      </p:sp>
      <p:pic>
        <p:nvPicPr>
          <p:cNvPr id="4" name="Picture 3">
            <a:extLst>
              <a:ext uri="{FF2B5EF4-FFF2-40B4-BE49-F238E27FC236}">
                <a16:creationId xmlns:a16="http://schemas.microsoft.com/office/drawing/2014/main" id="{0FCAEA9E-B55D-4346-8778-809525942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69" y="3569196"/>
            <a:ext cx="7957089" cy="2923677"/>
          </a:xfrm>
          <a:prstGeom prst="rect">
            <a:avLst/>
          </a:prstGeom>
        </p:spPr>
      </p:pic>
    </p:spTree>
    <p:extLst>
      <p:ext uri="{BB962C8B-B14F-4D97-AF65-F5344CB8AC3E}">
        <p14:creationId xmlns:p14="http://schemas.microsoft.com/office/powerpoint/2010/main" val="336577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F29D-49B1-41CE-96CD-17C9C3D2EBE6}"/>
              </a:ext>
            </a:extLst>
          </p:cNvPr>
          <p:cNvSpPr>
            <a:spLocks noGrp="1"/>
          </p:cNvSpPr>
          <p:nvPr>
            <p:ph type="title"/>
          </p:nvPr>
        </p:nvSpPr>
        <p:spPr/>
        <p:txBody>
          <a:bodyPr/>
          <a:lstStyle/>
          <a:p>
            <a:r>
              <a:rPr lang="en-US" dirty="0"/>
              <a:t>Why use the WellSAT?</a:t>
            </a:r>
          </a:p>
        </p:txBody>
      </p:sp>
      <p:sp>
        <p:nvSpPr>
          <p:cNvPr id="3" name="Text Placeholder 2">
            <a:extLst>
              <a:ext uri="{FF2B5EF4-FFF2-40B4-BE49-F238E27FC236}">
                <a16:creationId xmlns:a16="http://schemas.microsoft.com/office/drawing/2014/main" id="{312C65D7-8144-45B5-A2E3-D0C904A9BA6C}"/>
              </a:ext>
            </a:extLst>
          </p:cNvPr>
          <p:cNvSpPr>
            <a:spLocks noGrp="1"/>
          </p:cNvSpPr>
          <p:nvPr>
            <p:ph type="body" sz="quarter" idx="10"/>
          </p:nvPr>
        </p:nvSpPr>
        <p:spPr>
          <a:xfrm>
            <a:off x="419100" y="1796782"/>
            <a:ext cx="8484676" cy="1577974"/>
          </a:xfrm>
        </p:spPr>
        <p:txBody>
          <a:bodyPr/>
          <a:lstStyle/>
          <a:p>
            <a:r>
              <a:rPr lang="en-US" dirty="0"/>
              <a:t>WellSAT provides a feedback report and resources to support and strengthen weak areas of the policy. </a:t>
            </a:r>
          </a:p>
          <a:p>
            <a:r>
              <a:rPr lang="en-US" dirty="0"/>
              <a:t>This allows districts to self monitor progress in written and enacted policies.</a:t>
            </a:r>
          </a:p>
          <a:p>
            <a:endParaRPr lang="en-US" dirty="0"/>
          </a:p>
        </p:txBody>
      </p:sp>
      <p:pic>
        <p:nvPicPr>
          <p:cNvPr id="4" name="Picture 3">
            <a:extLst>
              <a:ext uri="{FF2B5EF4-FFF2-40B4-BE49-F238E27FC236}">
                <a16:creationId xmlns:a16="http://schemas.microsoft.com/office/drawing/2014/main" id="{5561FE8D-B6C2-435C-B8DF-70FEC1E66862}"/>
              </a:ext>
            </a:extLst>
          </p:cNvPr>
          <p:cNvPicPr>
            <a:picLocks noChangeAspect="1"/>
          </p:cNvPicPr>
          <p:nvPr/>
        </p:nvPicPr>
        <p:blipFill>
          <a:blip r:embed="rId3"/>
          <a:stretch>
            <a:fillRect/>
          </a:stretch>
        </p:blipFill>
        <p:spPr>
          <a:xfrm>
            <a:off x="974904" y="3859077"/>
            <a:ext cx="1821205" cy="2091270"/>
          </a:xfrm>
          <a:prstGeom prst="rect">
            <a:avLst/>
          </a:prstGeom>
        </p:spPr>
      </p:pic>
      <p:pic>
        <p:nvPicPr>
          <p:cNvPr id="5" name="Content Placeholder 8">
            <a:extLst>
              <a:ext uri="{FF2B5EF4-FFF2-40B4-BE49-F238E27FC236}">
                <a16:creationId xmlns:a16="http://schemas.microsoft.com/office/drawing/2014/main" id="{DCE311DE-FBB2-44E7-B372-36AF99BEF881}"/>
              </a:ext>
            </a:extLst>
          </p:cNvPr>
          <p:cNvPicPr>
            <a:picLocks noChangeAspect="1"/>
          </p:cNvPicPr>
          <p:nvPr/>
        </p:nvPicPr>
        <p:blipFill>
          <a:blip r:embed="rId4"/>
          <a:stretch>
            <a:fillRect/>
          </a:stretch>
        </p:blipFill>
        <p:spPr>
          <a:xfrm>
            <a:off x="3640044" y="3853857"/>
            <a:ext cx="2042787" cy="2096491"/>
          </a:xfrm>
          <a:prstGeom prst="rect">
            <a:avLst/>
          </a:prstGeom>
        </p:spPr>
      </p:pic>
      <p:pic>
        <p:nvPicPr>
          <p:cNvPr id="6" name="Picture 5">
            <a:extLst>
              <a:ext uri="{FF2B5EF4-FFF2-40B4-BE49-F238E27FC236}">
                <a16:creationId xmlns:a16="http://schemas.microsoft.com/office/drawing/2014/main" id="{98F7432D-BF45-4447-972D-A35FA9925B1D}"/>
              </a:ext>
            </a:extLst>
          </p:cNvPr>
          <p:cNvPicPr>
            <a:picLocks noChangeAspect="1"/>
          </p:cNvPicPr>
          <p:nvPr/>
        </p:nvPicPr>
        <p:blipFill>
          <a:blip r:embed="rId5"/>
          <a:stretch>
            <a:fillRect/>
          </a:stretch>
        </p:blipFill>
        <p:spPr>
          <a:xfrm>
            <a:off x="6526766" y="3853857"/>
            <a:ext cx="1741225" cy="2096491"/>
          </a:xfrm>
          <a:prstGeom prst="rect">
            <a:avLst/>
          </a:prstGeom>
        </p:spPr>
      </p:pic>
    </p:spTree>
    <p:extLst>
      <p:ext uri="{BB962C8B-B14F-4D97-AF65-F5344CB8AC3E}">
        <p14:creationId xmlns:p14="http://schemas.microsoft.com/office/powerpoint/2010/main" val="200930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FC1E-1686-4415-8852-635D457553FD}"/>
              </a:ext>
            </a:extLst>
          </p:cNvPr>
          <p:cNvSpPr>
            <a:spLocks noGrp="1"/>
          </p:cNvSpPr>
          <p:nvPr>
            <p:ph type="title"/>
          </p:nvPr>
        </p:nvSpPr>
        <p:spPr/>
        <p:txBody>
          <a:bodyPr/>
          <a:lstStyle/>
          <a:p>
            <a:r>
              <a:rPr lang="en-US" dirty="0"/>
              <a:t>What do the ratings mean?</a:t>
            </a:r>
          </a:p>
        </p:txBody>
      </p:sp>
      <p:sp>
        <p:nvSpPr>
          <p:cNvPr id="3" name="Text Placeholder 2">
            <a:extLst>
              <a:ext uri="{FF2B5EF4-FFF2-40B4-BE49-F238E27FC236}">
                <a16:creationId xmlns:a16="http://schemas.microsoft.com/office/drawing/2014/main" id="{3F2DB0A0-B787-4A59-9EE5-68864404BC6C}"/>
              </a:ext>
            </a:extLst>
          </p:cNvPr>
          <p:cNvSpPr>
            <a:spLocks noGrp="1"/>
          </p:cNvSpPr>
          <p:nvPr>
            <p:ph type="body" sz="quarter" idx="10"/>
          </p:nvPr>
        </p:nvSpPr>
        <p:spPr>
          <a:xfrm>
            <a:off x="467308" y="3890665"/>
            <a:ext cx="1734772" cy="646331"/>
          </a:xfrm>
        </p:spPr>
        <p:txBody>
          <a:bodyPr>
            <a:normAutofit/>
          </a:bodyPr>
          <a:lstStyle/>
          <a:p>
            <a:pPr marL="12700" algn="ctr">
              <a:lnSpc>
                <a:spcPct val="100000"/>
              </a:lnSpc>
              <a:spcBef>
                <a:spcPts val="130"/>
              </a:spcBef>
            </a:pPr>
            <a:r>
              <a:rPr lang="en-US" sz="1800" spc="10" dirty="0">
                <a:cs typeface="Arial Black"/>
              </a:rPr>
              <a:t>Item </a:t>
            </a:r>
            <a:r>
              <a:rPr lang="en-US" sz="1800" spc="35" dirty="0">
                <a:cs typeface="Arial Black"/>
              </a:rPr>
              <a:t>was </a:t>
            </a:r>
            <a:r>
              <a:rPr lang="en-US" sz="1800" dirty="0">
                <a:cs typeface="Arial Black"/>
              </a:rPr>
              <a:t>NOT</a:t>
            </a:r>
            <a:r>
              <a:rPr lang="en-US" sz="1800" spc="-434" dirty="0">
                <a:cs typeface="Arial Black"/>
              </a:rPr>
              <a:t> </a:t>
            </a:r>
            <a:r>
              <a:rPr lang="en-US" sz="1800" spc="25" dirty="0">
                <a:cs typeface="Arial Black"/>
              </a:rPr>
              <a:t>addressed</a:t>
            </a:r>
            <a:endParaRPr lang="en-US" sz="1800" dirty="0">
              <a:cs typeface="Arial Black"/>
            </a:endParaRPr>
          </a:p>
          <a:p>
            <a:pPr marL="12700">
              <a:lnSpc>
                <a:spcPct val="100000"/>
              </a:lnSpc>
              <a:spcBef>
                <a:spcPts val="130"/>
              </a:spcBef>
            </a:pPr>
            <a:endParaRPr lang="en-US" spc="25" dirty="0">
              <a:cs typeface="Arial Black"/>
            </a:endParaRPr>
          </a:p>
          <a:p>
            <a:endParaRPr lang="en-US" dirty="0"/>
          </a:p>
        </p:txBody>
      </p:sp>
      <p:sp>
        <p:nvSpPr>
          <p:cNvPr id="5" name="Rectangle 4">
            <a:extLst>
              <a:ext uri="{FF2B5EF4-FFF2-40B4-BE49-F238E27FC236}">
                <a16:creationId xmlns:a16="http://schemas.microsoft.com/office/drawing/2014/main" id="{C61CB5C7-088C-46E8-A164-A454AADE6D75}"/>
              </a:ext>
            </a:extLst>
          </p:cNvPr>
          <p:cNvSpPr/>
          <p:nvPr/>
        </p:nvSpPr>
        <p:spPr>
          <a:xfrm>
            <a:off x="718736" y="2875002"/>
            <a:ext cx="967189" cy="1107996"/>
          </a:xfrm>
          <a:prstGeom prst="rect">
            <a:avLst/>
          </a:prstGeom>
          <a:noFill/>
        </p:spPr>
        <p:txBody>
          <a:bodyPr wrap="squar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a:t>
            </a:r>
          </a:p>
        </p:txBody>
      </p:sp>
      <p:sp>
        <p:nvSpPr>
          <p:cNvPr id="6" name="Rectangle 5">
            <a:extLst>
              <a:ext uri="{FF2B5EF4-FFF2-40B4-BE49-F238E27FC236}">
                <a16:creationId xmlns:a16="http://schemas.microsoft.com/office/drawing/2014/main" id="{68C4D959-50B0-468F-845F-711CB0BE9122}"/>
              </a:ext>
            </a:extLst>
          </p:cNvPr>
          <p:cNvSpPr/>
          <p:nvPr/>
        </p:nvSpPr>
        <p:spPr>
          <a:xfrm>
            <a:off x="2671804" y="3890665"/>
            <a:ext cx="2962275" cy="646331"/>
          </a:xfrm>
          <a:prstGeom prst="rect">
            <a:avLst/>
          </a:prstGeom>
        </p:spPr>
        <p:txBody>
          <a:bodyPr wrap="square">
            <a:spAutoFit/>
          </a:bodyPr>
          <a:lstStyle/>
          <a:p>
            <a:pPr marL="12700" algn="ctr">
              <a:lnSpc>
                <a:spcPct val="100000"/>
              </a:lnSpc>
              <a:spcBef>
                <a:spcPts val="130"/>
              </a:spcBef>
            </a:pPr>
            <a:r>
              <a:rPr lang="en-US" spc="25" dirty="0">
                <a:cs typeface="Arial Black"/>
              </a:rPr>
              <a:t>I</a:t>
            </a:r>
            <a:r>
              <a:rPr lang="en-US" spc="10" dirty="0">
                <a:cs typeface="Arial Black"/>
              </a:rPr>
              <a:t>tem </a:t>
            </a:r>
            <a:r>
              <a:rPr lang="en-US" spc="35" dirty="0">
                <a:cs typeface="Arial Black"/>
              </a:rPr>
              <a:t>was </a:t>
            </a:r>
            <a:r>
              <a:rPr lang="en-US" spc="25" dirty="0">
                <a:cs typeface="Arial Black"/>
              </a:rPr>
              <a:t>addressed </a:t>
            </a:r>
            <a:r>
              <a:rPr lang="en-US" dirty="0">
                <a:cs typeface="Arial Black"/>
              </a:rPr>
              <a:t>in a </a:t>
            </a:r>
            <a:r>
              <a:rPr lang="en-US" spc="35" dirty="0">
                <a:cs typeface="Arial Black"/>
              </a:rPr>
              <a:t>vague </a:t>
            </a:r>
            <a:r>
              <a:rPr lang="en-US" spc="10" dirty="0">
                <a:cs typeface="Arial Black"/>
              </a:rPr>
              <a:t>unclear</a:t>
            </a:r>
            <a:r>
              <a:rPr lang="en-US" spc="-180" dirty="0">
                <a:cs typeface="Arial Black"/>
              </a:rPr>
              <a:t> </a:t>
            </a:r>
            <a:r>
              <a:rPr lang="en-US" spc="30" dirty="0">
                <a:cs typeface="Arial Black"/>
              </a:rPr>
              <a:t>manner</a:t>
            </a:r>
            <a:endParaRPr lang="en-US" dirty="0">
              <a:cs typeface="Arial Black"/>
            </a:endParaRPr>
          </a:p>
        </p:txBody>
      </p:sp>
      <p:sp>
        <p:nvSpPr>
          <p:cNvPr id="7" name="Rectangle 6">
            <a:extLst>
              <a:ext uri="{FF2B5EF4-FFF2-40B4-BE49-F238E27FC236}">
                <a16:creationId xmlns:a16="http://schemas.microsoft.com/office/drawing/2014/main" id="{E021DBC4-4650-4214-BFF7-8A2AE6363284}"/>
              </a:ext>
            </a:extLst>
          </p:cNvPr>
          <p:cNvSpPr/>
          <p:nvPr/>
        </p:nvSpPr>
        <p:spPr>
          <a:xfrm>
            <a:off x="6010275" y="3890664"/>
            <a:ext cx="2962275" cy="646331"/>
          </a:xfrm>
          <a:prstGeom prst="rect">
            <a:avLst/>
          </a:prstGeom>
        </p:spPr>
        <p:txBody>
          <a:bodyPr wrap="square">
            <a:spAutoFit/>
          </a:bodyPr>
          <a:lstStyle/>
          <a:p>
            <a:pPr marL="12700" algn="ctr">
              <a:lnSpc>
                <a:spcPct val="100000"/>
              </a:lnSpc>
              <a:spcBef>
                <a:spcPts val="130"/>
              </a:spcBef>
            </a:pPr>
            <a:r>
              <a:rPr lang="en-US" spc="25" dirty="0">
                <a:cs typeface="Arial Black"/>
              </a:rPr>
              <a:t>I</a:t>
            </a:r>
            <a:r>
              <a:rPr lang="en-US" spc="10" dirty="0">
                <a:cs typeface="Arial Black"/>
              </a:rPr>
              <a:t>tem </a:t>
            </a:r>
            <a:r>
              <a:rPr lang="en-US" spc="35" dirty="0">
                <a:cs typeface="Arial Black"/>
              </a:rPr>
              <a:t>was </a:t>
            </a:r>
            <a:r>
              <a:rPr lang="en-US" spc="30" dirty="0">
                <a:cs typeface="Arial Black"/>
              </a:rPr>
              <a:t>addressed </a:t>
            </a:r>
            <a:r>
              <a:rPr lang="en-US" dirty="0">
                <a:cs typeface="Arial Black"/>
              </a:rPr>
              <a:t>in a </a:t>
            </a:r>
            <a:r>
              <a:rPr lang="en-US" spc="5" dirty="0">
                <a:cs typeface="Arial Black"/>
              </a:rPr>
              <a:t>clear </a:t>
            </a:r>
            <a:r>
              <a:rPr lang="en-US" spc="10" dirty="0">
                <a:cs typeface="Arial Black"/>
              </a:rPr>
              <a:t>specific</a:t>
            </a:r>
            <a:r>
              <a:rPr lang="en-US" spc="-155" dirty="0">
                <a:cs typeface="Arial Black"/>
              </a:rPr>
              <a:t> </a:t>
            </a:r>
            <a:r>
              <a:rPr lang="en-US" spc="30" dirty="0">
                <a:cs typeface="Arial Black"/>
              </a:rPr>
              <a:t>manner</a:t>
            </a:r>
            <a:endParaRPr lang="en-US" dirty="0">
              <a:cs typeface="Arial Black"/>
            </a:endParaRPr>
          </a:p>
        </p:txBody>
      </p:sp>
      <p:sp>
        <p:nvSpPr>
          <p:cNvPr id="8" name="Rectangle 7">
            <a:extLst>
              <a:ext uri="{FF2B5EF4-FFF2-40B4-BE49-F238E27FC236}">
                <a16:creationId xmlns:a16="http://schemas.microsoft.com/office/drawing/2014/main" id="{8462223D-53CD-4EC0-B058-D3C14C0E8DBD}"/>
              </a:ext>
            </a:extLst>
          </p:cNvPr>
          <p:cNvSpPr/>
          <p:nvPr/>
        </p:nvSpPr>
        <p:spPr>
          <a:xfrm>
            <a:off x="3819356" y="2875002"/>
            <a:ext cx="667170" cy="1107996"/>
          </a:xfrm>
          <a:prstGeom prst="rect">
            <a:avLst/>
          </a:prstGeom>
          <a:noFill/>
        </p:spPr>
        <p:txBody>
          <a:bodyPr wrap="non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6DF5F17C-E5C0-4172-85B0-662D7E6901B6}"/>
              </a:ext>
            </a:extLst>
          </p:cNvPr>
          <p:cNvSpPr/>
          <p:nvPr/>
        </p:nvSpPr>
        <p:spPr>
          <a:xfrm>
            <a:off x="7157828" y="2875002"/>
            <a:ext cx="667170" cy="1107996"/>
          </a:xfrm>
          <a:prstGeom prst="rect">
            <a:avLst/>
          </a:prstGeom>
          <a:noFill/>
        </p:spPr>
        <p:txBody>
          <a:bodyPr wrap="non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4394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E80D-B9E6-4239-8693-35B5DB04806D}"/>
              </a:ext>
            </a:extLst>
          </p:cNvPr>
          <p:cNvSpPr>
            <a:spLocks noGrp="1"/>
          </p:cNvSpPr>
          <p:nvPr>
            <p:ph type="title"/>
          </p:nvPr>
        </p:nvSpPr>
        <p:spPr/>
        <p:txBody>
          <a:bodyPr/>
          <a:lstStyle/>
          <a:p>
            <a:r>
              <a:rPr lang="en-US" dirty="0"/>
              <a:t>Rate as 1 when:</a:t>
            </a:r>
          </a:p>
        </p:txBody>
      </p:sp>
      <p:sp>
        <p:nvSpPr>
          <p:cNvPr id="3" name="Text Placeholder 2">
            <a:extLst>
              <a:ext uri="{FF2B5EF4-FFF2-40B4-BE49-F238E27FC236}">
                <a16:creationId xmlns:a16="http://schemas.microsoft.com/office/drawing/2014/main" id="{FF289F74-EF77-42C2-9505-7CE3C010297D}"/>
              </a:ext>
            </a:extLst>
          </p:cNvPr>
          <p:cNvSpPr>
            <a:spLocks noGrp="1"/>
          </p:cNvSpPr>
          <p:nvPr>
            <p:ph type="body" sz="quarter" idx="10"/>
          </p:nvPr>
        </p:nvSpPr>
        <p:spPr>
          <a:xfrm>
            <a:off x="419099" y="1851025"/>
            <a:ext cx="7601273" cy="4115707"/>
          </a:xfrm>
        </p:spPr>
        <p:txBody>
          <a:bodyPr>
            <a:normAutofit fontScale="92500"/>
          </a:bodyPr>
          <a:lstStyle/>
          <a:p>
            <a:r>
              <a:rPr lang="en-US" dirty="0"/>
              <a:t>Words often used in statements rated as a "1" are: </a:t>
            </a:r>
            <a:r>
              <a:rPr lang="en-US" b="1" dirty="0"/>
              <a:t>may, can, could,  should, might, encourage, suggest, urge, some, partial, make an  effort, and try</a:t>
            </a:r>
            <a:r>
              <a:rPr lang="en-US" dirty="0"/>
              <a:t>.</a:t>
            </a:r>
          </a:p>
          <a:p>
            <a:pPr lvl="1"/>
            <a:r>
              <a:rPr lang="en-US" dirty="0"/>
              <a:t>The policy will be hard to enforce because the statement is vague, unclear, or confusing.</a:t>
            </a:r>
          </a:p>
          <a:p>
            <a:pPr lvl="1"/>
            <a:r>
              <a:rPr lang="en-US" dirty="0"/>
              <a:t>Statements are listed as goals, aspirations, suggestions, or  recommendations.</a:t>
            </a:r>
          </a:p>
          <a:p>
            <a:pPr lvl="1"/>
            <a:r>
              <a:rPr lang="en-US" dirty="0"/>
              <a:t>There are loopholes in the policy that weaken enforcement of the item.</a:t>
            </a:r>
          </a:p>
          <a:p>
            <a:pPr lvl="1"/>
            <a:r>
              <a:rPr lang="en-US" dirty="0"/>
              <a:t>The policy mentions a future plan to act without specifying  when the plan will be established.</a:t>
            </a:r>
          </a:p>
          <a:p>
            <a:endParaRPr lang="en-US" dirty="0"/>
          </a:p>
        </p:txBody>
      </p:sp>
    </p:spTree>
    <p:extLst>
      <p:ext uri="{BB962C8B-B14F-4D97-AF65-F5344CB8AC3E}">
        <p14:creationId xmlns:p14="http://schemas.microsoft.com/office/powerpoint/2010/main" val="795096453"/>
      </p:ext>
    </p:extLst>
  </p:cSld>
  <p:clrMapOvr>
    <a:masterClrMapping/>
  </p:clrMapOvr>
</p:sld>
</file>

<file path=ppt/theme/theme1.xml><?xml version="1.0" encoding="utf-8"?>
<a:theme xmlns:a="http://schemas.openxmlformats.org/drawingml/2006/main" name="Office Theme">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tforAll STANDARDv2" id="{BC030895-18D0-4CA7-A0EE-D8765C9C5BBB}" vid="{EEBCF4EC-D161-4896-B952-C13320AB0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BestforAll-STANDARDv2 (2)</Template>
  <TotalTime>1726</TotalTime>
  <Words>1519</Words>
  <Application>Microsoft Office PowerPoint</Application>
  <PresentationFormat>On-screen Show (4:3)</PresentationFormat>
  <Paragraphs>134</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Lato Light</vt:lpstr>
      <vt:lpstr>Open Sans</vt:lpstr>
      <vt:lpstr>Open Sans Extrabold</vt:lpstr>
      <vt:lpstr>PermianSlabSerifTypeface</vt:lpstr>
      <vt:lpstr>Office Theme</vt:lpstr>
      <vt:lpstr>PowerPoint Presentation</vt:lpstr>
      <vt:lpstr>PowerPoint Presentation</vt:lpstr>
      <vt:lpstr>Agenda</vt:lpstr>
      <vt:lpstr>Objectives</vt:lpstr>
      <vt:lpstr>Comfort Level</vt:lpstr>
      <vt:lpstr>What is the WellSAT?</vt:lpstr>
      <vt:lpstr>Why use the WellSAT?</vt:lpstr>
      <vt:lpstr>What do the ratings mean?</vt:lpstr>
      <vt:lpstr>Rate as 1 when:</vt:lpstr>
      <vt:lpstr>Rate as 2 when:</vt:lpstr>
      <vt:lpstr>Scores</vt:lpstr>
      <vt:lpstr>Sample Score Card</vt:lpstr>
      <vt:lpstr>Set Up Account</vt:lpstr>
      <vt:lpstr>Score a Sample Wellness Policy</vt:lpstr>
      <vt:lpstr>Model Wellness Policy</vt:lpstr>
      <vt:lpstr>Wellness Policy Communication Checklist</vt:lpstr>
      <vt:lpstr>What’s Next?</vt:lpstr>
      <vt:lpstr>Resources</vt:lpstr>
      <vt:lpstr>Additional Resources</vt:lpstr>
      <vt:lpstr>Questions?</vt:lpstr>
      <vt:lpstr>PowerPoint Presentation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Cashen</dc:creator>
  <cp:lastModifiedBy>Betsy Cashen</cp:lastModifiedBy>
  <cp:revision>17</cp:revision>
  <dcterms:created xsi:type="dcterms:W3CDTF">2021-01-21T15:49:22Z</dcterms:created>
  <dcterms:modified xsi:type="dcterms:W3CDTF">2021-01-22T20:43:48Z</dcterms:modified>
</cp:coreProperties>
</file>