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000000"/>
    <a:srgbClr val="CCCC00"/>
    <a:srgbClr val="DDD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98" autoAdjust="0"/>
  </p:normalViewPr>
  <p:slideViewPr>
    <p:cSldViewPr>
      <p:cViewPr varScale="1">
        <p:scale>
          <a:sx n="69" d="100"/>
          <a:sy n="69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0003EB-D768-4E96-A383-A3F1763B965D}" type="datetimeFigureOut">
              <a:rPr lang="en-US" smtClean="0"/>
              <a:t>10/29/2008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E52B4D-1661-4085-853B-9112B91EBD1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E0AD5DC-2747-4B12-A1E6-86EBA7979084}" type="datetimeFigureOut">
              <a:rPr lang="en-US"/>
              <a:pPr>
                <a:defRPr/>
              </a:pPr>
              <a:t>10/29/2008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6774A7E-52D1-42AB-B4BB-65679D3C6D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4896A13-F127-418C-8F77-7BC2195D982B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0">
          <a:blip r:embed="rId2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19400" y="3530600"/>
            <a:ext cx="6172200" cy="1270000"/>
          </a:xfr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19400" y="4724400"/>
            <a:ext cx="6172200" cy="7620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b="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4B731-C598-4F6A-9BB0-1D8BCDACAC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7A051B-59B9-4DC6-A3FD-1F532BB3A4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304800"/>
            <a:ext cx="18478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304800"/>
            <a:ext cx="53911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5DF3E6-1D9F-4D4B-9B2E-7244F628AD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C9F342-7C6F-40FB-851A-BD4CC42868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C8234-0376-4A47-AE37-A561FF7CF8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828800"/>
            <a:ext cx="36195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7300" y="1828800"/>
            <a:ext cx="36195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AF4E10-A6F4-4371-AAAF-EA4A36D86E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5CCDC-7212-44AE-BA7E-D821F5C701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DCB27-BDEE-4D1F-B63B-615DF86A3B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339DB4-8B9E-43F7-925F-E219DDE40B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980B-EB2F-400E-95C6-D1A671D7EC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548B16-7ACD-48E3-BBA9-6C12D6FE96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304800"/>
            <a:ext cx="7391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828800"/>
            <a:ext cx="7391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01D0E1B-F7A7-4F1E-A1A4-57AE70CA36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6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Chiller" pitchFamily="82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Chiller" pitchFamily="82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Chiller" pitchFamily="82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Chiller" pitchFamily="82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C0C0C0"/>
        </a:buClr>
        <a:buSzPct val="75000"/>
        <a:buFont typeface="Wingdings" pitchFamily="2" charset="2"/>
        <a:buChar char="l"/>
        <a:defRPr kumimoji="1"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C0C0C0"/>
        </a:buClr>
        <a:buSzPct val="75000"/>
        <a:buFont typeface="Wingdings" pitchFamily="2" charset="2"/>
        <a:buChar char="l"/>
        <a:defRPr kumimoji="1" sz="28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0C0C0"/>
        </a:buClr>
        <a:buSzPct val="75000"/>
        <a:buFont typeface="Wingdings" pitchFamily="2" charset="2"/>
        <a:buChar char="l"/>
        <a:defRPr kumimoji="1" sz="2400"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0C0C0"/>
        </a:buClr>
        <a:buSzPct val="75000"/>
        <a:buFont typeface="Wingdings" pitchFamily="2" charset="2"/>
        <a:buChar char="l"/>
        <a:defRPr kumimoji="1" sz="20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C0C0C0"/>
        </a:buClr>
        <a:buSzPct val="75000"/>
        <a:buFont typeface="Wingdings" pitchFamily="2" charset="2"/>
        <a:buChar char="l"/>
        <a:defRPr kumimoji="1" sz="20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C0C0C0"/>
        </a:buClr>
        <a:buSzPct val="75000"/>
        <a:buFont typeface="Wingdings" pitchFamily="2" charset="2"/>
        <a:buChar char="l"/>
        <a:defRPr kumimoji="1"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C0C0C0"/>
        </a:buClr>
        <a:buSzPct val="75000"/>
        <a:buFont typeface="Wingdings" pitchFamily="2" charset="2"/>
        <a:buChar char="l"/>
        <a:defRPr kumimoji="1"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C0C0C0"/>
        </a:buClr>
        <a:buSzPct val="75000"/>
        <a:buFont typeface="Wingdings" pitchFamily="2" charset="2"/>
        <a:buChar char="l"/>
        <a:defRPr kumimoji="1"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C0C0C0"/>
        </a:buClr>
        <a:buSzPct val="75000"/>
        <a:buFont typeface="Wingdings" pitchFamily="2" charset="2"/>
        <a:buChar char="l"/>
        <a:defRPr kumimoji="1"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rgravine\Desktop\Sounds\Halloween%20Theme%2001.mid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ricesigns.com/buy/curve_left_signs.htm" TargetMode="External"/><Relationship Id="rId13" Type="http://schemas.openxmlformats.org/officeDocument/2006/relationships/image" Target="../media/image9.png"/><Relationship Id="rId18" Type="http://schemas.openxmlformats.org/officeDocument/2006/relationships/hyperlink" Target="http://www.ricesigns.com/buy/left_merge_signs.htm" TargetMode="External"/><Relationship Id="rId26" Type="http://schemas.openxmlformats.org/officeDocument/2006/relationships/image" Target="../media/image16.png"/><Relationship Id="rId3" Type="http://schemas.openxmlformats.org/officeDocument/2006/relationships/image" Target="../media/image4.png"/><Relationship Id="rId21" Type="http://schemas.openxmlformats.org/officeDocument/2006/relationships/image" Target="../media/image13.png"/><Relationship Id="rId7" Type="http://schemas.openxmlformats.org/officeDocument/2006/relationships/image" Target="../media/image6.png"/><Relationship Id="rId12" Type="http://schemas.openxmlformats.org/officeDocument/2006/relationships/hyperlink" Target="http://www.ricesigns.com/buy/winding_road_left_signs.htm" TargetMode="External"/><Relationship Id="rId17" Type="http://schemas.openxmlformats.org/officeDocument/2006/relationships/image" Target="../media/image11.png"/><Relationship Id="rId25" Type="http://schemas.openxmlformats.org/officeDocument/2006/relationships/hyperlink" Target="http://www.ricesigns.com/buy/hairpin_curve_signs.htm" TargetMode="External"/><Relationship Id="rId2" Type="http://schemas.openxmlformats.org/officeDocument/2006/relationships/hyperlink" Target="http://www.ricesigns.com/buy/turn_right_signs.htm" TargetMode="External"/><Relationship Id="rId16" Type="http://schemas.openxmlformats.org/officeDocument/2006/relationships/hyperlink" Target="http://www.ricesigns.com/buy/large_double_arrow_signs.htm" TargetMode="External"/><Relationship Id="rId20" Type="http://schemas.openxmlformats.org/officeDocument/2006/relationships/hyperlink" Target="http://www.ricesigns.com/buy/right_merge_signs.htm" TargetMode="External"/><Relationship Id="rId29" Type="http://schemas.openxmlformats.org/officeDocument/2006/relationships/hyperlink" Target="http://www.ricesigns.com/buy/divided_highway_(ends)_signs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icesigns.com/buy/curve_right_signs.htm" TargetMode="External"/><Relationship Id="rId11" Type="http://schemas.openxmlformats.org/officeDocument/2006/relationships/image" Target="../media/image8.png"/><Relationship Id="rId24" Type="http://schemas.openxmlformats.org/officeDocument/2006/relationships/image" Target="../media/image15.png"/><Relationship Id="rId5" Type="http://schemas.openxmlformats.org/officeDocument/2006/relationships/image" Target="../media/image5.png"/><Relationship Id="rId15" Type="http://schemas.openxmlformats.org/officeDocument/2006/relationships/image" Target="../media/image10.png"/><Relationship Id="rId23" Type="http://schemas.openxmlformats.org/officeDocument/2006/relationships/image" Target="../media/image14.png"/><Relationship Id="rId28" Type="http://schemas.openxmlformats.org/officeDocument/2006/relationships/image" Target="../media/image17.png"/><Relationship Id="rId10" Type="http://schemas.openxmlformats.org/officeDocument/2006/relationships/hyperlink" Target="http://www.ricesigns.com/buy/winding_road_right_signs.htm" TargetMode="External"/><Relationship Id="rId19" Type="http://schemas.openxmlformats.org/officeDocument/2006/relationships/image" Target="../media/image12.png"/><Relationship Id="rId4" Type="http://schemas.openxmlformats.org/officeDocument/2006/relationships/hyperlink" Target="http://www.ricesigns.com/buy/turn_left_signs.htm" TargetMode="External"/><Relationship Id="rId9" Type="http://schemas.openxmlformats.org/officeDocument/2006/relationships/image" Target="../media/image7.png"/><Relationship Id="rId14" Type="http://schemas.openxmlformats.org/officeDocument/2006/relationships/hyperlink" Target="http://www.ricesigns.com/buy/large_arrow_signs.htm" TargetMode="External"/><Relationship Id="rId22" Type="http://schemas.openxmlformats.org/officeDocument/2006/relationships/hyperlink" Target="http://www.ricesigns.com/buy/chevron_alignment_signs.htm" TargetMode="External"/><Relationship Id="rId27" Type="http://schemas.openxmlformats.org/officeDocument/2006/relationships/hyperlink" Target="http://www.ricesigns.com/buy/divided_highway_signs.htm" TargetMode="External"/><Relationship Id="rId30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ricesigns.com/buy/pavement_transition_left_signs.htm" TargetMode="External"/><Relationship Id="rId3" Type="http://schemas.openxmlformats.org/officeDocument/2006/relationships/image" Target="../media/image19.png"/><Relationship Id="rId7" Type="http://schemas.openxmlformats.org/officeDocument/2006/relationships/image" Target="../media/image21.png"/><Relationship Id="rId2" Type="http://schemas.openxmlformats.org/officeDocument/2006/relationships/hyperlink" Target="http://www.ricesigns.com/buy/right_lane_ends_signs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icesigns.com/buy/pavement_transition_right_signs.htm" TargetMode="External"/><Relationship Id="rId5" Type="http://schemas.openxmlformats.org/officeDocument/2006/relationships/image" Target="../media/image20.png"/><Relationship Id="rId4" Type="http://schemas.openxmlformats.org/officeDocument/2006/relationships/hyperlink" Target="http://www.ricesigns.com/buy/left_lane_ends_signs.htm" TargetMode="External"/><Relationship Id="rId9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ricesigns.com/buy/t_symbol_signs.htm" TargetMode="External"/><Relationship Id="rId13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5.png"/><Relationship Id="rId12" Type="http://schemas.openxmlformats.org/officeDocument/2006/relationships/hyperlink" Target="http://www.ricesigns.com/buy/circular_intersection_signs.htm" TargetMode="External"/><Relationship Id="rId2" Type="http://schemas.openxmlformats.org/officeDocument/2006/relationships/hyperlink" Target="http://www.ricesigns.com/buy/cross_road_signs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icesigns.com/buy/side_road_(45_approach)_signs.htm" TargetMode="External"/><Relationship Id="rId11" Type="http://schemas.openxmlformats.org/officeDocument/2006/relationships/image" Target="../media/image27.png"/><Relationship Id="rId5" Type="http://schemas.openxmlformats.org/officeDocument/2006/relationships/image" Target="../media/image24.png"/><Relationship Id="rId10" Type="http://schemas.openxmlformats.org/officeDocument/2006/relationships/hyperlink" Target="http://www.ricesigns.com/buy/y_symbol_signs.htm" TargetMode="External"/><Relationship Id="rId4" Type="http://schemas.openxmlformats.org/officeDocument/2006/relationships/hyperlink" Target="http://www.ricesigns.com/buy/side_road_signs.htm" TargetMode="External"/><Relationship Id="rId9" Type="http://schemas.openxmlformats.org/officeDocument/2006/relationships/image" Target="../media/image2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ricesigns.com/buy/pedestrian_signs.htm" TargetMode="External"/><Relationship Id="rId13" Type="http://schemas.openxmlformats.org/officeDocument/2006/relationships/image" Target="../media/image34.png"/><Relationship Id="rId18" Type="http://schemas.openxmlformats.org/officeDocument/2006/relationships/hyperlink" Target="http://www.ricesigns.com/buy/be_prepared_to_stop_signs.htm" TargetMode="External"/><Relationship Id="rId3" Type="http://schemas.openxmlformats.org/officeDocument/2006/relationships/image" Target="../media/image29.png"/><Relationship Id="rId21" Type="http://schemas.openxmlformats.org/officeDocument/2006/relationships/image" Target="../media/image38.png"/><Relationship Id="rId7" Type="http://schemas.openxmlformats.org/officeDocument/2006/relationships/image" Target="../media/image31.png"/><Relationship Id="rId12" Type="http://schemas.openxmlformats.org/officeDocument/2006/relationships/hyperlink" Target="http://www.ricesigns.com/buy/slow_children_at_play_signs.htm" TargetMode="External"/><Relationship Id="rId17" Type="http://schemas.openxmlformats.org/officeDocument/2006/relationships/image" Target="../media/image36.png"/><Relationship Id="rId25" Type="http://schemas.openxmlformats.org/officeDocument/2006/relationships/image" Target="../media/image40.png"/><Relationship Id="rId2" Type="http://schemas.openxmlformats.org/officeDocument/2006/relationships/hyperlink" Target="http://www.ricesigns.com/buy/playground_signs.htm" TargetMode="External"/><Relationship Id="rId16" Type="http://schemas.openxmlformats.org/officeDocument/2006/relationships/hyperlink" Target="http://www.ricesigns.com/buy/truck_rollover_warning_sign_signs.htm" TargetMode="External"/><Relationship Id="rId20" Type="http://schemas.openxmlformats.org/officeDocument/2006/relationships/hyperlink" Target="http://www.ricesigns.com/buy/hill_signs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icesigns.com/buy/no_outlet_signs.htm" TargetMode="External"/><Relationship Id="rId11" Type="http://schemas.openxmlformats.org/officeDocument/2006/relationships/image" Target="../media/image33.png"/><Relationship Id="rId24" Type="http://schemas.openxmlformats.org/officeDocument/2006/relationships/hyperlink" Target="http://www.ricesigns.com/buy/bicycle_warning_signs.htm" TargetMode="External"/><Relationship Id="rId5" Type="http://schemas.openxmlformats.org/officeDocument/2006/relationships/image" Target="../media/image30.png"/><Relationship Id="rId15" Type="http://schemas.openxmlformats.org/officeDocument/2006/relationships/image" Target="../media/image35.png"/><Relationship Id="rId23" Type="http://schemas.openxmlformats.org/officeDocument/2006/relationships/image" Target="../media/image39.png"/><Relationship Id="rId10" Type="http://schemas.openxmlformats.org/officeDocument/2006/relationships/hyperlink" Target="http://www.ricesigns.com/buy/deer_crossing_signs.htm" TargetMode="External"/><Relationship Id="rId19" Type="http://schemas.openxmlformats.org/officeDocument/2006/relationships/image" Target="../media/image37.png"/><Relationship Id="rId4" Type="http://schemas.openxmlformats.org/officeDocument/2006/relationships/hyperlink" Target="http://www.ricesigns.com/buy/no_passing_zone_signs.htm" TargetMode="External"/><Relationship Id="rId9" Type="http://schemas.openxmlformats.org/officeDocument/2006/relationships/image" Target="../media/image32.png"/><Relationship Id="rId14" Type="http://schemas.openxmlformats.org/officeDocument/2006/relationships/hyperlink" Target="http://www.ricesigns.com/buy/slippery_when_wet_signs.htm" TargetMode="External"/><Relationship Id="rId22" Type="http://schemas.openxmlformats.org/officeDocument/2006/relationships/hyperlink" Target="http://www.ricesigns.com/buy/low_clearance_signs.htm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13" Type="http://schemas.openxmlformats.org/officeDocument/2006/relationships/hyperlink" Target="http://www.ricesigns.com/buy/tractor_alternate_signs.htm" TargetMode="External"/><Relationship Id="rId18" Type="http://schemas.openxmlformats.org/officeDocument/2006/relationships/image" Target="../media/image48.png"/><Relationship Id="rId3" Type="http://schemas.openxmlformats.org/officeDocument/2006/relationships/hyperlink" Target="http://www.ricesigns.com/buy/cattle_crossing_signs.htm" TargetMode="External"/><Relationship Id="rId7" Type="http://schemas.openxmlformats.org/officeDocument/2006/relationships/hyperlink" Target="http://www.ricesigns.com/buy/horse_signs.htm" TargetMode="External"/><Relationship Id="rId12" Type="http://schemas.openxmlformats.org/officeDocument/2006/relationships/image" Target="../media/image45.png"/><Relationship Id="rId17" Type="http://schemas.openxmlformats.org/officeDocument/2006/relationships/hyperlink" Target="http://www.ricesigns.com/buy/low_ground_clearance_highway-rail_grade_crossing_signs.htm" TargetMode="External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11" Type="http://schemas.openxmlformats.org/officeDocument/2006/relationships/hyperlink" Target="http://www.ricesigns.com/buy/horse_and_buggy_signs.htm" TargetMode="External"/><Relationship Id="rId5" Type="http://schemas.openxmlformats.org/officeDocument/2006/relationships/hyperlink" Target="http://www.ricesigns.com/buy/snowmobile_signs.htm" TargetMode="External"/><Relationship Id="rId15" Type="http://schemas.openxmlformats.org/officeDocument/2006/relationships/hyperlink" Target="http://www.ricesigns.com/buy/tractor_signs.htm" TargetMode="External"/><Relationship Id="rId10" Type="http://schemas.openxmlformats.org/officeDocument/2006/relationships/image" Target="../media/image44.png"/><Relationship Id="rId19" Type="http://schemas.openxmlformats.org/officeDocument/2006/relationships/image" Target="../media/image49.jpeg"/><Relationship Id="rId4" Type="http://schemas.openxmlformats.org/officeDocument/2006/relationships/image" Target="../media/image41.png"/><Relationship Id="rId9" Type="http://schemas.openxmlformats.org/officeDocument/2006/relationships/hyperlink" Target="http://www.ricesigns.com/buy/golf_cart_signs.htm" TargetMode="External"/><Relationship Id="rId14" Type="http://schemas.openxmlformats.org/officeDocument/2006/relationships/image" Target="../media/image4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gif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rgravine\Desktop\Sounds\Scary%20Sound%20Effects%20Mix%2002.wav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smtClean="0"/>
              <a:t>Traffic Signs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19400" y="4724400"/>
            <a:ext cx="6172200" cy="1066800"/>
          </a:xfrm>
        </p:spPr>
        <p:txBody>
          <a:bodyPr/>
          <a:lstStyle/>
          <a:p>
            <a:r>
              <a:rPr lang="en-US" smtClean="0"/>
              <a:t>Warning Signs</a:t>
            </a:r>
          </a:p>
          <a:p>
            <a:r>
              <a:rPr lang="en-US" smtClean="0"/>
              <a:t>Construction Signs</a:t>
            </a:r>
          </a:p>
          <a:p>
            <a:endParaRPr lang="en-US" smtClean="0"/>
          </a:p>
        </p:txBody>
      </p:sp>
      <p:pic>
        <p:nvPicPr>
          <p:cNvPr id="6" name="Halloween Theme 01.mid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915400" y="5638800"/>
            <a:ext cx="762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851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Warning Signs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Warning Signs tell you what to expect on or near the road.</a:t>
            </a:r>
          </a:p>
          <a:p>
            <a:r>
              <a:rPr lang="en-US" smtClean="0"/>
              <a:t>They  warn you about possible hazards or changes in roadway conditions.</a:t>
            </a:r>
          </a:p>
          <a:p>
            <a:r>
              <a:rPr lang="en-US" smtClean="0"/>
              <a:t>These signs are posted before conditions, so you have time to react.</a:t>
            </a:r>
          </a:p>
          <a:p>
            <a:r>
              <a:rPr lang="en-US" smtClean="0"/>
              <a:t>Warning sign are usually diamond shaped with black symbols or words on a yellow background.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Turns and Arrows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5124" name="Picture 2" descr="Turn Right Signs, W1-1R">
            <a:hlinkClick r:id="rId2" tooltip="Purchase Turn Right Signs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2286000"/>
            <a:ext cx="85725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4" descr="Turn Left Signs, W1-1L">
            <a:hlinkClick r:id="rId4" tooltip="Purchase Turn Left Signs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43200" y="2286000"/>
            <a:ext cx="85725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6" descr="Curve Right Signs, W1-2R">
            <a:hlinkClick r:id="rId6" tooltip="Purchase Curve Right Signs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600200" y="3886200"/>
            <a:ext cx="85725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8" descr="Curve Left Signs, W1-2L">
            <a:hlinkClick r:id="rId8" tooltip="Purchase Curve Left Signs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743200" y="3810000"/>
            <a:ext cx="85725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10" descr="Winding Road Right Signs, W1-5R">
            <a:hlinkClick r:id="rId10" tooltip="Purchase Winding Road Right Signs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267200" y="2286000"/>
            <a:ext cx="857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9" name="Picture 12" descr="Winding Road Left Signs, W1-5L">
            <a:hlinkClick r:id="rId12" tooltip="Purchase Winding Road Left Signs"/>
          </p:cNvPr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267200" y="3810000"/>
            <a:ext cx="857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0" name="Picture 14" descr="Large Arrow Signs, W1-6">
            <a:hlinkClick r:id="rId14" tooltip="Purchase Large Arrow Signs"/>
          </p:cNvPr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5943600" y="2133600"/>
            <a:ext cx="8572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1" name="Picture 16" descr="Large Double Arrow Signs, W1-7">
            <a:hlinkClick r:id="rId16" tooltip="Purchase Large Double Arrow Signs"/>
          </p:cNvPr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7315200" y="2133600"/>
            <a:ext cx="8572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2" name="Picture 18" descr="Left Merge Signs, W4-1L">
            <a:hlinkClick r:id="rId18" tooltip="Purchase Left Merge Signs"/>
          </p:cNvPr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6019800" y="3810000"/>
            <a:ext cx="857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3" name="Picture 20" descr="Right Merge Signs, W4-1R">
            <a:hlinkClick r:id="rId20" tooltip="Purchase Right Merge Signs"/>
          </p:cNvPr>
          <p:cNvPicPr>
            <a:picLocks noChangeAspect="1" noChangeArrowheads="1"/>
          </p:cNvPicPr>
          <p:nvPr/>
        </p:nvPicPr>
        <p:blipFill>
          <a:blip r:embed="rId21"/>
          <a:srcRect/>
          <a:stretch>
            <a:fillRect/>
          </a:stretch>
        </p:blipFill>
        <p:spPr bwMode="auto">
          <a:xfrm>
            <a:off x="7315200" y="3810000"/>
            <a:ext cx="857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4" name="Picture 24" descr="Chevron Alignment Signs, W1-8">
            <a:hlinkClick r:id="rId22" tooltip="Purchase Chevron Alignment Signs"/>
          </p:cNvPr>
          <p:cNvPicPr>
            <a:picLocks noChangeAspect="1" noChangeArrowheads="1"/>
          </p:cNvPicPr>
          <p:nvPr/>
        </p:nvPicPr>
        <p:blipFill>
          <a:blip r:embed="rId23"/>
          <a:srcRect/>
          <a:stretch>
            <a:fillRect/>
          </a:stretch>
        </p:blipFill>
        <p:spPr bwMode="auto">
          <a:xfrm>
            <a:off x="1600200" y="5257800"/>
            <a:ext cx="6477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5" name="Picture 24" descr="Chevron Alignment Signs, W1-8">
            <a:hlinkClick r:id="rId22" tooltip="Purchase Chevron Alignment Signs"/>
          </p:cNvPr>
          <p:cNvPicPr>
            <a:picLocks noChangeAspect="1" noChangeArrowheads="1"/>
          </p:cNvPicPr>
          <p:nvPr/>
        </p:nvPicPr>
        <p:blipFill>
          <a:blip r:embed="rId24"/>
          <a:srcRect/>
          <a:stretch>
            <a:fillRect/>
          </a:stretch>
        </p:blipFill>
        <p:spPr bwMode="auto">
          <a:xfrm>
            <a:off x="2743200" y="5257800"/>
            <a:ext cx="6477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6" name="Picture 26" descr="Hairpin Curve Signs, W1-11">
            <a:hlinkClick r:id="rId25" tooltip="Purchase Hairpin Curve Signs"/>
          </p:cNvPr>
          <p:cNvPicPr>
            <a:picLocks noChangeAspect="1" noChangeArrowheads="1"/>
          </p:cNvPicPr>
          <p:nvPr/>
        </p:nvPicPr>
        <p:blipFill>
          <a:blip r:embed="rId26"/>
          <a:srcRect/>
          <a:stretch>
            <a:fillRect/>
          </a:stretch>
        </p:blipFill>
        <p:spPr bwMode="auto">
          <a:xfrm>
            <a:off x="4191000" y="5257800"/>
            <a:ext cx="857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7" name="Picture 28" descr="Divided Highway Signs, W6-1">
            <a:hlinkClick r:id="rId27" tooltip="Purchase Divided Highway Signs"/>
          </p:cNvPr>
          <p:cNvPicPr>
            <a:picLocks noChangeAspect="1" noChangeArrowheads="1"/>
          </p:cNvPicPr>
          <p:nvPr/>
        </p:nvPicPr>
        <p:blipFill>
          <a:blip r:embed="rId28"/>
          <a:srcRect/>
          <a:stretch>
            <a:fillRect/>
          </a:stretch>
        </p:blipFill>
        <p:spPr bwMode="auto">
          <a:xfrm>
            <a:off x="6096000" y="5181600"/>
            <a:ext cx="8477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8" name="Picture 30" descr="Divided Highway (Ends) Signs, W6-2">
            <a:hlinkClick r:id="rId29" tooltip="Purchase Divided Highway (Ends) Signs"/>
          </p:cNvPr>
          <p:cNvPicPr>
            <a:picLocks noChangeAspect="1" noChangeArrowheads="1"/>
          </p:cNvPicPr>
          <p:nvPr/>
        </p:nvPicPr>
        <p:blipFill>
          <a:blip r:embed="rId30"/>
          <a:srcRect/>
          <a:stretch>
            <a:fillRect/>
          </a:stretch>
        </p:blipFill>
        <p:spPr bwMode="auto">
          <a:xfrm>
            <a:off x="7391400" y="5181600"/>
            <a:ext cx="85725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9" name="TextBox 18"/>
          <p:cNvSpPr txBox="1">
            <a:spLocks noChangeArrowheads="1"/>
          </p:cNvSpPr>
          <p:nvPr/>
        </p:nvSpPr>
        <p:spPr bwMode="auto">
          <a:xfrm>
            <a:off x="1524000" y="3200400"/>
            <a:ext cx="39624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/>
              <a:t>Sharp Right Turn        Sharp Right Turn                    Winding  Road                   </a:t>
            </a:r>
            <a:endParaRPr lang="en-US"/>
          </a:p>
        </p:txBody>
      </p:sp>
      <p:sp>
        <p:nvSpPr>
          <p:cNvPr id="5140" name="TextBox 19"/>
          <p:cNvSpPr txBox="1">
            <a:spLocks noChangeArrowheads="1"/>
          </p:cNvSpPr>
          <p:nvPr/>
        </p:nvSpPr>
        <p:spPr bwMode="auto">
          <a:xfrm>
            <a:off x="5410200" y="2743200"/>
            <a:ext cx="33528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/>
              <a:t>One Direction Large Arrow     Two Direction Large Arrow</a:t>
            </a:r>
          </a:p>
        </p:txBody>
      </p:sp>
      <p:sp>
        <p:nvSpPr>
          <p:cNvPr id="5141" name="TextBox 20"/>
          <p:cNvSpPr txBox="1">
            <a:spLocks noChangeArrowheads="1"/>
          </p:cNvSpPr>
          <p:nvPr/>
        </p:nvSpPr>
        <p:spPr bwMode="auto">
          <a:xfrm>
            <a:off x="1600200" y="4724400"/>
            <a:ext cx="70104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/>
              <a:t>Right Curve                   Left Curve                             Winding Road                       Merging Traffic Right            Merging Traffic Left</a:t>
            </a:r>
          </a:p>
        </p:txBody>
      </p:sp>
      <p:sp>
        <p:nvSpPr>
          <p:cNvPr id="5142" name="TextBox 21"/>
          <p:cNvSpPr txBox="1">
            <a:spLocks noChangeArrowheads="1"/>
          </p:cNvSpPr>
          <p:nvPr/>
        </p:nvSpPr>
        <p:spPr bwMode="auto">
          <a:xfrm>
            <a:off x="1524000" y="6172200"/>
            <a:ext cx="71628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/>
              <a:t>Chevron Signs  (Sharp Change in Direction)                                                            Divided Highway Ends          Divided Highway Begins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Lanes End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6148" name="Picture 2" descr="Right Lane Ends Signs, W9-1R">
            <a:hlinkClick r:id="rId2" tooltip="Purchase Right Lane Ends Signs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0" y="3657600"/>
            <a:ext cx="8477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4" descr="Left Lane Ends Signs, W9-1L">
            <a:hlinkClick r:id="rId4" tooltip="Purchase Left Lane Ends Signs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91000" y="3657600"/>
            <a:ext cx="8477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6" descr="Pavement Transition Right Signs, W4-2R">
            <a:hlinkClick r:id="rId6" tooltip="Purchase Pavement Transition Right Signs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19800" y="3657600"/>
            <a:ext cx="8477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8" descr="Pavement Transition Left Signs, W4-2L">
            <a:hlinkClick r:id="rId8" tooltip="Purchase Pavement Transition Left Signs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391400" y="3657600"/>
            <a:ext cx="8477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2" name="TextBox 7"/>
          <p:cNvSpPr txBox="1">
            <a:spLocks noChangeArrowheads="1"/>
          </p:cNvSpPr>
          <p:nvPr/>
        </p:nvSpPr>
        <p:spPr bwMode="auto">
          <a:xfrm>
            <a:off x="5943600" y="4648200"/>
            <a:ext cx="24384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/>
              <a:t>Right Lane Ends                 Left Lane 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Intersection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7172" name="Picture 2" descr="Cross Road Signs, W2-1">
            <a:hlinkClick r:id="rId2" tooltip="Purchase Cross Road Signs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2286000"/>
            <a:ext cx="8477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4" descr="Side Road Signs, W2-2">
            <a:hlinkClick r:id="rId4" tooltip="Purchase Side Road Signs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05000" y="3962400"/>
            <a:ext cx="857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6" descr="Side Road (45 Approach) Signs, W2-3R">
            <a:hlinkClick r:id="rId6" tooltip="Purchase Side Road (45 Approach) Signs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67200" y="2286000"/>
            <a:ext cx="8477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8" descr="T Symbol Signs, W2-4">
            <a:hlinkClick r:id="rId8" tooltip="Purchase T Symbol Signs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781800" y="3962400"/>
            <a:ext cx="857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10" descr="Y Symbol Signs, W2-5">
            <a:hlinkClick r:id="rId10" tooltip="Purchase Y Symbol Signs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781800" y="2286000"/>
            <a:ext cx="8477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7" name="Picture 12" descr="Circular Intersection Signs, W2-6">
            <a:hlinkClick r:id="rId12" tooltip="Purchase Circular Intersection Signs"/>
          </p:cNvPr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343400" y="3962400"/>
            <a:ext cx="8572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8" name="TextBox 9"/>
          <p:cNvSpPr txBox="1">
            <a:spLocks noChangeArrowheads="1"/>
          </p:cNvSpPr>
          <p:nvPr/>
        </p:nvSpPr>
        <p:spPr bwMode="auto">
          <a:xfrm>
            <a:off x="1524000" y="3352800"/>
            <a:ext cx="65532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/>
              <a:t>           Crossroads                                                                                                                                        Y Intersection</a:t>
            </a:r>
          </a:p>
        </p:txBody>
      </p:sp>
      <p:sp>
        <p:nvSpPr>
          <p:cNvPr id="7179" name="TextBox 10"/>
          <p:cNvSpPr txBox="1">
            <a:spLocks noChangeArrowheads="1"/>
          </p:cNvSpPr>
          <p:nvPr/>
        </p:nvSpPr>
        <p:spPr bwMode="auto">
          <a:xfrm>
            <a:off x="1905000" y="5029200"/>
            <a:ext cx="61722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/>
              <a:t>Side Road                                                       Circular Intersection                                                 T Intersection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Sign you should know</a:t>
            </a:r>
          </a:p>
        </p:txBody>
      </p:sp>
      <p:pic>
        <p:nvPicPr>
          <p:cNvPr id="8195" name="Picture 4" descr="Playground Signs, W15-1">
            <a:hlinkClick r:id="rId2" tooltip="Purchase Playground Signs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1981200"/>
            <a:ext cx="8477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6" descr="No Passing Zone Signs, W14-3">
            <a:hlinkClick r:id="rId4" tooltip="Purchase No Passing Zone Signs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91400" y="1981200"/>
            <a:ext cx="85725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8" descr="No Outlet Signs, W14-2">
            <a:hlinkClick r:id="rId6" tooltip="Purchase No Outlet Signs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391400" y="3276600"/>
            <a:ext cx="857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10" descr="Pedestrian Signs, W11-2">
            <a:hlinkClick r:id="rId8" tooltip="Purchase Pedestrian Signs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800600" y="4495800"/>
            <a:ext cx="8477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12" descr="Deer Crossing Signs, W11-3">
            <a:hlinkClick r:id="rId10" tooltip="Purchase Deer Crossing Signs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828800" y="1981200"/>
            <a:ext cx="857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14" descr="Slow Children At Play Signs, W9-12">
            <a:hlinkClick r:id="rId12" tooltip="Purchase Slow Children At Play Signs"/>
          </p:cNvPr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876800" y="3200400"/>
            <a:ext cx="6572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16" descr="Slippery When Wet Signs, W8-5">
            <a:hlinkClick r:id="rId14" tooltip="Purchase Slippery When Wet Signs"/>
          </p:cNvPr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1828800" y="3276600"/>
            <a:ext cx="8477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2" name="Picture 18" descr="Truck Rollover Warning Sign Signs, W1-13">
            <a:hlinkClick r:id="rId16" tooltip="Purchase Truck Rollover Warning Sign Signs"/>
          </p:cNvPr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7391400" y="4572000"/>
            <a:ext cx="8477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3" name="Picture 20" descr="Be Prepared To Stop Signs, W3-4">
            <a:hlinkClick r:id="rId18" tooltip="Purchase Be Prepared To Stop Signs"/>
          </p:cNvPr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1828800" y="4572000"/>
            <a:ext cx="857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4" name="Picture 22" descr="Hill Signs, W7-1">
            <a:hlinkClick r:id="rId20" tooltip="Purchase Hill Signs"/>
          </p:cNvPr>
          <p:cNvPicPr>
            <a:picLocks noChangeAspect="1" noChangeArrowheads="1"/>
          </p:cNvPicPr>
          <p:nvPr/>
        </p:nvPicPr>
        <p:blipFill>
          <a:blip r:embed="rId21"/>
          <a:srcRect/>
          <a:stretch>
            <a:fillRect/>
          </a:stretch>
        </p:blipFill>
        <p:spPr bwMode="auto">
          <a:xfrm>
            <a:off x="1828800" y="5791200"/>
            <a:ext cx="8477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5" name="Picture 24" descr="Low Clearance Signs, W12-2">
            <a:hlinkClick r:id="rId22" tooltip="Purchase Low Clearance Signs"/>
          </p:cNvPr>
          <p:cNvPicPr>
            <a:picLocks noChangeAspect="1" noChangeArrowheads="1"/>
          </p:cNvPicPr>
          <p:nvPr/>
        </p:nvPicPr>
        <p:blipFill>
          <a:blip r:embed="rId23"/>
          <a:srcRect/>
          <a:stretch>
            <a:fillRect/>
          </a:stretch>
        </p:blipFill>
        <p:spPr bwMode="auto">
          <a:xfrm>
            <a:off x="7391400" y="5791200"/>
            <a:ext cx="85725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6" name="Picture 26" descr="Bicycle Warning Signs, W11-1">
            <a:hlinkClick r:id="rId24" tooltip="Purchase Bicycle Warning Signs"/>
          </p:cNvPr>
          <p:cNvPicPr>
            <a:picLocks noChangeAspect="1" noChangeArrowheads="1"/>
          </p:cNvPicPr>
          <p:nvPr/>
        </p:nvPicPr>
        <p:blipFill>
          <a:blip r:embed="rId25"/>
          <a:srcRect/>
          <a:stretch>
            <a:fillRect/>
          </a:stretch>
        </p:blipFill>
        <p:spPr bwMode="auto">
          <a:xfrm>
            <a:off x="4800600" y="5715000"/>
            <a:ext cx="8477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7" name="Content Placeholder 17"/>
          <p:cNvSpPr>
            <a:spLocks noGrp="1"/>
          </p:cNvSpPr>
          <p:nvPr>
            <p:ph idx="1"/>
          </p:nvPr>
        </p:nvSpPr>
        <p:spPr>
          <a:xfrm>
            <a:off x="1295400" y="1828800"/>
            <a:ext cx="7391400" cy="4800600"/>
          </a:xfrm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Unfamiliar Warning Signs</a:t>
            </a:r>
          </a:p>
        </p:txBody>
      </p:sp>
      <p:pic>
        <p:nvPicPr>
          <p:cNvPr id="9219" name="Picture 2" descr="Cattle Crossing Signs, W11-4">
            <a:hlinkClick r:id="rId3" tooltip="Purchase Cattle Crossing Signs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1200" y="2286000"/>
            <a:ext cx="857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 descr="Snowmobile Signs, W11-6">
            <a:hlinkClick r:id="rId5" tooltip="Purchase Snowmobile Signs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38600" y="2286000"/>
            <a:ext cx="8477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6" descr="Horse Signs, W11-7">
            <a:hlinkClick r:id="rId7" tooltip="Purchase Horse Signs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400800" y="2286000"/>
            <a:ext cx="857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8" descr="Golf Cart Signs, W11-11">
            <a:hlinkClick r:id="rId9" tooltip="Purchase Golf Cart Signs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981200" y="3733800"/>
            <a:ext cx="85725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10" descr="Horse and Buggy Signs, W11-14">
            <a:hlinkClick r:id="rId11" tooltip="Purchase Horse and Buggy Signs"/>
          </p:cNvPr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4038600" y="3733800"/>
            <a:ext cx="857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12" descr="Tractor Alternate Signs, W11-5a">
            <a:hlinkClick r:id="rId13" tooltip="Purchase Tractor Alternate Signs"/>
          </p:cNvPr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400800" y="3733800"/>
            <a:ext cx="8477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5" name="Picture 14" descr="Tractor Signs, W11-5">
            <a:hlinkClick r:id="rId15" tooltip="Purchase Tractor Signs"/>
          </p:cNvPr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1981200" y="5181600"/>
            <a:ext cx="8477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6" name="Picture 16" descr="Low Ground Clearance Highway-Rail Grade Crossing Signs, W10-5">
            <a:hlinkClick r:id="rId17" tooltip="Purchase Low Ground Clearance Highway-Rail Grade Crossing Signs"/>
          </p:cNvPr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4038600" y="5257800"/>
            <a:ext cx="8572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7" name="Content Placeholder 15" descr="gun_crossing.jpg"/>
          <p:cNvPicPr>
            <a:picLocks noGrp="1" noChangeAspect="1"/>
          </p:cNvPicPr>
          <p:nvPr>
            <p:ph idx="1"/>
          </p:nvPr>
        </p:nvPicPr>
        <p:blipFill>
          <a:blip r:embed="rId19"/>
          <a:srcRect/>
          <a:stretch>
            <a:fillRect/>
          </a:stretch>
        </p:blipFill>
        <p:spPr>
          <a:xfrm>
            <a:off x="6400800" y="5257800"/>
            <a:ext cx="838200" cy="8286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Objects Adjacent To The Road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This sign signifies potential danger</a:t>
            </a:r>
          </a:p>
          <a:p>
            <a:r>
              <a:rPr lang="en-US" smtClean="0"/>
              <a:t>Usually found near underpasses, ends of bridges, guiderails, and other structures.</a:t>
            </a:r>
          </a:p>
          <a:p>
            <a:endParaRPr lang="en-US" smtClean="0"/>
          </a:p>
        </p:txBody>
      </p:sp>
      <p:pic>
        <p:nvPicPr>
          <p:cNvPr id="10244" name="Picture 13" descr="Right Hazard Marker Sign - E.G. Reflective G-105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3657600"/>
            <a:ext cx="677863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body-part-animation-3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2800" y="1600200"/>
            <a:ext cx="2057400" cy="229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>
                <a:solidFill>
                  <a:srgbClr val="FF0000"/>
                </a:solidFill>
              </a:rPr>
              <a:t>THE  END</a:t>
            </a:r>
          </a:p>
        </p:txBody>
      </p:sp>
      <p:sp>
        <p:nvSpPr>
          <p:cNvPr id="11268" name="Content Placeholder 2"/>
          <p:cNvSpPr>
            <a:spLocks noGrp="1"/>
          </p:cNvSpPr>
          <p:nvPr>
            <p:ph idx="1"/>
          </p:nvPr>
        </p:nvSpPr>
        <p:spPr>
          <a:xfrm>
            <a:off x="1447800" y="2743200"/>
            <a:ext cx="7239000" cy="21336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9600" smtClean="0">
                <a:solidFill>
                  <a:srgbClr val="FF0000"/>
                </a:solidFill>
              </a:rPr>
              <a:t>Happy Halloween</a:t>
            </a:r>
          </a:p>
        </p:txBody>
      </p:sp>
      <p:pic>
        <p:nvPicPr>
          <p:cNvPr id="4" name="Scary Sound Effects Mix 02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458200" y="6096000"/>
            <a:ext cx="762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5706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Warning-Construction Signs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5A53B3"/>
      </a:accent1>
      <a:accent2>
        <a:srgbClr val="B7A0F0"/>
      </a:accent2>
      <a:accent3>
        <a:srgbClr val="AAAAAA"/>
      </a:accent3>
      <a:accent4>
        <a:srgbClr val="DADADA"/>
      </a:accent4>
      <a:accent5>
        <a:srgbClr val="B5B3D6"/>
      </a:accent5>
      <a:accent6>
        <a:srgbClr val="A691D9"/>
      </a:accent6>
      <a:hlink>
        <a:srgbClr val="92D2F6"/>
      </a:hlink>
      <a:folHlink>
        <a:srgbClr val="274C95"/>
      </a:folHlink>
    </a:clrScheme>
    <a:fontScheme name="Custom 1">
      <a:majorFont>
        <a:latin typeface="Chiller"/>
        <a:ea typeface=""/>
        <a:cs typeface=""/>
      </a:majorFont>
      <a:minorFont>
        <a:latin typeface="Chille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5A53B3"/>
        </a:accent1>
        <a:accent2>
          <a:srgbClr val="B7A0F0"/>
        </a:accent2>
        <a:accent3>
          <a:srgbClr val="AAAAAA"/>
        </a:accent3>
        <a:accent4>
          <a:srgbClr val="DADADA"/>
        </a:accent4>
        <a:accent5>
          <a:srgbClr val="B5B3D6"/>
        </a:accent5>
        <a:accent6>
          <a:srgbClr val="A691D9"/>
        </a:accent6>
        <a:hlink>
          <a:srgbClr val="92D2F6"/>
        </a:hlink>
        <a:folHlink>
          <a:srgbClr val="274C95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Warning-Construction Signs</Template>
  <TotalTime>13</TotalTime>
  <Words>164</Words>
  <Application>Microsoft PowerPoint</Application>
  <PresentationFormat>On-screen Show (4:3)</PresentationFormat>
  <Paragraphs>26</Paragraphs>
  <Slides>9</Slides>
  <Notes>1</Notes>
  <HiddenSlides>0</HiddenSlides>
  <MMClips>2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Times New Roman</vt:lpstr>
      <vt:lpstr>Arial</vt:lpstr>
      <vt:lpstr>Chiller</vt:lpstr>
      <vt:lpstr>Wingdings</vt:lpstr>
      <vt:lpstr>Calibri</vt:lpstr>
      <vt:lpstr>Warning-Construction Signs</vt:lpstr>
      <vt:lpstr>Traffic Signs</vt:lpstr>
      <vt:lpstr>Warning Signs</vt:lpstr>
      <vt:lpstr>Turns and Arrows</vt:lpstr>
      <vt:lpstr>Lanes End</vt:lpstr>
      <vt:lpstr>Intersection</vt:lpstr>
      <vt:lpstr>Sign you should know</vt:lpstr>
      <vt:lpstr>Unfamiliar Warning Signs</vt:lpstr>
      <vt:lpstr>Objects Adjacent To The Road</vt:lpstr>
      <vt:lpstr>THE  END</vt:lpstr>
    </vt:vector>
  </TitlesOfParts>
  <Manager/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Traffic Signs</dc:title>
  <dc:subject/>
  <dc:creator>rgravine</dc:creator>
  <cp:keywords/>
  <dc:description/>
  <cp:lastModifiedBy>rgravine</cp:lastModifiedBy>
  <cp:revision>2</cp:revision>
  <dcterms:created xsi:type="dcterms:W3CDTF">2008-10-29T13:35:10Z</dcterms:created>
  <dcterms:modified xsi:type="dcterms:W3CDTF">2008-10-29T13:48:53Z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TC011408401033</vt:lpwstr>
  </property>
</Properties>
</file>