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Tobacco – Behind the Smoke. . .</a:t>
            </a:r>
            <a:endParaRPr lang="en-US" sz="4000" dirty="0"/>
          </a:p>
        </p:txBody>
      </p:sp>
      <p:sp>
        <p:nvSpPr>
          <p:cNvPr id="3" name="Subtitle 2"/>
          <p:cNvSpPr>
            <a:spLocks noGrp="1"/>
          </p:cNvSpPr>
          <p:nvPr>
            <p:ph type="subTitle" idx="1"/>
          </p:nvPr>
        </p:nvSpPr>
        <p:spPr/>
        <p:txBody>
          <a:bodyPr/>
          <a:lstStyle/>
          <a:p>
            <a:r>
              <a:rPr lang="en-US" dirty="0" smtClean="0"/>
              <a:t>The dangers of tobacco, cigarette smoking, passive smoke and the diseases that are caused by using tobacco.</a:t>
            </a:r>
            <a:endParaRPr lang="en-US" dirty="0"/>
          </a:p>
        </p:txBody>
      </p:sp>
    </p:spTree>
    <p:extLst>
      <p:ext uri="{BB962C8B-B14F-4D97-AF65-F5344CB8AC3E}">
        <p14:creationId xmlns:p14="http://schemas.microsoft.com/office/powerpoint/2010/main" val="320792446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 . . ?</a:t>
            </a:r>
            <a:endParaRPr lang="en-US" dirty="0"/>
          </a:p>
        </p:txBody>
      </p:sp>
      <p:sp>
        <p:nvSpPr>
          <p:cNvPr id="3" name="Content Placeholder 2"/>
          <p:cNvSpPr>
            <a:spLocks noGrp="1"/>
          </p:cNvSpPr>
          <p:nvPr>
            <p:ph sz="half" idx="1"/>
          </p:nvPr>
        </p:nvSpPr>
        <p:spPr/>
        <p:txBody>
          <a:bodyPr/>
          <a:lstStyle/>
          <a:p>
            <a:r>
              <a:rPr lang="en-US" dirty="0" smtClean="0"/>
              <a:t>Two-thirds of the tobacco smoke is not inhaled by the smoker but is found in the air surrounding him or her.</a:t>
            </a:r>
          </a:p>
          <a:p>
            <a:r>
              <a:rPr lang="en-US" dirty="0" smtClean="0"/>
              <a:t>There are many ways of being exposed to the chemicals from tobacco smoke.</a:t>
            </a:r>
          </a:p>
          <a:p>
            <a:pPr marL="457200" indent="-457200">
              <a:buAutoNum type="arabicPeriod"/>
            </a:pPr>
            <a:r>
              <a:rPr lang="en-US" dirty="0" smtClean="0"/>
              <a:t>Mainstream Smoke</a:t>
            </a:r>
          </a:p>
          <a:p>
            <a:pPr marL="457200" indent="-457200">
              <a:buAutoNum type="arabicPeriod"/>
            </a:pPr>
            <a:r>
              <a:rPr lang="en-US" dirty="0" smtClean="0"/>
              <a:t>Second-hand Smoke</a:t>
            </a:r>
            <a:endParaRPr lang="en-US" dirty="0"/>
          </a:p>
        </p:txBody>
      </p:sp>
      <p:sp>
        <p:nvSpPr>
          <p:cNvPr id="4" name="Content Placeholder 3"/>
          <p:cNvSpPr>
            <a:spLocks noGrp="1"/>
          </p:cNvSpPr>
          <p:nvPr>
            <p:ph sz="half" idx="2"/>
          </p:nvPr>
        </p:nvSpPr>
        <p:spPr/>
        <p:txBody>
          <a:bodyPr/>
          <a:lstStyle/>
          <a:p>
            <a:r>
              <a:rPr lang="en-US" dirty="0" smtClean="0"/>
              <a:t>Once absorbed through the lungs, the toxic chemicals are transferred to the bloodstream.  Then they are distributed to the entire body by the heart’s pumping action.</a:t>
            </a:r>
          </a:p>
          <a:p>
            <a:pPr marL="0" indent="0">
              <a:buNone/>
            </a:pPr>
            <a:endParaRPr lang="en-US" dirty="0"/>
          </a:p>
        </p:txBody>
      </p:sp>
      <p:pic>
        <p:nvPicPr>
          <p:cNvPr id="6" name="Picture 5"/>
          <p:cNvPicPr>
            <a:picLocks noChangeAspect="1"/>
          </p:cNvPicPr>
          <p:nvPr/>
        </p:nvPicPr>
        <p:blipFill>
          <a:blip r:embed="rId2"/>
          <a:stretch>
            <a:fillRect/>
          </a:stretch>
        </p:blipFill>
        <p:spPr>
          <a:xfrm>
            <a:off x="6941484" y="4676771"/>
            <a:ext cx="1428750" cy="1762125"/>
          </a:xfrm>
          <a:prstGeom prst="rect">
            <a:avLst/>
          </a:prstGeom>
        </p:spPr>
      </p:pic>
    </p:spTree>
    <p:extLst>
      <p:ext uri="{BB962C8B-B14F-4D97-AF65-F5344CB8AC3E}">
        <p14:creationId xmlns:p14="http://schemas.microsoft.com/office/powerpoint/2010/main" val="194412292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effects from smoking. . .</a:t>
            </a:r>
            <a:endParaRPr lang="en-US" dirty="0"/>
          </a:p>
        </p:txBody>
      </p:sp>
      <p:sp>
        <p:nvSpPr>
          <p:cNvPr id="3" name="Content Placeholder 2"/>
          <p:cNvSpPr>
            <a:spLocks noGrp="1"/>
          </p:cNvSpPr>
          <p:nvPr>
            <p:ph idx="1"/>
          </p:nvPr>
        </p:nvSpPr>
        <p:spPr/>
        <p:txBody>
          <a:bodyPr/>
          <a:lstStyle/>
          <a:p>
            <a:r>
              <a:rPr lang="en-US" dirty="0" smtClean="0"/>
              <a:t>Lung Cancer</a:t>
            </a:r>
          </a:p>
          <a:p>
            <a:r>
              <a:rPr lang="en-US" dirty="0" smtClean="0"/>
              <a:t>Bladder, pancreatic and other forms of cancer</a:t>
            </a:r>
          </a:p>
          <a:p>
            <a:r>
              <a:rPr lang="en-US" dirty="0" smtClean="0"/>
              <a:t>Emphysema and other respiratory diseases</a:t>
            </a:r>
          </a:p>
          <a:p>
            <a:r>
              <a:rPr lang="en-US" dirty="0" smtClean="0"/>
              <a:t>Heart diseases, strokes and other cardiovascular diseases</a:t>
            </a:r>
          </a:p>
          <a:p>
            <a:r>
              <a:rPr lang="en-US" dirty="0" smtClean="0"/>
              <a:t>Premature death</a:t>
            </a:r>
            <a:endParaRPr lang="en-US" dirty="0"/>
          </a:p>
        </p:txBody>
      </p:sp>
      <p:sp>
        <p:nvSpPr>
          <p:cNvPr id="4" name="Rectangle 3"/>
          <p:cNvSpPr/>
          <p:nvPr/>
        </p:nvSpPr>
        <p:spPr>
          <a:xfrm>
            <a:off x="558800" y="4596339"/>
            <a:ext cx="10795000" cy="850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True or False?</a:t>
            </a:r>
          </a:p>
          <a:p>
            <a:r>
              <a:rPr lang="en-US" dirty="0" smtClean="0"/>
              <a:t>The health effects caused by smoking only occur after long-term exposure to cigarette smoke.</a:t>
            </a:r>
            <a:endParaRPr lang="en-US" dirty="0"/>
          </a:p>
        </p:txBody>
      </p:sp>
      <p:sp>
        <p:nvSpPr>
          <p:cNvPr id="5" name="Rectangle 4"/>
          <p:cNvSpPr/>
          <p:nvPr/>
        </p:nvSpPr>
        <p:spPr>
          <a:xfrm>
            <a:off x="558800" y="5447239"/>
            <a:ext cx="10795000" cy="11821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False:</a:t>
            </a:r>
            <a:endParaRPr lang="en-US" b="1" dirty="0"/>
          </a:p>
          <a:p>
            <a:pPr algn="ctr"/>
            <a:r>
              <a:rPr lang="en-US" dirty="0" smtClean="0"/>
              <a:t>The health effects linked to cigarette smoke can manifest themselves at any time, both immediately and in the longer term.  What’s more, smoking affects the entire body (skin, hair, etc.).</a:t>
            </a:r>
          </a:p>
          <a:p>
            <a:endParaRPr lang="en-US" dirty="0"/>
          </a:p>
        </p:txBody>
      </p:sp>
    </p:spTree>
    <p:extLst>
      <p:ext uri="{BB962C8B-B14F-4D97-AF65-F5344CB8AC3E}">
        <p14:creationId xmlns:p14="http://schemas.microsoft.com/office/powerpoint/2010/main" val="239368998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tobacco?</a:t>
            </a:r>
            <a:endParaRPr lang="en-US" dirty="0"/>
          </a:p>
        </p:txBody>
      </p:sp>
      <p:sp>
        <p:nvSpPr>
          <p:cNvPr id="6" name="Text Placeholder 5"/>
          <p:cNvSpPr>
            <a:spLocks noGrp="1"/>
          </p:cNvSpPr>
          <p:nvPr>
            <p:ph type="body" idx="1"/>
          </p:nvPr>
        </p:nvSpPr>
        <p:spPr>
          <a:xfrm>
            <a:off x="906350" y="1905001"/>
            <a:ext cx="4472327" cy="720633"/>
          </a:xfrm>
        </p:spPr>
        <p:txBody>
          <a:bodyPr/>
          <a:lstStyle/>
          <a:p>
            <a:r>
              <a:rPr lang="en-US" dirty="0" smtClean="0"/>
              <a:t>Tobacco seed to plant</a:t>
            </a:r>
            <a:endParaRPr lang="en-US" dirty="0"/>
          </a:p>
        </p:txBody>
      </p:sp>
      <p:sp>
        <p:nvSpPr>
          <p:cNvPr id="3" name="Content Placeholder 2"/>
          <p:cNvSpPr>
            <a:spLocks noGrp="1"/>
          </p:cNvSpPr>
          <p:nvPr>
            <p:ph sz="half" idx="2"/>
          </p:nvPr>
        </p:nvSpPr>
        <p:spPr>
          <a:xfrm>
            <a:off x="287383" y="2696470"/>
            <a:ext cx="8334103" cy="4070090"/>
          </a:xfrm>
        </p:spPr>
        <p:txBody>
          <a:bodyPr>
            <a:noAutofit/>
          </a:bodyPr>
          <a:lstStyle/>
          <a:p>
            <a:pPr marL="0" indent="0">
              <a:buNone/>
            </a:pPr>
            <a:r>
              <a:rPr lang="en-US" sz="1800" dirty="0" smtClean="0"/>
              <a:t>Tobacco </a:t>
            </a:r>
            <a:r>
              <a:rPr lang="en-US" sz="1800" dirty="0"/>
              <a:t>is a plant from the </a:t>
            </a:r>
            <a:r>
              <a:rPr lang="en-US" sz="1800" dirty="0" err="1"/>
              <a:t>Solanaceae</a:t>
            </a:r>
            <a:r>
              <a:rPr lang="en-US" sz="1800" dirty="0"/>
              <a:t> family, better known as </a:t>
            </a:r>
            <a:r>
              <a:rPr lang="en-US" sz="1800" dirty="0" err="1"/>
              <a:t>Nicotiana</a:t>
            </a:r>
            <a:r>
              <a:rPr lang="en-US" sz="1800" dirty="0"/>
              <a:t> (genus).</a:t>
            </a:r>
          </a:p>
          <a:p>
            <a:pPr marL="0" indent="0">
              <a:buNone/>
            </a:pPr>
            <a:endParaRPr lang="en-US" sz="1800" dirty="0"/>
          </a:p>
          <a:p>
            <a:pPr marL="0" indent="0">
              <a:buNone/>
            </a:pPr>
            <a:r>
              <a:rPr lang="en-US" sz="1800" dirty="0"/>
              <a:t>The </a:t>
            </a:r>
            <a:r>
              <a:rPr lang="en-US" sz="1800" dirty="0" err="1"/>
              <a:t>Solanaceae</a:t>
            </a:r>
            <a:r>
              <a:rPr lang="en-US" sz="1800" dirty="0"/>
              <a:t> family comprises some 2,000 species, including herbaceous plants, bushes, trees and vines. Several fruits and vegetables are from this </a:t>
            </a:r>
            <a:r>
              <a:rPr lang="en-US" sz="1800" dirty="0" smtClean="0"/>
              <a:t>family.  Here </a:t>
            </a:r>
            <a:r>
              <a:rPr lang="en-US" sz="1800" dirty="0"/>
              <a:t>are a few members of the vast family of the </a:t>
            </a:r>
            <a:r>
              <a:rPr lang="en-US" sz="1800" dirty="0" err="1"/>
              <a:t>Solanaceae</a:t>
            </a:r>
            <a:r>
              <a:rPr lang="en-US" sz="1800" dirty="0" smtClean="0"/>
              <a:t>:</a:t>
            </a:r>
            <a:endParaRPr lang="en-US" sz="1800" dirty="0"/>
          </a:p>
          <a:p>
            <a:r>
              <a:rPr lang="en-US" sz="1800" dirty="0" smtClean="0"/>
              <a:t>Tobacco                                      </a:t>
            </a:r>
            <a:endParaRPr lang="en-US" sz="1800" dirty="0"/>
          </a:p>
          <a:p>
            <a:r>
              <a:rPr lang="en-US" sz="1800" dirty="0"/>
              <a:t>Petunias</a:t>
            </a:r>
          </a:p>
          <a:p>
            <a:r>
              <a:rPr lang="en-US" sz="1800" dirty="0"/>
              <a:t>Hot and sweet peppers</a:t>
            </a:r>
          </a:p>
          <a:p>
            <a:r>
              <a:rPr lang="en-US" sz="1800" dirty="0"/>
              <a:t>Potatoes</a:t>
            </a:r>
          </a:p>
          <a:p>
            <a:r>
              <a:rPr lang="en-US" sz="1800" dirty="0"/>
              <a:t>Eggplants</a:t>
            </a:r>
          </a:p>
          <a:p>
            <a:r>
              <a:rPr lang="en-US" sz="1800" dirty="0"/>
              <a:t>Tomatoes</a:t>
            </a:r>
          </a:p>
        </p:txBody>
      </p:sp>
      <p:sp>
        <p:nvSpPr>
          <p:cNvPr id="7" name="Text Placeholder 6"/>
          <p:cNvSpPr>
            <a:spLocks noGrp="1"/>
          </p:cNvSpPr>
          <p:nvPr>
            <p:ph type="body" sz="quarter" idx="3"/>
          </p:nvPr>
        </p:nvSpPr>
        <p:spPr>
          <a:xfrm>
            <a:off x="8242663" y="2103120"/>
            <a:ext cx="3722914" cy="1228581"/>
          </a:xfrm>
        </p:spPr>
        <p:txBody>
          <a:bodyPr>
            <a:normAutofit fontScale="62500" lnSpcReduction="20000"/>
          </a:bodyPr>
          <a:lstStyle/>
          <a:p>
            <a:r>
              <a:rPr lang="en-US" sz="2900" b="0" dirty="0">
                <a:solidFill>
                  <a:schemeClr val="bg1"/>
                </a:solidFill>
              </a:rPr>
              <a:t>In order to grow, plants draw </a:t>
            </a:r>
            <a:r>
              <a:rPr lang="en-US" sz="2900" dirty="0">
                <a:solidFill>
                  <a:schemeClr val="bg1"/>
                </a:solidFill>
              </a:rPr>
              <a:t>nutrients</a:t>
            </a:r>
            <a:r>
              <a:rPr lang="en-US" sz="2900" b="0" dirty="0">
                <a:solidFill>
                  <a:schemeClr val="bg1"/>
                </a:solidFill>
              </a:rPr>
              <a:t> from the soil, air and water.</a:t>
            </a:r>
          </a:p>
          <a:p>
            <a:r>
              <a:rPr lang="en-US" sz="2900" b="0" dirty="0">
                <a:solidFill>
                  <a:schemeClr val="bg1"/>
                </a:solidFill>
              </a:rPr>
              <a:t>They also need sunlight as a source of energy</a:t>
            </a:r>
            <a:r>
              <a:rPr lang="en-US" sz="2900" b="0" dirty="0" smtClean="0">
                <a:solidFill>
                  <a:schemeClr val="bg1"/>
                </a:solidFill>
              </a:rPr>
              <a:t>.</a:t>
            </a:r>
            <a:endParaRPr lang="en-US" sz="2900" b="0" dirty="0">
              <a:solidFill>
                <a:schemeClr val="bg1"/>
              </a:solidFill>
            </a:endParaRPr>
          </a:p>
        </p:txBody>
      </p:sp>
      <p:pic>
        <p:nvPicPr>
          <p:cNvPr id="10" name="Picture 2" descr="Tobacco plant"/>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9117691" y="3331701"/>
            <a:ext cx="2129612" cy="3434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06724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Plant</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smtClean="0"/>
              <a:t>All plants are composed of chemicals:</a:t>
            </a:r>
          </a:p>
          <a:p>
            <a:pPr marL="0" indent="0">
              <a:buNone/>
            </a:pPr>
            <a:endParaRPr lang="en-US" dirty="0" smtClean="0"/>
          </a:p>
          <a:p>
            <a:r>
              <a:rPr lang="en-US" dirty="0"/>
              <a:t>Spinach » iron, chlorophyll, etc.</a:t>
            </a:r>
          </a:p>
          <a:p>
            <a:r>
              <a:rPr lang="en-US" dirty="0"/>
              <a:t>Lettuce » water, vitamin C, etc.</a:t>
            </a:r>
          </a:p>
          <a:p>
            <a:r>
              <a:rPr lang="en-US" dirty="0"/>
              <a:t>Wheat » vitamin B, starch, etc.</a:t>
            </a:r>
          </a:p>
          <a:p>
            <a:r>
              <a:rPr lang="en-US" dirty="0"/>
              <a:t>Coffee, tea » caffeine, sugars, etc.</a:t>
            </a:r>
          </a:p>
          <a:p>
            <a:pPr marL="0" indent="0">
              <a:buNone/>
            </a:pPr>
            <a:r>
              <a:rPr lang="en-US" dirty="0"/>
              <a:t/>
            </a:r>
            <a:br>
              <a:rPr lang="en-US" dirty="0"/>
            </a:br>
            <a:endParaRPr lang="en-US" dirty="0"/>
          </a:p>
        </p:txBody>
      </p:sp>
      <p:sp>
        <p:nvSpPr>
          <p:cNvPr id="4" name="Content Placeholder 3"/>
          <p:cNvSpPr>
            <a:spLocks noGrp="1"/>
          </p:cNvSpPr>
          <p:nvPr>
            <p:ph sz="half" idx="2"/>
          </p:nvPr>
        </p:nvSpPr>
        <p:spPr>
          <a:xfrm>
            <a:off x="5970494" y="2336873"/>
            <a:ext cx="5338481" cy="3599316"/>
          </a:xfrm>
        </p:spPr>
        <p:txBody>
          <a:bodyPr>
            <a:normAutofit fontScale="92500" lnSpcReduction="10000"/>
          </a:bodyPr>
          <a:lstStyle/>
          <a:p>
            <a:pPr marL="0" indent="0">
              <a:buNone/>
            </a:pPr>
            <a:r>
              <a:rPr lang="en-US" dirty="0"/>
              <a:t>Tobacco plants are composed of many chemicals, including</a:t>
            </a:r>
            <a:r>
              <a:rPr lang="en-US" dirty="0" smtClean="0"/>
              <a:t>:</a:t>
            </a:r>
          </a:p>
          <a:p>
            <a:pPr marL="0" indent="0">
              <a:buNone/>
            </a:pPr>
            <a:endParaRPr lang="en-US" dirty="0"/>
          </a:p>
          <a:p>
            <a:r>
              <a:rPr lang="en-US" dirty="0"/>
              <a:t>Nicotine</a:t>
            </a:r>
          </a:p>
          <a:p>
            <a:r>
              <a:rPr lang="en-US" dirty="0"/>
              <a:t>Chlorophyll</a:t>
            </a:r>
          </a:p>
          <a:p>
            <a:r>
              <a:rPr lang="en-US" dirty="0"/>
              <a:t>Water</a:t>
            </a:r>
          </a:p>
          <a:p>
            <a:r>
              <a:rPr lang="en-US" dirty="0"/>
              <a:t>Sugars</a:t>
            </a:r>
          </a:p>
          <a:p>
            <a:r>
              <a:rPr lang="en-US" dirty="0"/>
              <a:t>Minerals</a:t>
            </a:r>
          </a:p>
          <a:p>
            <a:r>
              <a:rPr lang="en-US" dirty="0"/>
              <a:t>and many more...</a:t>
            </a:r>
          </a:p>
          <a:p>
            <a:endParaRPr lang="en-US" dirty="0"/>
          </a:p>
        </p:txBody>
      </p:sp>
    </p:spTree>
    <p:extLst>
      <p:ext uri="{BB962C8B-B14F-4D97-AF65-F5344CB8AC3E}">
        <p14:creationId xmlns:p14="http://schemas.microsoft.com/office/powerpoint/2010/main" val="345240589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chemical?</a:t>
            </a:r>
            <a:endParaRPr lang="en-US" dirty="0"/>
          </a:p>
        </p:txBody>
      </p:sp>
      <p:sp>
        <p:nvSpPr>
          <p:cNvPr id="3" name="Content Placeholder 2"/>
          <p:cNvSpPr>
            <a:spLocks noGrp="1"/>
          </p:cNvSpPr>
          <p:nvPr>
            <p:ph sz="half" idx="1"/>
          </p:nvPr>
        </p:nvSpPr>
        <p:spPr/>
        <p:txBody>
          <a:bodyPr/>
          <a:lstStyle/>
          <a:p>
            <a:pPr marL="0" indent="0">
              <a:buNone/>
            </a:pPr>
            <a:r>
              <a:rPr lang="en-US" dirty="0" smtClean="0"/>
              <a:t>A chemical is a combination of many atoms.  Atoms can be compared to building blocks.</a:t>
            </a:r>
          </a:p>
          <a:p>
            <a:pPr marL="0" indent="0">
              <a:buNone/>
            </a:pPr>
            <a:r>
              <a:rPr lang="en-US" dirty="0" smtClean="0"/>
              <a:t>Examples:</a:t>
            </a:r>
          </a:p>
          <a:p>
            <a:r>
              <a:rPr lang="en-US" dirty="0" smtClean="0"/>
              <a:t>Carbon (C)</a:t>
            </a:r>
          </a:p>
          <a:p>
            <a:r>
              <a:rPr lang="en-US" dirty="0" smtClean="0"/>
              <a:t>Nitrogen (N)</a:t>
            </a:r>
          </a:p>
          <a:p>
            <a:r>
              <a:rPr lang="en-US" dirty="0" smtClean="0"/>
              <a:t>Hydrogen (H)</a:t>
            </a:r>
          </a:p>
          <a:p>
            <a:r>
              <a:rPr lang="en-US" dirty="0" smtClean="0"/>
              <a:t>Oxygen (O)</a:t>
            </a:r>
          </a:p>
          <a:p>
            <a:pPr marL="0" indent="0">
              <a:buNone/>
            </a:pPr>
            <a:endParaRPr lang="en-US" dirty="0" smtClean="0"/>
          </a:p>
        </p:txBody>
      </p:sp>
      <p:sp>
        <p:nvSpPr>
          <p:cNvPr id="5" name="Content Placeholder 4"/>
          <p:cNvSpPr>
            <a:spLocks noGrp="1"/>
          </p:cNvSpPr>
          <p:nvPr>
            <p:ph sz="half" idx="2"/>
          </p:nvPr>
        </p:nvSpPr>
        <p:spPr>
          <a:xfrm>
            <a:off x="5594123" y="2336873"/>
            <a:ext cx="6240826" cy="3599316"/>
          </a:xfrm>
        </p:spPr>
        <p:txBody>
          <a:bodyPr/>
          <a:lstStyle/>
          <a:p>
            <a:r>
              <a:rPr lang="en-US" dirty="0" smtClean="0"/>
              <a:t>A chemical can be compared to a combination of building blocks.  Any vegetable, animal or mineral matter is composed of chemicals.</a:t>
            </a:r>
          </a:p>
          <a:p>
            <a:endParaRPr lang="en-US" dirty="0"/>
          </a:p>
        </p:txBody>
      </p:sp>
      <p:pic>
        <p:nvPicPr>
          <p:cNvPr id="7" name="Picture 2" descr="Atoms and building blocks"/>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2210" y="3835569"/>
            <a:ext cx="3182053" cy="2811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88205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a:t>
            </a:r>
            <a:endParaRPr lang="en-US" dirty="0"/>
          </a:p>
        </p:txBody>
      </p:sp>
      <p:sp>
        <p:nvSpPr>
          <p:cNvPr id="3" name="Content Placeholder 2"/>
          <p:cNvSpPr>
            <a:spLocks noGrp="1"/>
          </p:cNvSpPr>
          <p:nvPr>
            <p:ph idx="1"/>
          </p:nvPr>
        </p:nvSpPr>
        <p:spPr>
          <a:xfrm>
            <a:off x="680321" y="2336873"/>
            <a:ext cx="9613861" cy="3005836"/>
          </a:xfrm>
        </p:spPr>
        <p:txBody>
          <a:bodyPr/>
          <a:lstStyle/>
          <a:p>
            <a:pPr marL="0" indent="0">
              <a:buNone/>
            </a:pPr>
            <a:r>
              <a:rPr lang="en-US" dirty="0"/>
              <a:t>N</a:t>
            </a:r>
            <a:r>
              <a:rPr lang="en-US" dirty="0" smtClean="0"/>
              <a:t>icotine, a chemical naturally present in the tobacco plant and responsible for tobacco addiction, is composed of C, H and N.  Its chemical formula is C</a:t>
            </a:r>
            <a:r>
              <a:rPr lang="en-US" sz="2000" dirty="0" smtClean="0"/>
              <a:t>10</a:t>
            </a:r>
            <a:r>
              <a:rPr lang="en-US" dirty="0" smtClean="0"/>
              <a:t>H</a:t>
            </a:r>
            <a:r>
              <a:rPr lang="en-US" sz="2000" dirty="0" smtClean="0"/>
              <a:t>14</a:t>
            </a:r>
            <a:r>
              <a:rPr lang="en-US" dirty="0" smtClean="0"/>
              <a:t>N</a:t>
            </a:r>
            <a:r>
              <a:rPr lang="en-US" sz="2000" dirty="0" smtClean="0"/>
              <a:t>2</a:t>
            </a:r>
            <a:r>
              <a:rPr lang="en-US" dirty="0" smtClean="0"/>
              <a:t>.</a:t>
            </a:r>
          </a:p>
          <a:p>
            <a:pPr marL="0" indent="0">
              <a:buNone/>
            </a:pPr>
            <a:endParaRPr lang="en-US" dirty="0"/>
          </a:p>
          <a:p>
            <a:pPr marL="0" indent="0">
              <a:buNone/>
            </a:pPr>
            <a:r>
              <a:rPr lang="en-US" dirty="0" smtClean="0">
                <a:solidFill>
                  <a:srgbClr val="0070C0"/>
                </a:solidFill>
              </a:rPr>
              <a:t>True or False?</a:t>
            </a:r>
          </a:p>
          <a:p>
            <a:pPr marL="0" indent="0">
              <a:buNone/>
            </a:pPr>
            <a:r>
              <a:rPr lang="en-US" dirty="0" smtClean="0"/>
              <a:t>All chemicals are created by humans (artificial).</a:t>
            </a:r>
            <a:endParaRPr lang="en-US" dirty="0"/>
          </a:p>
        </p:txBody>
      </p:sp>
      <p:sp>
        <p:nvSpPr>
          <p:cNvPr id="4" name="Rectangle 3"/>
          <p:cNvSpPr/>
          <p:nvPr/>
        </p:nvSpPr>
        <p:spPr>
          <a:xfrm>
            <a:off x="1345474" y="5146766"/>
            <a:ext cx="9353006" cy="1502227"/>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r>
              <a:rPr lang="en-US" b="1" u="sng" dirty="0"/>
              <a:t>False.</a:t>
            </a:r>
            <a:r>
              <a:rPr lang="en-US" dirty="0"/>
              <a:t/>
            </a:r>
            <a:br>
              <a:rPr lang="en-US" dirty="0"/>
            </a:br>
            <a:r>
              <a:rPr lang="en-US" dirty="0"/>
              <a:t>Some are created by humans, while others are created by nature. The chemicals, whether natural or artificial, are not all harmful to health. Vitamin C and calcium are examples of chemicals that have a beneficial effect on health.</a:t>
            </a:r>
            <a:endParaRPr lang="en-US" dirty="0"/>
          </a:p>
        </p:txBody>
      </p:sp>
    </p:spTree>
    <p:extLst>
      <p:ext uri="{BB962C8B-B14F-4D97-AF65-F5344CB8AC3E}">
        <p14:creationId xmlns:p14="http://schemas.microsoft.com/office/powerpoint/2010/main" val="402416441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tobacco plant to cigarette – what happens?</a:t>
            </a:r>
            <a:endParaRPr lang="en-US" dirty="0"/>
          </a:p>
        </p:txBody>
      </p:sp>
      <p:sp>
        <p:nvSpPr>
          <p:cNvPr id="3" name="Content Placeholder 2"/>
          <p:cNvSpPr>
            <a:spLocks noGrp="1"/>
          </p:cNvSpPr>
          <p:nvPr>
            <p:ph idx="1"/>
          </p:nvPr>
        </p:nvSpPr>
        <p:spPr/>
        <p:txBody>
          <a:bodyPr/>
          <a:lstStyle/>
          <a:p>
            <a:r>
              <a:rPr lang="en-US" dirty="0" smtClean="0"/>
              <a:t>The tobacco plant is harvested when it is ripe – when the leaves begin to turn yellow.  Then they are dried or ‘cured’.  Once cured, the leaves are sold to a processor and are then shredded, which is the tobacco found in cigarettes.  </a:t>
            </a:r>
          </a:p>
          <a:p>
            <a:pPr marL="0" indent="0">
              <a:buNone/>
            </a:pPr>
            <a:endParaRPr lang="en-US" dirty="0"/>
          </a:p>
        </p:txBody>
      </p:sp>
      <p:pic>
        <p:nvPicPr>
          <p:cNvPr id="4" name="Picture 3"/>
          <p:cNvPicPr>
            <a:picLocks noChangeAspect="1"/>
          </p:cNvPicPr>
          <p:nvPr/>
        </p:nvPicPr>
        <p:blipFill>
          <a:blip r:embed="rId2"/>
          <a:stretch>
            <a:fillRect/>
          </a:stretch>
        </p:blipFill>
        <p:spPr>
          <a:xfrm>
            <a:off x="2103800" y="4373743"/>
            <a:ext cx="6181725" cy="2238375"/>
          </a:xfrm>
          <a:prstGeom prst="rect">
            <a:avLst/>
          </a:prstGeom>
        </p:spPr>
      </p:pic>
    </p:spTree>
    <p:extLst>
      <p:ext uri="{BB962C8B-B14F-4D97-AF65-F5344CB8AC3E}">
        <p14:creationId xmlns:p14="http://schemas.microsoft.com/office/powerpoint/2010/main" val="410725177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when tobacco burns?</a:t>
            </a:r>
            <a:endParaRPr lang="en-US" dirty="0"/>
          </a:p>
        </p:txBody>
      </p:sp>
      <p:sp>
        <p:nvSpPr>
          <p:cNvPr id="3" name="Content Placeholder 2"/>
          <p:cNvSpPr>
            <a:spLocks noGrp="1"/>
          </p:cNvSpPr>
          <p:nvPr>
            <p:ph idx="1"/>
          </p:nvPr>
        </p:nvSpPr>
        <p:spPr/>
        <p:txBody>
          <a:bodyPr/>
          <a:lstStyle/>
          <a:p>
            <a:r>
              <a:rPr lang="en-US" dirty="0" smtClean="0"/>
              <a:t>When a cigarette burns, the tobacco is changed.  The formation of ash and smoke is the proof of this change.  Burning is also called ‘combustion’.  Matter is changed by combustion.  </a:t>
            </a:r>
          </a:p>
          <a:p>
            <a:r>
              <a:rPr lang="en-US" dirty="0" smtClean="0"/>
              <a:t>COMBUSTION MODIFIES THE ORDER AND ORGANIZATION OF ATOMS IN CHEMICALS.</a:t>
            </a:r>
          </a:p>
          <a:p>
            <a:endParaRPr lang="en-US" dirty="0"/>
          </a:p>
          <a:p>
            <a:pPr marL="0" indent="0">
              <a:buNone/>
            </a:pPr>
            <a:endParaRPr lang="en-US" dirty="0"/>
          </a:p>
        </p:txBody>
      </p:sp>
      <p:sp>
        <p:nvSpPr>
          <p:cNvPr id="4" name="Rectangle 3"/>
          <p:cNvSpPr/>
          <p:nvPr/>
        </p:nvSpPr>
        <p:spPr>
          <a:xfrm>
            <a:off x="1384663" y="4389120"/>
            <a:ext cx="8781313" cy="2049776"/>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r>
              <a:rPr lang="en-US" sz="2800" b="1" dirty="0" smtClean="0"/>
              <a:t>Did you know . . . ?  </a:t>
            </a:r>
          </a:p>
          <a:p>
            <a:endParaRPr lang="en-US" sz="2800" dirty="0"/>
          </a:p>
          <a:p>
            <a:r>
              <a:rPr lang="en-US" sz="2800" dirty="0" smtClean="0"/>
              <a:t>When smoked a cigarette can reach a temperature as high as 900*C – 1,652*F !!!</a:t>
            </a:r>
            <a:endParaRPr lang="en-US" sz="2800" dirty="0"/>
          </a:p>
        </p:txBody>
      </p:sp>
    </p:spTree>
    <p:extLst>
      <p:ext uri="{BB962C8B-B14F-4D97-AF65-F5344CB8AC3E}">
        <p14:creationId xmlns:p14="http://schemas.microsoft.com/office/powerpoint/2010/main" val="372940254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 cigarette burns. . .</a:t>
            </a:r>
            <a:endParaRPr lang="en-US" dirty="0"/>
          </a:p>
        </p:txBody>
      </p:sp>
      <p:sp>
        <p:nvSpPr>
          <p:cNvPr id="3" name="Content Placeholder 2"/>
          <p:cNvSpPr>
            <a:spLocks noGrp="1"/>
          </p:cNvSpPr>
          <p:nvPr>
            <p:ph idx="1"/>
          </p:nvPr>
        </p:nvSpPr>
        <p:spPr>
          <a:xfrm>
            <a:off x="680321" y="2024743"/>
            <a:ext cx="11193816" cy="4637314"/>
          </a:xfrm>
        </p:spPr>
        <p:txBody>
          <a:bodyPr>
            <a:normAutofit/>
          </a:bodyPr>
          <a:lstStyle/>
          <a:p>
            <a:pPr marL="0" indent="0">
              <a:buNone/>
            </a:pPr>
            <a:r>
              <a:rPr lang="en-US" dirty="0" smtClean="0"/>
              <a:t>. . . the chemicals in the tobacco are </a:t>
            </a:r>
            <a:r>
              <a:rPr lang="en-US" dirty="0"/>
              <a:t>c</a:t>
            </a:r>
            <a:r>
              <a:rPr lang="en-US" dirty="0" smtClean="0"/>
              <a:t>hanged into new chemicals.  Many of these new chemicals are toxic.</a:t>
            </a:r>
          </a:p>
          <a:p>
            <a:pPr marL="0" indent="0">
              <a:buNone/>
            </a:pPr>
            <a:r>
              <a:rPr lang="en-US" b="1" dirty="0" smtClean="0"/>
              <a:t>Chemicals found in a tobacco plant:             </a:t>
            </a:r>
          </a:p>
          <a:p>
            <a:r>
              <a:rPr lang="en-US" dirty="0" smtClean="0"/>
              <a:t>Sugars</a:t>
            </a:r>
          </a:p>
          <a:p>
            <a:r>
              <a:rPr lang="en-US" dirty="0" smtClean="0"/>
              <a:t>Minerals</a:t>
            </a:r>
          </a:p>
          <a:p>
            <a:r>
              <a:rPr lang="en-US" dirty="0" smtClean="0"/>
              <a:t>Water</a:t>
            </a:r>
          </a:p>
          <a:p>
            <a:r>
              <a:rPr lang="en-US" b="1" dirty="0" smtClean="0"/>
              <a:t>Nicotine</a:t>
            </a:r>
          </a:p>
          <a:p>
            <a:r>
              <a:rPr lang="en-US" dirty="0" smtClean="0"/>
              <a:t>Proteins</a:t>
            </a:r>
          </a:p>
          <a:p>
            <a:r>
              <a:rPr lang="en-US" dirty="0" smtClean="0"/>
              <a:t>Chlorophyll</a:t>
            </a:r>
          </a:p>
          <a:p>
            <a:r>
              <a:rPr lang="en-US" dirty="0"/>
              <a:t>a</a:t>
            </a:r>
            <a:r>
              <a:rPr lang="en-US" dirty="0" smtClean="0"/>
              <a:t>nd more. . .</a:t>
            </a:r>
            <a:endParaRPr lang="en-US" dirty="0"/>
          </a:p>
        </p:txBody>
      </p:sp>
      <p:sp>
        <p:nvSpPr>
          <p:cNvPr id="4" name="Rectangle 3"/>
          <p:cNvSpPr/>
          <p:nvPr/>
        </p:nvSpPr>
        <p:spPr>
          <a:xfrm>
            <a:off x="6296297" y="2690949"/>
            <a:ext cx="5577840" cy="38796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Chemicals found in dried tobacco:</a:t>
            </a:r>
          </a:p>
          <a:p>
            <a:pPr marL="285750" indent="-285750">
              <a:buFont typeface="Arial" panose="020B0604020202020204" pitchFamily="34" charset="0"/>
              <a:buChar char="•"/>
            </a:pPr>
            <a:r>
              <a:rPr lang="en-US" sz="2400" dirty="0" smtClean="0"/>
              <a:t>Sugars</a:t>
            </a:r>
          </a:p>
          <a:p>
            <a:pPr marL="285750" indent="-285750">
              <a:buFont typeface="Arial" panose="020B0604020202020204" pitchFamily="34" charset="0"/>
              <a:buChar char="•"/>
            </a:pPr>
            <a:r>
              <a:rPr lang="en-US" sz="2400" dirty="0" smtClean="0"/>
              <a:t>Minerals</a:t>
            </a:r>
          </a:p>
          <a:p>
            <a:pPr marL="285750" indent="-285750">
              <a:buFont typeface="Arial" panose="020B0604020202020204" pitchFamily="34" charset="0"/>
              <a:buChar char="•"/>
            </a:pPr>
            <a:r>
              <a:rPr lang="en-US" sz="2400" b="1" dirty="0" smtClean="0"/>
              <a:t>Nicotine</a:t>
            </a:r>
          </a:p>
          <a:p>
            <a:pPr marL="285750" indent="-285750">
              <a:buFont typeface="Arial" panose="020B0604020202020204" pitchFamily="34" charset="0"/>
              <a:buChar char="•"/>
            </a:pPr>
            <a:r>
              <a:rPr lang="en-US" sz="2400" dirty="0" smtClean="0"/>
              <a:t>Proteins</a:t>
            </a:r>
          </a:p>
          <a:p>
            <a:pPr marL="285750" indent="-285750">
              <a:buFont typeface="Arial" panose="020B0604020202020204" pitchFamily="34" charset="0"/>
              <a:buChar char="•"/>
            </a:pPr>
            <a:r>
              <a:rPr lang="en-US" sz="2400" dirty="0"/>
              <a:t>a</a:t>
            </a:r>
            <a:r>
              <a:rPr lang="en-US" sz="2400" dirty="0" smtClean="0"/>
              <a:t>nd more . . .</a:t>
            </a:r>
            <a:endParaRPr lang="en-US" sz="2400" dirty="0"/>
          </a:p>
        </p:txBody>
      </p:sp>
    </p:spTree>
    <p:extLst>
      <p:ext uri="{BB962C8B-B14F-4D97-AF65-F5344CB8AC3E}">
        <p14:creationId xmlns:p14="http://schemas.microsoft.com/office/powerpoint/2010/main" val="190453607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Uh oh. . .</a:t>
            </a:r>
            <a:endParaRPr lang="en-US" dirty="0"/>
          </a:p>
        </p:txBody>
      </p:sp>
      <p:sp>
        <p:nvSpPr>
          <p:cNvPr id="5" name="Content Placeholder 4"/>
          <p:cNvSpPr>
            <a:spLocks noGrp="1"/>
          </p:cNvSpPr>
          <p:nvPr>
            <p:ph sz="half" idx="1"/>
          </p:nvPr>
        </p:nvSpPr>
        <p:spPr>
          <a:xfrm>
            <a:off x="680320" y="2089221"/>
            <a:ext cx="4698358" cy="2286836"/>
          </a:xfrm>
        </p:spPr>
        <p:txBody>
          <a:bodyPr>
            <a:normAutofit fontScale="25000" lnSpcReduction="20000"/>
          </a:bodyPr>
          <a:lstStyle/>
          <a:p>
            <a:pPr marL="0" indent="0">
              <a:buNone/>
            </a:pPr>
            <a:r>
              <a:rPr lang="en-US" sz="9600" dirty="0" smtClean="0"/>
              <a:t>There </a:t>
            </a:r>
            <a:r>
              <a:rPr lang="en-US" sz="9600" dirty="0"/>
              <a:t>are more than 2,500 chemicals in tobacco. During combustion, these are transformed into more than 4,000 chemicals, over 70 of which are carcinogenic.  These new chemicals are formed because of combustion (burning).</a:t>
            </a:r>
          </a:p>
          <a:p>
            <a:pPr marL="0" indent="0">
              <a:buNone/>
            </a:pPr>
            <a:endParaRPr lang="en-US" dirty="0"/>
          </a:p>
        </p:txBody>
      </p:sp>
      <p:sp>
        <p:nvSpPr>
          <p:cNvPr id="6" name="Content Placeholder 5"/>
          <p:cNvSpPr>
            <a:spLocks noGrp="1"/>
          </p:cNvSpPr>
          <p:nvPr>
            <p:ph sz="half" idx="2"/>
          </p:nvPr>
        </p:nvSpPr>
        <p:spPr>
          <a:xfrm>
            <a:off x="6546668" y="2336872"/>
            <a:ext cx="5035731" cy="4458682"/>
          </a:xfrm>
        </p:spPr>
        <p:txBody>
          <a:bodyPr>
            <a:noAutofit/>
          </a:bodyPr>
          <a:lstStyle/>
          <a:p>
            <a:pPr marL="0" indent="0">
              <a:buNone/>
            </a:pPr>
            <a:r>
              <a:rPr lang="en-US" dirty="0" smtClean="0"/>
              <a:t>Due to COMBUSTION, there </a:t>
            </a:r>
            <a:r>
              <a:rPr lang="en-US" dirty="0"/>
              <a:t>are over </a:t>
            </a:r>
            <a:r>
              <a:rPr lang="en-US" b="1" dirty="0"/>
              <a:t>4,000 chemicals </a:t>
            </a:r>
            <a:r>
              <a:rPr lang="en-US" dirty="0"/>
              <a:t>in tobacco smoke including:</a:t>
            </a:r>
          </a:p>
          <a:p>
            <a:r>
              <a:rPr lang="en-US" dirty="0"/>
              <a:t>Hydrogen Cyanide</a:t>
            </a:r>
          </a:p>
          <a:p>
            <a:r>
              <a:rPr lang="en-US" dirty="0"/>
              <a:t>Tar</a:t>
            </a:r>
          </a:p>
          <a:p>
            <a:r>
              <a:rPr lang="en-US" dirty="0"/>
              <a:t>Formaldehyde</a:t>
            </a:r>
          </a:p>
          <a:p>
            <a:r>
              <a:rPr lang="en-US" dirty="0"/>
              <a:t>Benzene</a:t>
            </a:r>
          </a:p>
          <a:p>
            <a:r>
              <a:rPr lang="en-US" dirty="0"/>
              <a:t>Carbon Monoxide</a:t>
            </a:r>
          </a:p>
          <a:p>
            <a:r>
              <a:rPr lang="en-US" b="1" dirty="0"/>
              <a:t>Nicotine</a:t>
            </a:r>
          </a:p>
          <a:p>
            <a:r>
              <a:rPr lang="en-US" dirty="0"/>
              <a:t>and more. . .</a:t>
            </a:r>
          </a:p>
          <a:p>
            <a:pPr marL="0" indent="0">
              <a:buNone/>
            </a:pPr>
            <a:endParaRPr lang="en-US" dirty="0" smtClean="0"/>
          </a:p>
          <a:p>
            <a:pPr marL="0" indent="0">
              <a:buNone/>
            </a:pPr>
            <a:r>
              <a:rPr lang="en-US" dirty="0" smtClean="0"/>
              <a:t>There are more than 2,500 chemicals in tobacco. During combustion, these are transformed into more than 4,000 chemicals, over 70 of which are carcinogenic.  These new chemicals are formed because of combustion (burning).</a:t>
            </a:r>
            <a:endParaRPr lang="en-US" dirty="0"/>
          </a:p>
        </p:txBody>
      </p:sp>
      <p:sp>
        <p:nvSpPr>
          <p:cNvPr id="7" name="Rectangle 6"/>
          <p:cNvSpPr/>
          <p:nvPr/>
        </p:nvSpPr>
        <p:spPr>
          <a:xfrm>
            <a:off x="349068" y="4563745"/>
            <a:ext cx="6057900" cy="12700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r>
              <a:rPr lang="en-US" dirty="0" smtClean="0"/>
              <a:t>True or False?</a:t>
            </a:r>
          </a:p>
          <a:p>
            <a:r>
              <a:rPr lang="en-US" dirty="0" smtClean="0"/>
              <a:t>Tobacco free herbal cigarettes (made from cloves for example) are also harmful to health.</a:t>
            </a:r>
            <a:endParaRPr lang="en-US" dirty="0"/>
          </a:p>
        </p:txBody>
      </p:sp>
      <p:sp>
        <p:nvSpPr>
          <p:cNvPr id="8" name="Rectangle 7"/>
          <p:cNvSpPr/>
          <p:nvPr/>
        </p:nvSpPr>
        <p:spPr>
          <a:xfrm>
            <a:off x="349068" y="5893854"/>
            <a:ext cx="6197600" cy="901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TRUE.  Toxic chemicals are formed during combustion.  Tobacco and the herbs used to make herbal cigarettes are all plants.</a:t>
            </a:r>
            <a:endParaRPr lang="en-US" dirty="0"/>
          </a:p>
        </p:txBody>
      </p:sp>
    </p:spTree>
    <p:extLst>
      <p:ext uri="{BB962C8B-B14F-4D97-AF65-F5344CB8AC3E}">
        <p14:creationId xmlns:p14="http://schemas.microsoft.com/office/powerpoint/2010/main" val="322560459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 calcmode="lin" valueType="num">
                                      <p:cBhvr additive="base">
                                        <p:cTn id="4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 calcmode="lin" valueType="num">
                                      <p:cBhvr additive="base">
                                        <p:cTn id="4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additive="base">
                                        <p:cTn id="5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7" end="7"/>
                                            </p:txEl>
                                          </p:spTgt>
                                        </p:tgtEl>
                                        <p:attrNameLst>
                                          <p:attrName>style.visibility</p:attrName>
                                        </p:attrNameLst>
                                      </p:cBhvr>
                                      <p:to>
                                        <p:strVal val="visible"/>
                                      </p:to>
                                    </p:set>
                                    <p:anim calcmode="lin" valueType="num">
                                      <p:cBhvr additive="base">
                                        <p:cTn id="6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9" end="9"/>
                                            </p:txEl>
                                          </p:spTgt>
                                        </p:tgtEl>
                                        <p:attrNameLst>
                                          <p:attrName>style.visibility</p:attrName>
                                        </p:attrNameLst>
                                      </p:cBhvr>
                                      <p:to>
                                        <p:strVal val="visible"/>
                                      </p:to>
                                    </p:set>
                                    <p:anim calcmode="lin" valueType="num">
                                      <p:cBhvr additive="base">
                                        <p:cTn id="6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P spid="8"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3099</TotalTime>
  <Words>762</Words>
  <Application>Microsoft Office PowerPoint</Application>
  <PresentationFormat>Widescreen</PresentationFormat>
  <Paragraphs>100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Trebuchet MS</vt:lpstr>
      <vt:lpstr>Berlin</vt:lpstr>
      <vt:lpstr>Tobacco – Behind the Smoke. . .</vt:lpstr>
      <vt:lpstr>What is tobacco?</vt:lpstr>
      <vt:lpstr>Tobacco Plant</vt:lpstr>
      <vt:lpstr>What is a chemical?</vt:lpstr>
      <vt:lpstr>Chemical</vt:lpstr>
      <vt:lpstr>From tobacco plant to cigarette – what happens?</vt:lpstr>
      <vt:lpstr>What happens when tobacco burns?</vt:lpstr>
      <vt:lpstr>When a cigarette burns. . .</vt:lpstr>
      <vt:lpstr>Uh oh. . .</vt:lpstr>
      <vt:lpstr>Did you know. . . ?</vt:lpstr>
      <vt:lpstr>Health effects from smoking. . .</vt:lpstr>
    </vt:vector>
  </TitlesOfParts>
  <Company>Henrico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Tobacco – Behind the Smoke. . .</dc:title>
  <dc:creator>Dana A. Kelly (dakelly)</dc:creator>
  <cp:lastModifiedBy>Dana A. Kelly (dakelly)</cp:lastModifiedBy>
  <cp:revision>15</cp:revision>
  <dcterms:created xsi:type="dcterms:W3CDTF">2018-02-05T17:28:48Z</dcterms:created>
  <dcterms:modified xsi:type="dcterms:W3CDTF">2018-02-07T21:08:46Z</dcterms:modified>
</cp:coreProperties>
</file>