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74" r:id="rId5"/>
    <p:sldId id="259" r:id="rId6"/>
    <p:sldId id="260" r:id="rId7"/>
    <p:sldId id="270" r:id="rId8"/>
    <p:sldId id="271" r:id="rId9"/>
    <p:sldId id="272" r:id="rId10"/>
    <p:sldId id="261" r:id="rId11"/>
    <p:sldId id="262" r:id="rId12"/>
    <p:sldId id="263" r:id="rId13"/>
    <p:sldId id="264" r:id="rId14"/>
    <p:sldId id="275" r:id="rId15"/>
    <p:sldId id="273" r:id="rId16"/>
    <p:sldId id="265" r:id="rId17"/>
    <p:sldId id="268" r:id="rId18"/>
    <p:sldId id="269" r:id="rId19"/>
    <p:sldId id="266" r:id="rId20"/>
    <p:sldId id="26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21E37D8-A599-493D-8F83-20D613ECD5C7}" type="datetimeFigureOut">
              <a:rPr lang="en-US" smtClean="0"/>
              <a:pPr/>
              <a:t>12/24/2014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77E3F5-321A-4E8E-A020-C111B22EC28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1E37D8-A599-493D-8F83-20D613ECD5C7}" type="datetimeFigureOut">
              <a:rPr lang="en-US" smtClean="0"/>
              <a:pPr/>
              <a:t>12/24/2014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7E3F5-321A-4E8E-A020-C111B22EC2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1E37D8-A599-493D-8F83-20D613ECD5C7}" type="datetimeFigureOut">
              <a:rPr lang="en-US" smtClean="0"/>
              <a:pPr/>
              <a:t>12/24/2014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7E3F5-321A-4E8E-A020-C111B22EC28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21E37D8-A599-493D-8F83-20D613ECD5C7}" type="datetimeFigureOut">
              <a:rPr lang="en-US" smtClean="0"/>
              <a:pPr/>
              <a:t>12/24/2014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7E3F5-321A-4E8E-A020-C111B22EC2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21E37D8-A599-493D-8F83-20D613ECD5C7}" type="datetimeFigureOut">
              <a:rPr lang="en-US" smtClean="0"/>
              <a:pPr/>
              <a:t>12/24/2014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77E3F5-321A-4E8E-A020-C111B22EC28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1E37D8-A599-493D-8F83-20D613ECD5C7}" type="datetimeFigureOut">
              <a:rPr lang="en-US" smtClean="0"/>
              <a:pPr/>
              <a:t>12/24/2014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7E3F5-321A-4E8E-A020-C111B22EC28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21E37D8-A599-493D-8F83-20D613ECD5C7}" type="datetimeFigureOut">
              <a:rPr lang="en-US" smtClean="0"/>
              <a:pPr/>
              <a:t>12/24/2014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77E3F5-321A-4E8E-A020-C111B22EC28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21E37D8-A599-493D-8F83-20D613ECD5C7}" type="datetimeFigureOut">
              <a:rPr lang="en-US" smtClean="0"/>
              <a:pPr/>
              <a:t>12/24/2014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77E3F5-321A-4E8E-A020-C111B22EC2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1E37D8-A599-493D-8F83-20D613ECD5C7}" type="datetimeFigureOut">
              <a:rPr lang="en-US" smtClean="0"/>
              <a:pPr/>
              <a:t>12/24/2014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77E3F5-321A-4E8E-A020-C111B22EC2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21E37D8-A599-493D-8F83-20D613ECD5C7}" type="datetimeFigureOut">
              <a:rPr lang="en-US" smtClean="0"/>
              <a:pPr/>
              <a:t>12/24/2014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77E3F5-321A-4E8E-A020-C111B22EC28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21E37D8-A599-493D-8F83-20D613ECD5C7}" type="datetimeFigureOut">
              <a:rPr lang="en-US" smtClean="0"/>
              <a:pPr/>
              <a:t>12/24/2014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77E3F5-321A-4E8E-A020-C111B22EC28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21E37D8-A599-493D-8F83-20D613ECD5C7}" type="datetimeFigureOut">
              <a:rPr lang="en-US" smtClean="0"/>
              <a:pPr/>
              <a:t>12/24/2014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77E3F5-321A-4E8E-A020-C111B22EC28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Office_Word_Document5.docx"/><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Office_Word_Document6.docx"/><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Word_Document7.docx"/><Relationship Id="rId2" Type="http://schemas.openxmlformats.org/officeDocument/2006/relationships/slideLayout" Target="../slideLayouts/slideLayout7.xml"/><Relationship Id="rId1" Type="http://schemas.openxmlformats.org/officeDocument/2006/relationships/vmlDrawing" Target="../drawings/vmlDrawing7.v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Office_Word_Document2.docx"/><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Office_Word_Document3.docx"/><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Word_Document4.docx"/><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Surviving the P.E. Portfolio</a:t>
            </a:r>
            <a:br>
              <a:rPr lang="en-US" dirty="0" smtClean="0"/>
            </a:br>
            <a:r>
              <a:rPr lang="en-US" dirty="0" smtClean="0"/>
              <a:t>Elementary </a:t>
            </a:r>
            <a:endParaRPr lang="en-US" dirty="0"/>
          </a:p>
        </p:txBody>
      </p:sp>
      <p:sp>
        <p:nvSpPr>
          <p:cNvPr id="3" name="Subtitle 2"/>
          <p:cNvSpPr>
            <a:spLocks noGrp="1"/>
          </p:cNvSpPr>
          <p:nvPr>
            <p:ph type="subTitle" idx="1"/>
          </p:nvPr>
        </p:nvSpPr>
        <p:spPr/>
        <p:txBody>
          <a:bodyPr/>
          <a:lstStyle/>
          <a:p>
            <a:r>
              <a:rPr lang="en-US" dirty="0" smtClean="0"/>
              <a:t>By: Andrew Martin</a:t>
            </a:r>
            <a:endParaRPr lang="en-US" dirty="0"/>
          </a:p>
        </p:txBody>
      </p:sp>
      <p:pic>
        <p:nvPicPr>
          <p:cNvPr id="6148" name="Picture 4" descr="http://ts1.mm.bing.net/th?&amp;id=HN.608024235431757374&amp;w=300&amp;h=300&amp;c=0&amp;pid=1.9&amp;rs=0&amp;p=0"/>
          <p:cNvPicPr>
            <a:picLocks noChangeAspect="1" noChangeArrowheads="1"/>
          </p:cNvPicPr>
          <p:nvPr/>
        </p:nvPicPr>
        <p:blipFill>
          <a:blip r:embed="rId2" cstate="print"/>
          <a:srcRect/>
          <a:stretch>
            <a:fillRect/>
          </a:stretch>
        </p:blipFill>
        <p:spPr bwMode="auto">
          <a:xfrm>
            <a:off x="381000" y="2590800"/>
            <a:ext cx="4327526" cy="3810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Assessmeent</a:t>
            </a:r>
            <a:r>
              <a:rPr lang="en-US" dirty="0" smtClean="0"/>
              <a:t> 2: Overhand Throw</a:t>
            </a:r>
            <a:br>
              <a:rPr lang="en-US" dirty="0" smtClean="0"/>
            </a:br>
            <a:r>
              <a:rPr lang="en-US" dirty="0" smtClean="0"/>
              <a:t>5</a:t>
            </a:r>
            <a:r>
              <a:rPr lang="en-US" baseline="30000" dirty="0" smtClean="0"/>
              <a:t>th</a:t>
            </a:r>
            <a:r>
              <a:rPr lang="en-US" dirty="0" smtClean="0"/>
              <a:t> Grade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Select a class that will help you score the highest.</a:t>
            </a:r>
          </a:p>
          <a:p>
            <a:r>
              <a:rPr lang="en-US" dirty="0" smtClean="0"/>
              <a:t>Start pre assessment by setting up your assessment area.</a:t>
            </a:r>
          </a:p>
          <a:p>
            <a:r>
              <a:rPr lang="en-US" dirty="0" smtClean="0"/>
              <a:t>Place six “visible” lines down on the floor that are numbered. Students will perform the overhand throw at each line and will rotate to next line on your command. Have your camera set up at one specific line and make that line the testing line. </a:t>
            </a:r>
          </a:p>
          <a:p>
            <a:r>
              <a:rPr lang="en-US" dirty="0" smtClean="0"/>
              <a:t>Students/groups that are not being tested can be ball retrievers for the groups that are performing the assessment.</a:t>
            </a:r>
          </a:p>
          <a:p>
            <a:r>
              <a:rPr lang="en-US" dirty="0" smtClean="0"/>
              <a:t>Remember to ONLY teach the testing protocols and not the skills for the overhand throw for the pre assessment.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the Overhand Throw</a:t>
            </a:r>
            <a:endParaRPr lang="en-US" dirty="0"/>
          </a:p>
        </p:txBody>
      </p:sp>
      <p:sp>
        <p:nvSpPr>
          <p:cNvPr id="3" name="Content Placeholder 2"/>
          <p:cNvSpPr>
            <a:spLocks noGrp="1"/>
          </p:cNvSpPr>
          <p:nvPr>
            <p:ph idx="1"/>
          </p:nvPr>
        </p:nvSpPr>
        <p:spPr/>
        <p:txBody>
          <a:bodyPr>
            <a:normAutofit lnSpcReduction="10000"/>
          </a:bodyPr>
          <a:lstStyle/>
          <a:p>
            <a:r>
              <a:rPr lang="en-US" dirty="0" smtClean="0"/>
              <a:t>Start the assessment by having students stand with their toes on the throwing line. Student that is standing on the testing line should turn to face you so you can say their jersey number/color.</a:t>
            </a:r>
          </a:p>
          <a:p>
            <a:r>
              <a:rPr lang="en-US" dirty="0" smtClean="0"/>
              <a:t>Student will throw the ball, get a new ball and rotate to their next line on your command. </a:t>
            </a:r>
          </a:p>
          <a:p>
            <a:r>
              <a:rPr lang="en-US" dirty="0" smtClean="0"/>
              <a:t>Place signs in your assessment area indicating the distance that the students could throw to. This reinforces students to perform an overhand throw for distance.</a:t>
            </a:r>
          </a:p>
          <a:p>
            <a:r>
              <a:rPr lang="en-US" dirty="0" smtClean="0"/>
              <a:t>Keep videos relatively short (Max. of 3-4 </a:t>
            </a:r>
            <a:r>
              <a:rPr lang="en-US" dirty="0" err="1" smtClean="0"/>
              <a:t>mins</a:t>
            </a:r>
            <a:r>
              <a:rPr lang="en-US" dirty="0" smtClean="0"/>
              <a:t>.)</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teaching Overhand Throw</a:t>
            </a:r>
            <a:endParaRPr lang="en-US" dirty="0"/>
          </a:p>
        </p:txBody>
      </p:sp>
      <p:sp>
        <p:nvSpPr>
          <p:cNvPr id="3" name="Content Placeholder 2"/>
          <p:cNvSpPr>
            <a:spLocks noGrp="1"/>
          </p:cNvSpPr>
          <p:nvPr>
            <p:ph idx="1"/>
          </p:nvPr>
        </p:nvSpPr>
        <p:spPr/>
        <p:txBody>
          <a:bodyPr>
            <a:normAutofit/>
          </a:bodyPr>
          <a:lstStyle/>
          <a:p>
            <a:r>
              <a:rPr lang="en-US" dirty="0" smtClean="0"/>
              <a:t>AFTER performing the pre assessment start teaching the learning cues for overhand throw. Make cues fun and easy to remember.</a:t>
            </a:r>
          </a:p>
          <a:p>
            <a:r>
              <a:rPr lang="en-US" dirty="0" smtClean="0"/>
              <a:t>Practice the skills by allowing students to work by themselves (self exploration), in groups (peer reinforcement), and in fun/game like settings. </a:t>
            </a:r>
          </a:p>
          <a:p>
            <a:r>
              <a:rPr lang="en-US" dirty="0" smtClean="0"/>
              <a:t>Conduct performance and cognitive assessments throughout your overhand throwing unit to reinforce the skills. (Upload your assessments to GLADIS)</a:t>
            </a:r>
          </a:p>
          <a:p>
            <a:r>
              <a:rPr lang="en-US" dirty="0" smtClean="0"/>
              <a:t>Ex: How far can you go, ultimate </a:t>
            </a:r>
            <a:r>
              <a:rPr lang="en-US" dirty="0" err="1" smtClean="0"/>
              <a:t>spongeball</a:t>
            </a:r>
            <a:r>
              <a:rPr lang="en-US" dirty="0" smtClean="0"/>
              <a:t>, etc.</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for Optional Assessments (Perform)</a:t>
            </a:r>
            <a:endParaRPr lang="en-US" dirty="0"/>
          </a:p>
        </p:txBody>
      </p:sp>
      <p:sp>
        <p:nvSpPr>
          <p:cNvPr id="3" name="Content Placeholder 2"/>
          <p:cNvSpPr>
            <a:spLocks noGrp="1"/>
          </p:cNvSpPr>
          <p:nvPr>
            <p:ph idx="1"/>
          </p:nvPr>
        </p:nvSpPr>
        <p:spPr/>
        <p:txBody>
          <a:bodyPr>
            <a:normAutofit lnSpcReduction="10000"/>
          </a:bodyPr>
          <a:lstStyle/>
          <a:p>
            <a:r>
              <a:rPr lang="en-US" dirty="0" smtClean="0"/>
              <a:t>I believe that 2 of the easier assessments are the underhand throw (2</a:t>
            </a:r>
            <a:r>
              <a:rPr lang="en-US" baseline="30000" dirty="0" smtClean="0"/>
              <a:t>nd</a:t>
            </a:r>
            <a:r>
              <a:rPr lang="en-US" dirty="0" smtClean="0"/>
              <a:t>) and gymnastics sequence (5</a:t>
            </a:r>
            <a:r>
              <a:rPr lang="en-US" baseline="30000" dirty="0" smtClean="0"/>
              <a:t>th</a:t>
            </a:r>
            <a:r>
              <a:rPr lang="en-US" dirty="0" smtClean="0"/>
              <a:t>). </a:t>
            </a:r>
          </a:p>
          <a:p>
            <a:r>
              <a:rPr lang="en-US" dirty="0" smtClean="0"/>
              <a:t>Set up your last two “perform” assessments just like you did the two required assessments. </a:t>
            </a:r>
          </a:p>
          <a:p>
            <a:r>
              <a:rPr lang="en-US" dirty="0" smtClean="0"/>
              <a:t>Teach protocol only for pre assessment, spend 3-4 weeks on teaching/reinforcing the skills, and conduct post assessment at the close of your unit. ( you can perform all of your post assessments at the end of the year, however, I believe that it’s better to test your students while the skills are still fresh in their memory and after they have practiced for several weeks.</a:t>
            </a:r>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295400" y="762000"/>
          <a:ext cx="6857999" cy="5257800"/>
        </p:xfrm>
        <a:graphic>
          <a:graphicData uri="http://schemas.openxmlformats.org/presentationml/2006/ole">
            <p:oleObj spid="_x0000_s30722" name="Document" r:id="rId3" imgW="5975162" imgH="3740200" progId="Word.Document.12">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Above and Beyond: 5+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can my students score a 5+ during their assessment?</a:t>
            </a:r>
          </a:p>
          <a:p>
            <a:r>
              <a:rPr lang="en-US" dirty="0" smtClean="0"/>
              <a:t>Find a way to make the skill even more challenging and allow students that excel at a given skill to perform the test again to meet the 5+ criteria. </a:t>
            </a:r>
          </a:p>
          <a:p>
            <a:r>
              <a:rPr lang="en-US" dirty="0" smtClean="0"/>
              <a:t>Ex: For the </a:t>
            </a:r>
            <a:r>
              <a:rPr lang="en-US" dirty="0" err="1" smtClean="0"/>
              <a:t>Locomotor</a:t>
            </a:r>
            <a:r>
              <a:rPr lang="en-US" dirty="0" smtClean="0"/>
              <a:t> skills you can have students score a 5+ by being able to perform each skill and change direction/lead foot without coming to a complete stop or disrupting their rhythm.</a:t>
            </a:r>
          </a:p>
          <a:p>
            <a:r>
              <a:rPr lang="en-US" dirty="0" smtClean="0"/>
              <a:t>Ex: For the Overhand throw you can have a student demonstrate mastery by being able to meet all the critical elements by throwing with their dominant and non dominant hand.</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for Cognitive Based Assessments</a:t>
            </a:r>
            <a:endParaRPr lang="en-US" dirty="0"/>
          </a:p>
        </p:txBody>
      </p:sp>
      <p:sp>
        <p:nvSpPr>
          <p:cNvPr id="3" name="Content Placeholder 2"/>
          <p:cNvSpPr>
            <a:spLocks noGrp="1"/>
          </p:cNvSpPr>
          <p:nvPr>
            <p:ph idx="1"/>
          </p:nvPr>
        </p:nvSpPr>
        <p:spPr>
          <a:xfrm>
            <a:off x="457200" y="1935480"/>
            <a:ext cx="8229600" cy="4236720"/>
          </a:xfrm>
        </p:spPr>
        <p:txBody>
          <a:bodyPr>
            <a:normAutofit fontScale="77500" lnSpcReduction="20000"/>
          </a:bodyPr>
          <a:lstStyle/>
          <a:p>
            <a:r>
              <a:rPr lang="en-US" dirty="0" smtClean="0"/>
              <a:t>If you choose to perform a cognitive based assessment that ties into one of your perform categories, then you should do this assessment first.</a:t>
            </a:r>
          </a:p>
          <a:p>
            <a:r>
              <a:rPr lang="en-US" dirty="0" smtClean="0"/>
              <a:t>You must use the same assessment for pre and post .</a:t>
            </a:r>
          </a:p>
          <a:p>
            <a:r>
              <a:rPr lang="en-US" dirty="0" smtClean="0"/>
              <a:t>Ex: Respond category for 2</a:t>
            </a:r>
            <a:r>
              <a:rPr lang="en-US" baseline="30000" dirty="0" smtClean="0"/>
              <a:t>nd</a:t>
            </a:r>
            <a:r>
              <a:rPr lang="en-US" dirty="0" smtClean="0"/>
              <a:t> grade </a:t>
            </a:r>
            <a:r>
              <a:rPr lang="en-US" dirty="0" err="1" smtClean="0"/>
              <a:t>locomotor</a:t>
            </a:r>
            <a:r>
              <a:rPr lang="en-US" dirty="0" smtClean="0"/>
              <a:t> should be done before going over the skills and teaching students. This will leave greater room for student growth.</a:t>
            </a:r>
          </a:p>
          <a:p>
            <a:r>
              <a:rPr lang="en-US" dirty="0" smtClean="0"/>
              <a:t>You can record students performing the cognitive based assessment or you can upload their assessments to GLADIS. (You need a pre vs. post assessment for these as well).</a:t>
            </a:r>
          </a:p>
          <a:p>
            <a:r>
              <a:rPr lang="en-US" dirty="0" smtClean="0"/>
              <a:t>Treat these the same as the perform assessments in terms of how you sequence it. Conduct assessment prior to teaching skills/content knowledge, then teach skills and conduct post assessment.</a:t>
            </a:r>
          </a:p>
          <a:p>
            <a:r>
              <a:rPr lang="en-US" dirty="0" smtClean="0"/>
              <a:t>You can’t select same category for 2</a:t>
            </a:r>
            <a:r>
              <a:rPr lang="en-US" baseline="30000" dirty="0" smtClean="0"/>
              <a:t>nd</a:t>
            </a:r>
            <a:r>
              <a:rPr lang="en-US" dirty="0" smtClean="0"/>
              <a:t> and 5</a:t>
            </a:r>
            <a:r>
              <a:rPr lang="en-US" baseline="30000" dirty="0" smtClean="0"/>
              <a:t>th</a:t>
            </a:r>
            <a:r>
              <a:rPr lang="en-US" dirty="0" smtClean="0"/>
              <a:t> grade. Ex: If you do Respond category for 2</a:t>
            </a:r>
            <a:r>
              <a:rPr lang="en-US" baseline="30000" dirty="0" smtClean="0"/>
              <a:t>nd</a:t>
            </a:r>
            <a:r>
              <a:rPr lang="en-US" dirty="0" smtClean="0"/>
              <a:t> you can’t do respond for 5</a:t>
            </a:r>
            <a:r>
              <a:rPr lang="en-US" baseline="30000" dirty="0" smtClean="0"/>
              <a:t>th</a:t>
            </a:r>
            <a:r>
              <a:rPr lang="en-US" dirty="0" smtClean="0"/>
              <a:t> grade.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066800" y="0"/>
          <a:ext cx="6705600" cy="6705600"/>
        </p:xfrm>
        <a:graphic>
          <a:graphicData uri="http://schemas.openxmlformats.org/presentationml/2006/ole">
            <p:oleObj spid="_x0000_s1026" name="Document" r:id="rId3" imgW="5956042" imgH="8058777" progId="Word.Document.12">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524000" y="152400"/>
          <a:ext cx="6400800" cy="6705600"/>
        </p:xfrm>
        <a:graphic>
          <a:graphicData uri="http://schemas.openxmlformats.org/presentationml/2006/ole">
            <p:oleObj spid="_x0000_s2050" name="Document" r:id="rId3" imgW="5956042" imgH="8049779" progId="Word.Document.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Tips for the Portfolio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Pace yourself and take your time. Don’t try to get the entire portfolio done in a week!</a:t>
            </a:r>
          </a:p>
          <a:p>
            <a:r>
              <a:rPr lang="en-US" dirty="0" smtClean="0"/>
              <a:t>Teach with integrity! Don’t instruct students to purposely mess up on pre assessment and have them do it perfectly for post to show high growth. </a:t>
            </a:r>
          </a:p>
          <a:p>
            <a:r>
              <a:rPr lang="en-US" dirty="0" smtClean="0"/>
              <a:t>Don’t select your growth selections until AFTER you have conducted both pre and post assessments.</a:t>
            </a:r>
          </a:p>
          <a:p>
            <a:r>
              <a:rPr lang="en-US" dirty="0" smtClean="0"/>
              <a:t>List ALL modifications and adjustments that you have to make to your assessments. You will not be penalized for making adjustments to your assessments as long as you mention those changes and why they had to be made.</a:t>
            </a:r>
          </a:p>
          <a:p>
            <a:r>
              <a:rPr lang="en-US" dirty="0" smtClean="0"/>
              <a:t>The more you have the better! Include all kinds of evidence for each assessment. Have videos, pictures, paper based assessments, student’s work, handouts, visual aids that you used for a lesson to teach the skills.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I need to get started?</a:t>
            </a:r>
            <a:endParaRPr lang="en-US" dirty="0"/>
          </a:p>
        </p:txBody>
      </p:sp>
      <p:sp>
        <p:nvSpPr>
          <p:cNvPr id="3" name="Content Placeholder 2"/>
          <p:cNvSpPr>
            <a:spLocks noGrp="1"/>
          </p:cNvSpPr>
          <p:nvPr>
            <p:ph idx="1"/>
          </p:nvPr>
        </p:nvSpPr>
        <p:spPr/>
        <p:txBody>
          <a:bodyPr/>
          <a:lstStyle/>
          <a:p>
            <a:r>
              <a:rPr lang="en-US" dirty="0" smtClean="0"/>
              <a:t>Start by mapping out what assessments you will use for your portfolio.</a:t>
            </a:r>
          </a:p>
          <a:p>
            <a:r>
              <a:rPr lang="en-US" dirty="0" smtClean="0"/>
              <a:t>Select classes that you think will help you reach your goals.</a:t>
            </a:r>
          </a:p>
          <a:p>
            <a:r>
              <a:rPr lang="en-US" dirty="0" smtClean="0"/>
              <a:t>Plan out how many weeks of instruction you will do between pre assessment and post assessment.</a:t>
            </a:r>
          </a:p>
          <a:p>
            <a:r>
              <a:rPr lang="en-US" dirty="0" smtClean="0"/>
              <a:t>Seek advice for anything you need help on! Use ALL resources available to you!</a:t>
            </a:r>
            <a:r>
              <a:rPr lang="en-US" dirty="0"/>
              <a:t> </a:t>
            </a:r>
            <a:r>
              <a:rPr lang="en-US" dirty="0" smtClean="0"/>
              <a:t>(i.e. cluster group meetings)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Tips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filming your assessments using an </a:t>
            </a:r>
            <a:r>
              <a:rPr lang="en-US" dirty="0" err="1" smtClean="0"/>
              <a:t>i</a:t>
            </a:r>
            <a:r>
              <a:rPr lang="en-US" dirty="0" smtClean="0"/>
              <a:t>-phone or </a:t>
            </a:r>
            <a:r>
              <a:rPr lang="en-US" dirty="0" err="1" smtClean="0"/>
              <a:t>i</a:t>
            </a:r>
            <a:r>
              <a:rPr lang="en-US" dirty="0" smtClean="0"/>
              <a:t>-pad make sure that the camera is located in the top left. </a:t>
            </a:r>
            <a:endParaRPr lang="en-US" dirty="0"/>
          </a:p>
          <a:p>
            <a:r>
              <a:rPr lang="en-US" dirty="0" smtClean="0"/>
              <a:t>Make sure that you have the camera set to lock so that your video/images don’t appear upside down when you upload them.</a:t>
            </a:r>
          </a:p>
          <a:p>
            <a:r>
              <a:rPr lang="en-US" dirty="0" smtClean="0"/>
              <a:t>If you use an apple product to film your assessments you must download a video converter to convert your videos to a different file type otherwise they will not upload to GLADIS. The VLC converter is great to use to convert your videos.</a:t>
            </a:r>
          </a:p>
          <a:p>
            <a:r>
              <a:rPr lang="en-US" dirty="0" smtClean="0"/>
              <a:t>If you do not have access to a scanner and need to scan documents to GLADIS then you can easily download an app that will do this for you. Ex: </a:t>
            </a:r>
            <a:r>
              <a:rPr lang="en-US" dirty="0" err="1" smtClean="0"/>
              <a:t>CamScan</a:t>
            </a:r>
            <a:r>
              <a:rPr lang="en-US" dirty="0" smtClean="0"/>
              <a:t>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1: </a:t>
            </a:r>
            <a:r>
              <a:rPr lang="en-US" dirty="0" err="1" smtClean="0"/>
              <a:t>Locomotor</a:t>
            </a:r>
            <a:r>
              <a:rPr lang="en-US" dirty="0" smtClean="0"/>
              <a:t> Skills </a:t>
            </a:r>
            <a:br>
              <a:rPr lang="en-US" dirty="0" smtClean="0"/>
            </a:br>
            <a:r>
              <a:rPr lang="en-US" dirty="0" smtClean="0"/>
              <a:t>2</a:t>
            </a:r>
            <a:r>
              <a:rPr lang="en-US" baseline="30000" dirty="0" smtClean="0"/>
              <a:t>nd</a:t>
            </a:r>
            <a:r>
              <a:rPr lang="en-US" dirty="0" smtClean="0"/>
              <a:t> Grade</a:t>
            </a:r>
            <a:endParaRPr lang="en-US" dirty="0"/>
          </a:p>
        </p:txBody>
      </p:sp>
      <p:sp>
        <p:nvSpPr>
          <p:cNvPr id="3" name="Content Placeholder 2"/>
          <p:cNvSpPr>
            <a:spLocks noGrp="1"/>
          </p:cNvSpPr>
          <p:nvPr>
            <p:ph idx="1"/>
          </p:nvPr>
        </p:nvSpPr>
        <p:spPr/>
        <p:txBody>
          <a:bodyPr>
            <a:normAutofit/>
          </a:bodyPr>
          <a:lstStyle/>
          <a:p>
            <a:r>
              <a:rPr lang="en-US" dirty="0" smtClean="0"/>
              <a:t>Select a second grade class that will help you get the highest score possible. </a:t>
            </a:r>
          </a:p>
          <a:p>
            <a:r>
              <a:rPr lang="en-US" dirty="0" smtClean="0"/>
              <a:t>Start assessment by conducting pre assessment video “without teaching any skills”</a:t>
            </a:r>
          </a:p>
          <a:p>
            <a:r>
              <a:rPr lang="en-US" dirty="0" smtClean="0"/>
              <a:t>Keep videos relatively short (Max. of 3 </a:t>
            </a:r>
            <a:r>
              <a:rPr lang="en-US" dirty="0" err="1" smtClean="0"/>
              <a:t>mins</a:t>
            </a:r>
            <a:r>
              <a:rPr lang="en-US" dirty="0" smtClean="0"/>
              <a:t>.) </a:t>
            </a:r>
          </a:p>
          <a:p>
            <a:r>
              <a:rPr lang="en-US" dirty="0" smtClean="0"/>
              <a:t>Any modifications made to your assessment MUST be mentioned in video descriptions.</a:t>
            </a:r>
          </a:p>
          <a:p>
            <a:r>
              <a:rPr lang="en-US" dirty="0" smtClean="0"/>
              <a:t>Group/number students based on jersey allotment. If you want a variety of jerseys you can make your own.</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1524000" y="304800"/>
          <a:ext cx="6553199" cy="6324600"/>
        </p:xfrm>
        <a:graphic>
          <a:graphicData uri="http://schemas.openxmlformats.org/presentationml/2006/ole">
            <p:oleObj spid="_x0000_s6145" name="Document" r:id="rId3" imgW="5975162" imgH="8075333" progId="Word.Document.12">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for </a:t>
            </a:r>
            <a:r>
              <a:rPr lang="en-US" dirty="0" err="1" smtClean="0"/>
              <a:t>Locomotor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Create a 20’ by 20’ assessment area marked by cones.</a:t>
            </a:r>
          </a:p>
          <a:p>
            <a:r>
              <a:rPr lang="en-US" dirty="0" smtClean="0"/>
              <a:t>Have 4 students being assessed at a given time. Have students travel in same direction (clockwise or counterclockwise)</a:t>
            </a:r>
          </a:p>
          <a:p>
            <a:r>
              <a:rPr lang="en-US" dirty="0" smtClean="0"/>
              <a:t>Say students jersey color and number before you send them to a corner to start the assessment.</a:t>
            </a:r>
          </a:p>
          <a:p>
            <a:r>
              <a:rPr lang="en-US" dirty="0" smtClean="0"/>
              <a:t>You want your students to struggle with the skills in the pre assessment so help yourself out and DO NOT teach the skills prior to the pre assessment.</a:t>
            </a:r>
          </a:p>
          <a:p>
            <a:r>
              <a:rPr lang="en-US" dirty="0" smtClean="0"/>
              <a:t>Do NOT coach students during the assessment or provide learning tips.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for teaching </a:t>
            </a:r>
            <a:r>
              <a:rPr lang="en-US" dirty="0" err="1" smtClean="0"/>
              <a:t>Locomotor</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Provide fun and easy to remember learning cues to your students AFTER the pre assessment to help teach skills.</a:t>
            </a:r>
          </a:p>
          <a:p>
            <a:r>
              <a:rPr lang="en-US" dirty="0" smtClean="0"/>
              <a:t>Recommended to spend anywhere from 3-4 weeks teaching the skills to show growth before conducting post assessment. </a:t>
            </a:r>
          </a:p>
          <a:p>
            <a:r>
              <a:rPr lang="en-US" dirty="0" smtClean="0"/>
              <a:t>You must use the same class/students for pre and post assessment.</a:t>
            </a:r>
          </a:p>
          <a:p>
            <a:r>
              <a:rPr lang="en-US" dirty="0" smtClean="0"/>
              <a:t>Play fun games that involve the </a:t>
            </a:r>
            <a:r>
              <a:rPr lang="en-US" dirty="0" err="1" smtClean="0"/>
              <a:t>locomotor</a:t>
            </a:r>
            <a:r>
              <a:rPr lang="en-US" dirty="0" smtClean="0"/>
              <a:t> skills  to help reinforce the skills instead of just practicing the skills in a drill formation. Kids learn better when you can make it fun.</a:t>
            </a:r>
          </a:p>
          <a:p>
            <a:r>
              <a:rPr lang="en-US" dirty="0" smtClean="0"/>
              <a:t>Ex: </a:t>
            </a:r>
            <a:r>
              <a:rPr lang="en-US" dirty="0" err="1" smtClean="0"/>
              <a:t>Locomotor</a:t>
            </a:r>
            <a:r>
              <a:rPr lang="en-US" dirty="0" smtClean="0"/>
              <a:t> relay race, Fed EX Special Delivery, </a:t>
            </a:r>
            <a:r>
              <a:rPr lang="en-US" dirty="0" err="1" smtClean="0"/>
              <a:t>Locomotor</a:t>
            </a:r>
            <a:r>
              <a:rPr lang="en-US" dirty="0" smtClean="0"/>
              <a:t> tag games, etc.</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228600" y="0"/>
          <a:ext cx="8702530" cy="6705600"/>
        </p:xfrm>
        <a:graphic>
          <a:graphicData uri="http://schemas.openxmlformats.org/presentationml/2006/ole">
            <p:oleObj spid="_x0000_s3074" name="Document" r:id="rId3" imgW="8522703" imgH="6566798" progId="Word.Document.12">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nvGraphicFramePr>
        <p:xfrm>
          <a:off x="204788" y="225425"/>
          <a:ext cx="8732837" cy="6405563"/>
        </p:xfrm>
        <a:graphic>
          <a:graphicData uri="http://schemas.openxmlformats.org/presentationml/2006/ole">
            <p:oleObj spid="_x0000_s4099" name="Document" r:id="rId3" imgW="8732171" imgH="6404820" progId="Word.Document.12">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376238" y="49213"/>
          <a:ext cx="8389937" cy="6757987"/>
        </p:xfrm>
        <a:graphic>
          <a:graphicData uri="http://schemas.openxmlformats.org/presentationml/2006/ole">
            <p:oleObj spid="_x0000_s5122" name="Document" r:id="rId3" imgW="8389536" imgH="6757998" progId="Word.Document.12">
              <p:embed/>
            </p:oleObj>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120</TotalTime>
  <Words>1332</Words>
  <Application>Microsoft Office PowerPoint</Application>
  <PresentationFormat>On-screen Show (4:3)</PresentationFormat>
  <Paragraphs>68</Paragraphs>
  <Slides>20</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Flow</vt:lpstr>
      <vt:lpstr>Document</vt:lpstr>
      <vt:lpstr>Microsoft Office Word Document</vt:lpstr>
      <vt:lpstr>Surviving the P.E. Portfolio Elementary </vt:lpstr>
      <vt:lpstr>What do I need to get started?</vt:lpstr>
      <vt:lpstr>Assessment 1: Locomotor Skills  2nd Grade</vt:lpstr>
      <vt:lpstr>Slide 4</vt:lpstr>
      <vt:lpstr>Tips for Locomotor</vt:lpstr>
      <vt:lpstr>Strategies for teaching Locomotor </vt:lpstr>
      <vt:lpstr>Slide 7</vt:lpstr>
      <vt:lpstr>Slide 8</vt:lpstr>
      <vt:lpstr>Slide 9</vt:lpstr>
      <vt:lpstr>Assessmeent 2: Overhand Throw 5th Grade</vt:lpstr>
      <vt:lpstr>Tips for the Overhand Throw</vt:lpstr>
      <vt:lpstr>Strategies for teaching Overhand Throw</vt:lpstr>
      <vt:lpstr>Recommendations for Optional Assessments (Perform)</vt:lpstr>
      <vt:lpstr>Slide 14</vt:lpstr>
      <vt:lpstr>Above and Beyond: 5+ </vt:lpstr>
      <vt:lpstr>Recommendations for Cognitive Based Assessments</vt:lpstr>
      <vt:lpstr>Slide 17</vt:lpstr>
      <vt:lpstr>Slide 18</vt:lpstr>
      <vt:lpstr>Tips for the Portfolio</vt:lpstr>
      <vt:lpstr>Helpful Tips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Surviving the P.E. Portfolio Elementary</dc:title>
  <dc:creator>Andy</dc:creator>
  <cp:lastModifiedBy>Andy</cp:lastModifiedBy>
  <cp:revision>24</cp:revision>
  <dcterms:created xsi:type="dcterms:W3CDTF">2014-12-22T18:00:45Z</dcterms:created>
  <dcterms:modified xsi:type="dcterms:W3CDTF">2014-12-24T18:06:02Z</dcterms:modified>
</cp:coreProperties>
</file>