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Fisher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02293"/>
            <a:ext cx="7543800" cy="2622107"/>
          </a:xfrm>
        </p:spPr>
        <p:txBody>
          <a:bodyPr/>
          <a:lstStyle/>
          <a:p>
            <a:r>
              <a:rPr lang="en-US" dirty="0" smtClean="0"/>
              <a:t>Student Growth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4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figure out how many levels </a:t>
            </a:r>
            <a:r>
              <a:rPr lang="en-US" b="1" i="1" dirty="0" smtClean="0"/>
              <a:t>on average</a:t>
            </a:r>
            <a:r>
              <a:rPr lang="en-US" b="1" dirty="0" smtClean="0"/>
              <a:t> </a:t>
            </a:r>
            <a:r>
              <a:rPr lang="en-US" dirty="0" smtClean="0"/>
              <a:t>students made.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99679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Renee</a:t>
                      </a:r>
                      <a:r>
                        <a:rPr lang="en-US" baseline="0" dirty="0" smtClean="0"/>
                        <a:t> 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Kaneal</a:t>
                      </a:r>
                      <a:r>
                        <a:rPr lang="en-US" baseline="0" dirty="0" smtClean="0"/>
                        <a:t>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Luke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Aneesh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Jaime 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Sara 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r>
                        <a:rPr lang="en-US" baseline="0" dirty="0" smtClean="0"/>
                        <a:t>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10/7= 1.43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629400" y="5562600"/>
            <a:ext cx="1981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8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principles of scoring, this evidence collection would receive a 4.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590800"/>
            <a:ext cx="6248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4074" y="2743200"/>
            <a:ext cx="594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Level 4</a:t>
            </a:r>
            <a:r>
              <a:rPr lang="en-US" sz="2000" dirty="0"/>
              <a:t> </a:t>
            </a:r>
            <a:r>
              <a:rPr lang="en-US" sz="2000" b="1" dirty="0"/>
              <a:t>(Above Expectations):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On average, more than one level of student growth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8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and moving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and documents under videos</a:t>
            </a:r>
          </a:p>
          <a:p>
            <a:r>
              <a:rPr lang="en-US" dirty="0" smtClean="0"/>
              <a:t>Descriptions in My portfolio</a:t>
            </a:r>
          </a:p>
          <a:p>
            <a:r>
              <a:rPr lang="en-US" smtClean="0"/>
              <a:t>Moving evidence </a:t>
            </a:r>
            <a:r>
              <a:rPr lang="en-US" dirty="0" smtClean="0"/>
              <a:t>to “My Portfolio”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changes to collecting evidence</a:t>
            </a:r>
          </a:p>
          <a:p>
            <a:r>
              <a:rPr lang="en-US" dirty="0" smtClean="0"/>
              <a:t>Updated information and scoring sheets on </a:t>
            </a:r>
            <a:r>
              <a:rPr lang="en-US" dirty="0" err="1" smtClean="0"/>
              <a:t>weebly</a:t>
            </a:r>
            <a:r>
              <a:rPr lang="en-US" dirty="0" smtClean="0"/>
              <a:t> site</a:t>
            </a:r>
          </a:p>
          <a:p>
            <a:r>
              <a:rPr lang="en-US" dirty="0" smtClean="0"/>
              <a:t>Go over how to calculate growth for self-score</a:t>
            </a:r>
          </a:p>
          <a:p>
            <a:r>
              <a:rPr lang="en-US" dirty="0" smtClean="0"/>
              <a:t>Documentation/descriptions for sandbox videos and my portfolio</a:t>
            </a:r>
          </a:p>
          <a:p>
            <a:r>
              <a:rPr lang="en-US" dirty="0" smtClean="0"/>
              <a:t>Moving evidence from sandbox to my portfolio.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5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52" y="562237"/>
            <a:ext cx="6781800" cy="1164656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 changes to collecting evidence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Only </a:t>
            </a:r>
            <a:r>
              <a:rPr lang="en-US" dirty="0" smtClean="0"/>
              <a:t>required </a:t>
            </a:r>
            <a:r>
              <a:rPr lang="en-US" dirty="0" smtClean="0"/>
              <a:t>to collect evidence for one grade level instead of </a:t>
            </a:r>
            <a:r>
              <a:rPr lang="en-US" dirty="0" smtClean="0"/>
              <a:t>two.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800" b="1" dirty="0" smtClean="0"/>
              <a:t>Pick 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or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grade. But must include three evidence collections from the grade level you chose. </a:t>
            </a:r>
            <a:endParaRPr lang="en-US" sz="1800" b="1" dirty="0"/>
          </a:p>
          <a:p>
            <a:r>
              <a:rPr lang="en-US" dirty="0" smtClean="0"/>
              <a:t>Example: 2</a:t>
            </a:r>
            <a:r>
              <a:rPr lang="en-US" baseline="30000" dirty="0" smtClean="0"/>
              <a:t>nd</a:t>
            </a:r>
            <a:r>
              <a:rPr lang="en-US" dirty="0" smtClean="0"/>
              <a:t> grade </a:t>
            </a:r>
          </a:p>
          <a:p>
            <a:pPr lvl="3"/>
            <a:r>
              <a:rPr lang="en-US" dirty="0" smtClean="0"/>
              <a:t>Perform </a:t>
            </a:r>
            <a:r>
              <a:rPr lang="en-US" dirty="0" err="1" smtClean="0"/>
              <a:t>Locomotor</a:t>
            </a:r>
            <a:r>
              <a:rPr lang="en-US" dirty="0" smtClean="0"/>
              <a:t> Skills – Whole Class  (</a:t>
            </a:r>
            <a:r>
              <a:rPr lang="en-US" dirty="0"/>
              <a:t>M</a:t>
            </a:r>
            <a:r>
              <a:rPr lang="en-US" dirty="0" smtClean="0"/>
              <a:t>andatory)</a:t>
            </a:r>
          </a:p>
          <a:p>
            <a:pPr lvl="3"/>
            <a:r>
              <a:rPr lang="en-US" dirty="0" smtClean="0"/>
              <a:t>Perform List of Options – Whole Class</a:t>
            </a:r>
          </a:p>
          <a:p>
            <a:pPr lvl="3"/>
            <a:r>
              <a:rPr lang="en-US" dirty="0" smtClean="0"/>
              <a:t>One collection from Respond, Create, or Collect – Whole class or Purposeful </a:t>
            </a:r>
            <a:r>
              <a:rPr lang="en-US" dirty="0" smtClean="0"/>
              <a:t>Sample</a:t>
            </a:r>
          </a:p>
          <a:p>
            <a:r>
              <a:rPr lang="en-US" dirty="0"/>
              <a:t>Example: </a:t>
            </a:r>
            <a:r>
              <a:rPr lang="en-US" dirty="0" smtClean="0"/>
              <a:t>5th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grade </a:t>
            </a:r>
          </a:p>
          <a:p>
            <a:pPr lvl="3"/>
            <a:r>
              <a:rPr lang="en-US" dirty="0"/>
              <a:t>Perform </a:t>
            </a:r>
            <a:r>
              <a:rPr lang="en-US" dirty="0" smtClean="0"/>
              <a:t>O</a:t>
            </a:r>
            <a:r>
              <a:rPr lang="en-US" dirty="0"/>
              <a:t>v</a:t>
            </a:r>
            <a:r>
              <a:rPr lang="en-US" dirty="0" smtClean="0"/>
              <a:t>erhand </a:t>
            </a:r>
            <a:r>
              <a:rPr lang="en-US" dirty="0"/>
              <a:t>Skills – Whole Class  (Mandatory)</a:t>
            </a:r>
          </a:p>
          <a:p>
            <a:pPr lvl="3"/>
            <a:r>
              <a:rPr lang="en-US" dirty="0"/>
              <a:t>Perform List of Options – Whole Class</a:t>
            </a:r>
          </a:p>
          <a:p>
            <a:pPr lvl="3"/>
            <a:r>
              <a:rPr lang="en-US" dirty="0"/>
              <a:t>One collection from Respond, Create, or Collect – Whole class or Purposeful Sample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49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Updated Resources on </a:t>
            </a:r>
            <a:r>
              <a:rPr lang="en-US" dirty="0" err="1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 recording sheeting</a:t>
            </a:r>
          </a:p>
          <a:p>
            <a:r>
              <a:rPr lang="en-US" dirty="0" smtClean="0"/>
              <a:t>Video compression instructions</a:t>
            </a:r>
          </a:p>
          <a:p>
            <a:r>
              <a:rPr lang="en-US" dirty="0" smtClean="0"/>
              <a:t>How to move videos from </a:t>
            </a:r>
            <a:r>
              <a:rPr lang="en-US" dirty="0" err="1" smtClean="0"/>
              <a:t>ipads</a:t>
            </a:r>
            <a:r>
              <a:rPr lang="en-US" dirty="0" smtClean="0"/>
              <a:t> to </a:t>
            </a:r>
            <a:r>
              <a:rPr lang="en-US" dirty="0" smtClean="0"/>
              <a:t>PC’s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Please see: </a:t>
            </a:r>
            <a:r>
              <a:rPr lang="en-US" dirty="0" err="1" smtClean="0"/>
              <a:t>hpelw.weebly</a:t>
            </a:r>
            <a:r>
              <a:rPr lang="en-US" dirty="0" err="1" smtClean="0"/>
              <a:t>.com</a:t>
            </a:r>
            <a:r>
              <a:rPr lang="en-US" dirty="0" smtClean="0"/>
              <a:t> under student growth for all updates.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1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Scoring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548988"/>
            <a:ext cx="1934817" cy="130909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Student Work (PRE)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4953000" y="4548988"/>
            <a:ext cx="1974573" cy="1278619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Student Work (POST)</a:t>
            </a:r>
            <a:endParaRPr lang="en-US" sz="2200" b="1" dirty="0"/>
          </a:p>
        </p:txBody>
      </p:sp>
      <p:sp>
        <p:nvSpPr>
          <p:cNvPr id="8" name="Circular Arrow 7"/>
          <p:cNvSpPr/>
          <p:nvPr/>
        </p:nvSpPr>
        <p:spPr>
          <a:xfrm>
            <a:off x="2910356" y="2743200"/>
            <a:ext cx="3378454" cy="3578319"/>
          </a:xfrm>
          <a:prstGeom prst="circularArrow">
            <a:avLst>
              <a:gd name="adj1" fmla="val 4118"/>
              <a:gd name="adj2" fmla="val 946005"/>
              <a:gd name="adj3" fmla="val 20427828"/>
              <a:gd name="adj4" fmla="val 11286146"/>
              <a:gd name="adj5" fmla="val 11944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99583" y="2256208"/>
            <a:ext cx="0" cy="76200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347148" y="1349970"/>
            <a:ext cx="466725" cy="762000"/>
            <a:chOff x="800468" y="1524000"/>
            <a:chExt cx="466725" cy="762000"/>
          </a:xfrm>
          <a:solidFill>
            <a:schemeClr val="accent1"/>
          </a:solidFill>
        </p:grpSpPr>
        <p:sp>
          <p:nvSpPr>
            <p:cNvPr id="11" name="Flowchart: Connector 10"/>
            <p:cNvSpPr/>
            <p:nvPr/>
          </p:nvSpPr>
          <p:spPr>
            <a:xfrm>
              <a:off x="838200" y="1524000"/>
              <a:ext cx="381000" cy="400050"/>
            </a:xfrm>
            <a:prstGeom prst="flowChartConnector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847727" y="1866534"/>
              <a:ext cx="372207" cy="466725"/>
            </a:xfrm>
            <a:prstGeom prst="flowChartDelay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89983" y="353301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16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We expect </a:t>
            </a:r>
            <a:r>
              <a:rPr lang="en-US" sz="1800" dirty="0" smtClean="0"/>
              <a:t>students to </a:t>
            </a:r>
            <a:r>
              <a:rPr lang="en-US" sz="1800" dirty="0"/>
              <a:t>grow approximately one level each year.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Level </a:t>
            </a:r>
            <a:r>
              <a:rPr lang="en-US" sz="1800" u="sng" dirty="0" smtClean="0"/>
              <a:t>1</a:t>
            </a:r>
            <a:r>
              <a:rPr lang="en-US" sz="1800" dirty="0" smtClean="0"/>
              <a:t> </a:t>
            </a:r>
            <a:r>
              <a:rPr lang="en-US" sz="1800" b="1" dirty="0" smtClean="0"/>
              <a:t>(Significantly Below Expectations):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No or extremely limited </a:t>
            </a:r>
            <a:r>
              <a:rPr lang="en-US" sz="1800" dirty="0"/>
              <a:t>student </a:t>
            </a:r>
            <a:r>
              <a:rPr lang="en-US" sz="1800" dirty="0" smtClean="0"/>
              <a:t>growth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Level </a:t>
            </a:r>
            <a:r>
              <a:rPr lang="en-US" sz="1800" u="sng" dirty="0" smtClean="0"/>
              <a:t>2</a:t>
            </a:r>
            <a:r>
              <a:rPr lang="en-US" sz="1800" dirty="0"/>
              <a:t> </a:t>
            </a:r>
            <a:r>
              <a:rPr lang="en-US" sz="1800" b="1" dirty="0"/>
              <a:t>(</a:t>
            </a:r>
            <a:r>
              <a:rPr lang="en-US" sz="1800" b="1" dirty="0" smtClean="0"/>
              <a:t>Below Expectations):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On </a:t>
            </a:r>
            <a:r>
              <a:rPr lang="en-US" sz="1800" dirty="0"/>
              <a:t>average, less than one level of student </a:t>
            </a:r>
            <a:r>
              <a:rPr lang="en-US" sz="1800" dirty="0" smtClean="0"/>
              <a:t>growth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Level </a:t>
            </a:r>
            <a:r>
              <a:rPr lang="en-US" sz="1800" u="sng" dirty="0" smtClean="0"/>
              <a:t>3</a:t>
            </a:r>
            <a:r>
              <a:rPr lang="en-US" sz="1800" dirty="0"/>
              <a:t> </a:t>
            </a:r>
            <a:r>
              <a:rPr lang="en-US" sz="1800" b="1" dirty="0" smtClean="0"/>
              <a:t>(At Expectations)</a:t>
            </a:r>
            <a:r>
              <a:rPr lang="en-US" sz="1800" dirty="0" smtClean="0"/>
              <a:t>: </a:t>
            </a:r>
          </a:p>
          <a:p>
            <a:r>
              <a:rPr lang="en-US" sz="1800" dirty="0" smtClean="0"/>
              <a:t>On </a:t>
            </a:r>
            <a:r>
              <a:rPr lang="en-US" sz="1800" dirty="0"/>
              <a:t>average, one level of student </a:t>
            </a:r>
            <a:r>
              <a:rPr lang="en-US" sz="1800" dirty="0" smtClean="0"/>
              <a:t>growth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Level </a:t>
            </a:r>
            <a:r>
              <a:rPr lang="en-US" sz="1800" u="sng" dirty="0" smtClean="0"/>
              <a:t>4</a:t>
            </a:r>
            <a:r>
              <a:rPr lang="en-US" sz="1800" dirty="0"/>
              <a:t> </a:t>
            </a:r>
            <a:r>
              <a:rPr lang="en-US" sz="1800" b="1" dirty="0" smtClean="0"/>
              <a:t>(Above Expectations):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On </a:t>
            </a:r>
            <a:r>
              <a:rPr lang="en-US" sz="1800" dirty="0"/>
              <a:t>average, </a:t>
            </a:r>
            <a:r>
              <a:rPr lang="en-US" sz="1800" dirty="0" smtClean="0"/>
              <a:t>more than one level of student growth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 smtClean="0"/>
              <a:t>Level 5</a:t>
            </a:r>
            <a:r>
              <a:rPr lang="en-US" sz="1800" dirty="0"/>
              <a:t> </a:t>
            </a:r>
            <a:r>
              <a:rPr lang="en-US" sz="1800" b="1" dirty="0" smtClean="0"/>
              <a:t>(Significantly </a:t>
            </a:r>
            <a:r>
              <a:rPr lang="en-US" sz="1800" b="1" dirty="0"/>
              <a:t>Above </a:t>
            </a:r>
            <a:r>
              <a:rPr lang="en-US" sz="1800" b="1" dirty="0" smtClean="0"/>
              <a:t>Expectations):</a:t>
            </a:r>
          </a:p>
          <a:p>
            <a:r>
              <a:rPr lang="en-US" sz="1800" dirty="0" smtClean="0"/>
              <a:t>Two or more levels </a:t>
            </a:r>
            <a:r>
              <a:rPr lang="en-US" sz="1800" dirty="0"/>
              <a:t>of student </a:t>
            </a:r>
            <a:r>
              <a:rPr lang="en-US" sz="1800" dirty="0" smtClean="0"/>
              <a:t>growth</a:t>
            </a:r>
            <a:endParaRPr lang="en-US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pre-test your students on locomotor skills and use the scoring guide to determine their baseline level.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12291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Renee</a:t>
                      </a:r>
                      <a:r>
                        <a:rPr lang="en-US" baseline="0" dirty="0" smtClean="0"/>
                        <a:t> 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Kaneal</a:t>
                      </a:r>
                      <a:r>
                        <a:rPr lang="en-US" baseline="0" dirty="0" smtClean="0"/>
                        <a:t>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Luke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Aneesh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Jaime 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Sara 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r>
                        <a:rPr lang="en-US" baseline="0" dirty="0" smtClean="0"/>
                        <a:t>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514600" y="2438400"/>
            <a:ext cx="19812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6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you post-test your students and use the scoring guide to determine their final level of mastery.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62217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Renee</a:t>
                      </a:r>
                      <a:r>
                        <a:rPr lang="en-US" baseline="0" dirty="0" smtClean="0"/>
                        <a:t> 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Kaneal</a:t>
                      </a:r>
                      <a:r>
                        <a:rPr lang="en-US" baseline="0" dirty="0" smtClean="0"/>
                        <a:t>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Luke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Aneesh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Jaime 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Sara 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r>
                        <a:rPr lang="en-US" baseline="0" dirty="0" smtClean="0"/>
                        <a:t>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563290" y="2438400"/>
            <a:ext cx="19812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difference between their pre-test and their post-test to determine how many levels of growth they have made.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D48A-29AD-47AA-A733-9A1782EC882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07319"/>
              </p:ext>
            </p:extLst>
          </p:nvPr>
        </p:nvGraphicFramePr>
        <p:xfrm>
          <a:off x="381000" y="26670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Post-Test Level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Growth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Renee</a:t>
                      </a:r>
                      <a:r>
                        <a:rPr lang="en-US" baseline="0" dirty="0" smtClean="0"/>
                        <a:t> 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Kaneal</a:t>
                      </a:r>
                      <a:r>
                        <a:rPr lang="en-US" baseline="0" dirty="0" smtClean="0"/>
                        <a:t> 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Luke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Aneesh 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Jaime 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Sara 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r>
                        <a:rPr lang="en-US" baseline="0" dirty="0" smtClean="0"/>
                        <a:t>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657703" y="2590800"/>
            <a:ext cx="19812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0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43</TotalTime>
  <Words>644</Words>
  <Application>Microsoft Macintosh PowerPoint</Application>
  <PresentationFormat>On-screen Show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Student Growth Workshop</vt:lpstr>
      <vt:lpstr>Objective</vt:lpstr>
      <vt:lpstr>Review changes to collecting evidence </vt:lpstr>
      <vt:lpstr>Updated Resources on Weebly</vt:lpstr>
      <vt:lpstr>Portfolio Scoring</vt:lpstr>
      <vt:lpstr>Principles of Scoring</vt:lpstr>
      <vt:lpstr>Scoring Example</vt:lpstr>
      <vt:lpstr>Scoring Example cont.</vt:lpstr>
      <vt:lpstr>Scoring Example cont.</vt:lpstr>
      <vt:lpstr>Scoring Example cont.</vt:lpstr>
      <vt:lpstr>Scoring Example cont.</vt:lpstr>
      <vt:lpstr>Documentation and moving Evidence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Workshop</dc:title>
  <dc:creator>Shelby County Schools</dc:creator>
  <cp:lastModifiedBy>Shelby County Schools</cp:lastModifiedBy>
  <cp:revision>6</cp:revision>
  <dcterms:created xsi:type="dcterms:W3CDTF">2014-03-26T19:29:24Z</dcterms:created>
  <dcterms:modified xsi:type="dcterms:W3CDTF">2014-03-31T17:12:30Z</dcterms:modified>
</cp:coreProperties>
</file>