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16" r:id="rId2"/>
    <p:sldId id="315" r:id="rId3"/>
    <p:sldId id="313" r:id="rId4"/>
    <p:sldId id="256" r:id="rId5"/>
    <p:sldId id="308" r:id="rId6"/>
    <p:sldId id="259" r:id="rId7"/>
    <p:sldId id="323" r:id="rId8"/>
    <p:sldId id="260" r:id="rId9"/>
    <p:sldId id="324" r:id="rId10"/>
    <p:sldId id="305" r:id="rId11"/>
    <p:sldId id="307" r:id="rId12"/>
    <p:sldId id="265" r:id="rId13"/>
    <p:sldId id="266" r:id="rId14"/>
    <p:sldId id="267" r:id="rId15"/>
    <p:sldId id="268" r:id="rId16"/>
    <p:sldId id="296" r:id="rId17"/>
    <p:sldId id="269" r:id="rId18"/>
    <p:sldId id="270" r:id="rId19"/>
    <p:sldId id="326" r:id="rId20"/>
    <p:sldId id="322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E5F5"/>
    <a:srgbClr val="A1B9E5"/>
    <a:srgbClr val="DC68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58" autoAdjust="0"/>
    <p:restoredTop sz="94660"/>
  </p:normalViewPr>
  <p:slideViewPr>
    <p:cSldViewPr>
      <p:cViewPr varScale="1">
        <p:scale>
          <a:sx n="70" d="100"/>
          <a:sy n="70" d="100"/>
        </p:scale>
        <p:origin x="1170" y="-3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600" b="1" dirty="0"/>
              <a:t>Percentage </a:t>
            </a:r>
            <a:r>
              <a:rPr lang="en-US" sz="3600" b="1" dirty="0" smtClean="0"/>
              <a:t>of High</a:t>
            </a:r>
            <a:r>
              <a:rPr lang="en-US" sz="3600" b="1" baseline="0" dirty="0" smtClean="0"/>
              <a:t> School Students</a:t>
            </a:r>
            <a:r>
              <a:rPr lang="en-US" sz="3600" b="1" dirty="0" smtClean="0"/>
              <a:t> </a:t>
            </a:r>
            <a:r>
              <a:rPr lang="en-US" sz="3600" b="1" dirty="0"/>
              <a:t>That Use Tobacco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160"/>
      <c:depthPercent val="100"/>
      <c:rAngAx val="0"/>
      <c:perspective val="2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Percentage Teens That Use Tobacco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explosion val="24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cat>
            <c:strRef>
              <c:f>Sheet1!$A$2:$A$5</c:f>
              <c:strCache>
                <c:ptCount val="2"/>
                <c:pt idx="0">
                  <c:v>Non Users</c:v>
                </c:pt>
                <c:pt idx="1">
                  <c:v>Tobacco Users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0.79</c:v>
                </c:pt>
                <c:pt idx="1">
                  <c:v>0.23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2800" b="0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Eras Medium ITC" pitchFamily="34" charset="0"/>
              <a:ea typeface="+mn-ea"/>
              <a:cs typeface="Aharoni" pitchFamily="2" charset="-79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0.59794</cdr:x>
      <cdr:y>0.49949</cdr:y>
    </cdr:from>
    <cdr:to>
      <cdr:x>0.7732</cdr:x>
      <cdr:y>0.64647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419600" y="2309031"/>
          <a:ext cx="1295400" cy="6794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3600" dirty="0" smtClean="0"/>
            <a:t>23%</a:t>
          </a:r>
          <a:endParaRPr lang="en-US" sz="3600" dirty="0"/>
        </a:p>
      </cdr:txBody>
    </cdr:sp>
  </cdr:relSizeAnchor>
  <cdr:relSizeAnchor xmlns:cdr="http://schemas.openxmlformats.org/drawingml/2006/chartDrawing">
    <cdr:from>
      <cdr:x>0.33505</cdr:x>
      <cdr:y>0.39973</cdr:y>
    </cdr:from>
    <cdr:to>
      <cdr:x>0.5</cdr:x>
      <cdr:y>0.54808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476500" y="1847850"/>
          <a:ext cx="1219200" cy="685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3600" dirty="0" smtClean="0"/>
            <a:t>79%</a:t>
          </a:r>
          <a:endParaRPr lang="en-US" sz="36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0C3B4D-4766-4BD2-B7F8-85F1470A82F3}" type="datetimeFigureOut">
              <a:rPr lang="en-US" smtClean="0"/>
              <a:pPr/>
              <a:t>4/20/2015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A48637-4243-4824-A4EF-994DEF4E9B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519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48637-4243-4824-A4EF-994DEF4E9BF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634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A6E4-94DD-4363-840B-3184A7432F03}" type="datetimeFigureOut">
              <a:rPr lang="en-US" smtClean="0"/>
              <a:pPr/>
              <a:t>4/20/2015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36655-2789-4735-8A88-3443656FEA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A6E4-94DD-4363-840B-3184A7432F03}" type="datetimeFigureOut">
              <a:rPr lang="en-US" smtClean="0"/>
              <a:pPr/>
              <a:t>4/20/2015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36655-2789-4735-8A88-3443656FEA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A6E4-94DD-4363-840B-3184A7432F03}" type="datetimeFigureOut">
              <a:rPr lang="en-US" smtClean="0"/>
              <a:pPr/>
              <a:t>4/20/2015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36655-2789-4735-8A88-3443656FEA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A6E4-94DD-4363-840B-3184A7432F03}" type="datetimeFigureOut">
              <a:rPr lang="en-US" smtClean="0"/>
              <a:pPr/>
              <a:t>4/20/2015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36655-2789-4735-8A88-3443656FEA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A6E4-94DD-4363-840B-3184A7432F03}" type="datetimeFigureOut">
              <a:rPr lang="en-US" smtClean="0"/>
              <a:pPr/>
              <a:t>4/20/2015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36655-2789-4735-8A88-3443656FEA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A6E4-94DD-4363-840B-3184A7432F03}" type="datetimeFigureOut">
              <a:rPr lang="en-US" smtClean="0"/>
              <a:pPr/>
              <a:t>4/20/2015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36655-2789-4735-8A88-3443656FEA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A6E4-94DD-4363-840B-3184A7432F03}" type="datetimeFigureOut">
              <a:rPr lang="en-US" smtClean="0"/>
              <a:pPr/>
              <a:t>4/20/2015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36655-2789-4735-8A88-3443656FEA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A6E4-94DD-4363-840B-3184A7432F03}" type="datetimeFigureOut">
              <a:rPr lang="en-US" smtClean="0"/>
              <a:pPr/>
              <a:t>4/20/2015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36655-2789-4735-8A88-3443656FEA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A6E4-94DD-4363-840B-3184A7432F03}" type="datetimeFigureOut">
              <a:rPr lang="en-US" smtClean="0"/>
              <a:pPr/>
              <a:t>4/20/2015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36655-2789-4735-8A88-3443656FEA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A6E4-94DD-4363-840B-3184A7432F03}" type="datetimeFigureOut">
              <a:rPr lang="en-US" smtClean="0"/>
              <a:pPr/>
              <a:t>4/20/2015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36655-2789-4735-8A88-3443656FEA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A6E4-94DD-4363-840B-3184A7432F03}" type="datetimeFigureOut">
              <a:rPr lang="en-US" smtClean="0"/>
              <a:pPr/>
              <a:t>4/20/2015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36655-2789-4735-8A88-3443656FEA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87A6E4-94DD-4363-840B-3184A7432F03}" type="datetimeFigureOut">
              <a:rPr lang="en-US" smtClean="0"/>
              <a:pPr/>
              <a:t>4/20/2015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136655-2789-4735-8A88-3443656FEAF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8.wdp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6.png"/><Relationship Id="rId7" Type="http://schemas.openxmlformats.org/officeDocument/2006/relationships/image" Target="../media/image35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10" Type="http://schemas.microsoft.com/office/2007/relationships/hdphoto" Target="../media/hdphoto9.wdp"/><Relationship Id="rId4" Type="http://schemas.openxmlformats.org/officeDocument/2006/relationships/image" Target="../media/image5.jpeg"/><Relationship Id="rId9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6.png"/><Relationship Id="rId7" Type="http://schemas.microsoft.com/office/2007/relationships/hdphoto" Target="../media/hdphoto1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microsoft.com/office/2007/relationships/hdphoto" Target="../media/hdphoto10.wdp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8.jpeg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17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21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1000">
              <a:srgbClr val="A1B9E5"/>
            </a:gs>
            <a:gs pos="97000">
              <a:srgbClr val="D7E5F5"/>
            </a:gs>
            <a:gs pos="69000">
              <a:schemeClr val="tx2">
                <a:lumMod val="20000"/>
                <a:lumOff val="80000"/>
              </a:schemeClr>
            </a:gs>
            <a:gs pos="50000">
              <a:schemeClr val="accent1">
                <a:lumMod val="45000"/>
                <a:lumOff val="5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1399" y="1"/>
            <a:ext cx="5561463" cy="3733800"/>
          </a:xfrm>
          <a:prstGeom prst="rect">
            <a:avLst/>
          </a:prstGeom>
          <a:blipFill dpi="0" rotWithShape="1">
            <a:blip r:embed="rId2">
              <a:alphaModFix amt="26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8177" y1="65758" x2="48177" y2="77980"/>
                        <a14:foregroundMark x1="40110" y1="19697" x2="46298" y2="20000"/>
                        <a14:foregroundMark x1="46740" y1="20303" x2="46740" y2="20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679378"/>
            <a:ext cx="6553200" cy="71692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229171" y="2295971"/>
            <a:ext cx="5829301" cy="4572000"/>
          </a:xfrm>
          <a:prstGeom prst="rect">
            <a:avLst/>
          </a:prstGeom>
          <a:blipFill dpi="0" rotWithShape="1">
            <a:blip r:embed="rId5">
              <a:alphaModFix amt="1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10000" r="9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75965" y="2057400"/>
            <a:ext cx="792480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>
                <a:rot lat="0" lon="0" rev="0"/>
              </a:lightRig>
            </a:scene3d>
            <a:sp3d prstMaterial="matte"/>
          </a:bodyPr>
          <a:lstStyle>
            <a:defPPr>
              <a:defRPr lang="en-US"/>
            </a:defPPr>
            <a:lvl1pPr>
              <a:defRPr sz="5400" b="1" spc="5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Cambria" pitchFamily="18" charset="0"/>
              </a:defRPr>
            </a:lvl1pPr>
          </a:lstStyle>
          <a:p>
            <a:pPr algn="ctr"/>
            <a:r>
              <a:rPr lang="en-US" sz="3600" dirty="0"/>
              <a:t>Identifying Tobacco </a:t>
            </a:r>
            <a:endParaRPr lang="en-US" sz="3600" dirty="0" smtClean="0"/>
          </a:p>
          <a:p>
            <a:pPr algn="ctr"/>
            <a:r>
              <a:rPr lang="en-US" sz="3600" dirty="0" smtClean="0"/>
              <a:t>Products Part 1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152400" y="228600"/>
            <a:ext cx="54477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Cambria" pitchFamily="18" charset="0"/>
              </a:rPr>
              <a:t>Tobacco</a:t>
            </a:r>
          </a:p>
        </p:txBody>
      </p:sp>
      <p:sp>
        <p:nvSpPr>
          <p:cNvPr id="9" name="TextBox 2"/>
          <p:cNvSpPr txBox="1"/>
          <p:nvPr/>
        </p:nvSpPr>
        <p:spPr>
          <a:xfrm>
            <a:off x="-4755" y="6594902"/>
            <a:ext cx="366235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dirty="0"/>
              <a:t>Copyright © 2015 JB Promotions LLC</a:t>
            </a:r>
          </a:p>
          <a:p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58128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Tobacco Intr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400" y="219670"/>
            <a:ext cx="624840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>
                <a:rot lat="0" lon="0" rev="0"/>
              </a:lightRig>
            </a:scene3d>
            <a:sp3d prstMaterial="matte"/>
          </a:bodyPr>
          <a:lstStyle/>
          <a:p>
            <a:r>
              <a:rPr lang="en-US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Cambria" pitchFamily="18" charset="0"/>
              </a:rPr>
              <a:t>Tobacco Products</a:t>
            </a:r>
          </a:p>
        </p:txBody>
      </p:sp>
      <p:sp>
        <p:nvSpPr>
          <p:cNvPr id="8" name="Oval 7"/>
          <p:cNvSpPr/>
          <p:nvPr/>
        </p:nvSpPr>
        <p:spPr>
          <a:xfrm>
            <a:off x="762000" y="2743200"/>
            <a:ext cx="152400" cy="152400"/>
          </a:xfrm>
          <a:prstGeom prst="ellipse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>
              <a:rot lat="0" lon="0" rev="4800000"/>
            </a:lightRig>
          </a:scene3d>
          <a:sp3d prstMaterial="soft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5537" y="2590800"/>
            <a:ext cx="6248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ras Medium ITC" pitchFamily="34" charset="0"/>
                <a:cs typeface="Aharoni" pitchFamily="2" charset="-79"/>
              </a:rPr>
              <a:t>Cigars and pipes are puffed and not inhaled, however, they still possess health risks such as oral cancers.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572000" y="4191000"/>
            <a:ext cx="4191000" cy="2797175"/>
          </a:xfrm>
          <a:prstGeom prst="rect">
            <a:avLst/>
          </a:prstGeom>
          <a:blipFill dpi="0" rotWithShape="1">
            <a:blip r:embed="rId4">
              <a:alphaModFix amt="91000"/>
            </a:blip>
            <a:srcRect/>
            <a:stretch>
              <a:fillRect/>
            </a:stretch>
          </a:blip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57200" y="4192789"/>
            <a:ext cx="5083524" cy="2798064"/>
          </a:xfrm>
          <a:prstGeom prst="rect">
            <a:avLst/>
          </a:prstGeom>
          <a:blipFill dpi="0" rotWithShape="1">
            <a:blip r:embed="rId5">
              <a:alphaModFix amt="54000"/>
            </a:blip>
            <a:srcRect/>
            <a:stretch>
              <a:fillRect/>
            </a:stretch>
          </a:blip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1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Tobacco Intr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400" y="219670"/>
            <a:ext cx="624840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>
                <a:rot lat="0" lon="0" rev="0"/>
              </a:lightRig>
            </a:scene3d>
            <a:sp3d prstMaterial="matte"/>
          </a:bodyPr>
          <a:lstStyle/>
          <a:p>
            <a:r>
              <a:rPr lang="en-US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Cambria" pitchFamily="18" charset="0"/>
              </a:rPr>
              <a:t>Tobacco Products</a:t>
            </a:r>
          </a:p>
        </p:txBody>
      </p:sp>
      <p:sp>
        <p:nvSpPr>
          <p:cNvPr id="9" name="Oval 8"/>
          <p:cNvSpPr/>
          <p:nvPr/>
        </p:nvSpPr>
        <p:spPr>
          <a:xfrm>
            <a:off x="762000" y="2743200"/>
            <a:ext cx="152400" cy="152400"/>
          </a:xfrm>
          <a:prstGeom prst="ellipse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>
              <a:rot lat="0" lon="0" rev="4800000"/>
            </a:lightRig>
          </a:scene3d>
          <a:sp3d prstMaterial="soft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200" y="3987594"/>
            <a:ext cx="4038600" cy="279420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914400" y="2603718"/>
            <a:ext cx="6096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ras Medium ITC" pitchFamily="34" charset="0"/>
                <a:cs typeface="Aharoni" pitchFamily="2" charset="-79"/>
              </a:rPr>
              <a:t>Nicotine from a cigar or pipe enters the body through the mucus membranes of the oral cavity such as                                 	                           the gums or         			      lining of the                 			      mouth.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2" b="99872" l="0" r="100000">
                        <a14:foregroundMark x1="71270" y1="75959" x2="71270" y2="75959"/>
                        <a14:foregroundMark x1="44928" y1="8312" x2="44928" y2="8312"/>
                        <a14:foregroundMark x1="51151" y1="4604" x2="63171" y2="2046"/>
                        <a14:foregroundMark x1="42199" y1="12148" x2="34612" y2="23913"/>
                        <a14:foregroundMark x1="42455" y1="86445" x2="42455" y2="86445"/>
                        <a14:foregroundMark x1="29582" y1="45269" x2="33248" y2="70460"/>
                        <a14:foregroundMark x1="67945" y1="4092" x2="81586" y2="12916"/>
                        <a14:foregroundMark x1="82438" y1="15090" x2="92242" y2="40665"/>
                        <a14:foregroundMark x1="90026" y1="43606" x2="91731" y2="47315"/>
                        <a14:foregroundMark x1="33760" y1="24680" x2="31543" y2="32225"/>
                        <a14:foregroundMark x1="91731" y1="40665" x2="92498" y2="44885"/>
                        <a14:foregroundMark x1="91731" y1="53708" x2="90281" y2="63299"/>
                        <a14:foregroundMark x1="84399" y1="79668" x2="90537" y2="64194"/>
                        <a14:foregroundMark x1="40494" y1="83504" x2="35465" y2="76726"/>
                        <a14:foregroundMark x1="35465" y1="75064" x2="33760" y2="730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180" y="4373636"/>
            <a:ext cx="3258336" cy="217290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14400" y="2596391"/>
            <a:ext cx="6096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ras Medium ITC" pitchFamily="34" charset="0"/>
                <a:cs typeface="Aharoni" pitchFamily="2" charset="-79"/>
              </a:rPr>
              <a:t>If cigars or pipes are not inhaled how do you think nicotine enters the body?</a:t>
            </a:r>
          </a:p>
        </p:txBody>
      </p:sp>
    </p:spTree>
    <p:extLst>
      <p:ext uri="{BB962C8B-B14F-4D97-AF65-F5344CB8AC3E}">
        <p14:creationId xmlns:p14="http://schemas.microsoft.com/office/powerpoint/2010/main" val="296395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/>
      <p:bldP spid="11" grpId="0"/>
      <p:bldP spid="1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Tobacco Intr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0600" y="2286000"/>
            <a:ext cx="6096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ras Medium ITC" pitchFamily="34" charset="0"/>
                <a:cs typeface="Aharoni" pitchFamily="2" charset="-79"/>
              </a:rPr>
              <a:t>Aside from the chemicals already in tobacco, smoking produces many harmful chemicals from the tobacco burning. </a:t>
            </a:r>
          </a:p>
        </p:txBody>
      </p:sp>
      <p:sp>
        <p:nvSpPr>
          <p:cNvPr id="6" name="Oval 5"/>
          <p:cNvSpPr/>
          <p:nvPr/>
        </p:nvSpPr>
        <p:spPr>
          <a:xfrm>
            <a:off x="838200" y="2438400"/>
            <a:ext cx="152400" cy="152400"/>
          </a:xfrm>
          <a:prstGeom prst="ellipse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>
              <a:rot lat="0" lon="0" rev="4800000"/>
            </a:lightRig>
          </a:scene3d>
          <a:sp3d prstMaterial="soft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sp>
        <p:nvSpPr>
          <p:cNvPr id="7" name="Oval 6"/>
          <p:cNvSpPr/>
          <p:nvPr/>
        </p:nvSpPr>
        <p:spPr>
          <a:xfrm>
            <a:off x="838200" y="4495800"/>
            <a:ext cx="152400" cy="152400"/>
          </a:xfrm>
          <a:prstGeom prst="ellipse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>
              <a:rot lat="0" lon="0" rev="4800000"/>
            </a:lightRig>
          </a:scene3d>
          <a:sp3d prstMaterial="soft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4400" y="219670"/>
            <a:ext cx="624840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>
                <a:rot lat="0" lon="0" rev="0"/>
              </a:lightRig>
            </a:scene3d>
            <a:sp3d prstMaterial="matte"/>
          </a:bodyPr>
          <a:lstStyle/>
          <a:p>
            <a:r>
              <a:rPr lang="en-US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Cambria" pitchFamily="18" charset="0"/>
              </a:rPr>
              <a:t>Tobacco Chemicals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90600" y="4343400"/>
            <a:ext cx="6096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ras Medium ITC" pitchFamily="34" charset="0"/>
                <a:cs typeface="Aharoni" pitchFamily="2" charset="-79"/>
              </a:rPr>
              <a:t>Tar, produced from smoking, is a dark viscous residue that contains many harmful chemicals.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10" b="94103" l="9889" r="944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846576"/>
            <a:ext cx="4876800" cy="32400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Tobacco Intr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5" name="TextBox 4"/>
          <p:cNvSpPr txBox="1"/>
          <p:nvPr/>
        </p:nvSpPr>
        <p:spPr>
          <a:xfrm>
            <a:off x="990600" y="2501205"/>
            <a:ext cx="609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ras Medium ITC" pitchFamily="34" charset="0"/>
                <a:cs typeface="Aharoni" pitchFamily="2" charset="-79"/>
              </a:rPr>
              <a:t>Over time tar stains the teeth, fingernails, and damages the lungs</a:t>
            </a:r>
          </a:p>
        </p:txBody>
      </p:sp>
      <p:sp>
        <p:nvSpPr>
          <p:cNvPr id="6" name="Oval 5"/>
          <p:cNvSpPr/>
          <p:nvPr/>
        </p:nvSpPr>
        <p:spPr>
          <a:xfrm>
            <a:off x="838200" y="2667000"/>
            <a:ext cx="152400" cy="152400"/>
          </a:xfrm>
          <a:prstGeom prst="ellipse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>
              <a:rot lat="0" lon="0" rev="4800000"/>
            </a:lightRig>
          </a:scene3d>
          <a:sp3d prstMaterial="soft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0" y="219670"/>
            <a:ext cx="624840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>
                <a:rot lat="0" lon="0" rev="0"/>
              </a:lightRig>
            </a:scene3d>
            <a:sp3d prstMaterial="matte"/>
          </a:bodyPr>
          <a:lstStyle/>
          <a:p>
            <a:r>
              <a:rPr lang="en-US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Cambria" pitchFamily="18" charset="0"/>
              </a:rPr>
              <a:t>Tobacco Chemicals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-670" t="17265" r="16261"/>
          <a:stretch/>
        </p:blipFill>
        <p:spPr>
          <a:xfrm>
            <a:off x="914400" y="3920319"/>
            <a:ext cx="3276600" cy="24023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>
              <a:rot lat="0" lon="20099986" rev="0"/>
            </a:camera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315" y="3919728"/>
            <a:ext cx="3630885" cy="24048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>
              <a:rot lat="0" lon="1499977" rev="0"/>
            </a:camera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Tobacco Intr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400" y="219670"/>
            <a:ext cx="624840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>
                <a:rot lat="0" lon="0" rev="0"/>
              </a:lightRig>
            </a:scene3d>
            <a:sp3d prstMaterial="matte"/>
          </a:bodyPr>
          <a:lstStyle/>
          <a:p>
            <a:r>
              <a:rPr lang="en-US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Cambria" pitchFamily="18" charset="0"/>
              </a:rPr>
              <a:t>Tobacco Chemicals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90600" y="2501205"/>
            <a:ext cx="609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ras Medium ITC" pitchFamily="34" charset="0"/>
                <a:cs typeface="Aharoni" pitchFamily="2" charset="-79"/>
              </a:rPr>
              <a:t>Another chemical produced from smoking is carbon monoxide.</a:t>
            </a:r>
          </a:p>
        </p:txBody>
      </p:sp>
      <p:sp>
        <p:nvSpPr>
          <p:cNvPr id="8" name="Oval 7"/>
          <p:cNvSpPr/>
          <p:nvPr/>
        </p:nvSpPr>
        <p:spPr>
          <a:xfrm>
            <a:off x="838200" y="2667000"/>
            <a:ext cx="152400" cy="152400"/>
          </a:xfrm>
          <a:prstGeom prst="ellipse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>
              <a:rot lat="0" lon="0" rev="4800000"/>
            </a:lightRig>
          </a:scene3d>
          <a:sp3d prstMaterial="soft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sp>
        <p:nvSpPr>
          <p:cNvPr id="10" name="Oval 9"/>
          <p:cNvSpPr/>
          <p:nvPr/>
        </p:nvSpPr>
        <p:spPr>
          <a:xfrm>
            <a:off x="838200" y="3810000"/>
            <a:ext cx="152400" cy="152400"/>
          </a:xfrm>
          <a:prstGeom prst="ellipse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>
              <a:rot lat="0" lon="0" rev="4800000"/>
            </a:lightRig>
          </a:scene3d>
          <a:sp3d prstMaterial="soft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0600" y="3657600"/>
            <a:ext cx="6096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ras Medium ITC" pitchFamily="34" charset="0"/>
                <a:cs typeface="Aharoni" pitchFamily="2" charset="-79"/>
              </a:rPr>
              <a:t>Carbon monoxide (CO) </a:t>
            </a:r>
          </a:p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ras Medium ITC" pitchFamily="34" charset="0"/>
                <a:cs typeface="Aharoni" pitchFamily="2" charset="-79"/>
              </a:rPr>
              <a:t>prevents the red</a:t>
            </a:r>
          </a:p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ras Medium ITC" pitchFamily="34" charset="0"/>
                <a:cs typeface="Aharoni" pitchFamily="2" charset="-79"/>
              </a:rPr>
              <a:t>blood cells from </a:t>
            </a:r>
          </a:p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ras Medium ITC" pitchFamily="34" charset="0"/>
                <a:cs typeface="Aharoni" pitchFamily="2" charset="-79"/>
              </a:rPr>
              <a:t>carrying oxygen.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810000" y="4198527"/>
            <a:ext cx="495300" cy="41087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5746564"/>
            <a:ext cx="395075" cy="3277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2400" y="3276600"/>
            <a:ext cx="6096000" cy="381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0" grpId="0" animBg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Tobacco Intr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0600" y="2209800"/>
            <a:ext cx="6096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ras Medium ITC" pitchFamily="34" charset="0"/>
                <a:cs typeface="Aharoni" pitchFamily="2" charset="-79"/>
              </a:rPr>
              <a:t>When the brain and other organs are deprived of oxygen they cannot perform as efficiently. </a:t>
            </a:r>
          </a:p>
        </p:txBody>
      </p:sp>
      <p:sp>
        <p:nvSpPr>
          <p:cNvPr id="7" name="Oval 6"/>
          <p:cNvSpPr/>
          <p:nvPr/>
        </p:nvSpPr>
        <p:spPr>
          <a:xfrm>
            <a:off x="838200" y="2362200"/>
            <a:ext cx="152400" cy="152400"/>
          </a:xfrm>
          <a:prstGeom prst="ellipse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>
              <a:rot lat="0" lon="0" rev="4800000"/>
            </a:lightRig>
          </a:scene3d>
          <a:sp3d prstMaterial="soft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4400" y="219670"/>
            <a:ext cx="624840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>
                <a:rot lat="0" lon="0" rev="0"/>
              </a:lightRig>
            </a:scene3d>
            <a:sp3d prstMaterial="matte"/>
          </a:bodyPr>
          <a:lstStyle/>
          <a:p>
            <a:r>
              <a:rPr lang="en-US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Cambria" pitchFamily="18" charset="0"/>
              </a:rPr>
              <a:t>Tobacco Chemicals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787" y="3429000"/>
            <a:ext cx="4386209" cy="29051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990600" y="2196405"/>
            <a:ext cx="6096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ras Medium ITC" pitchFamily="34" charset="0"/>
                <a:cs typeface="Aharoni" pitchFamily="2" charset="-79"/>
              </a:rPr>
              <a:t>What happens when the brain and other organs are deprived of oxygen?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10" grpId="0"/>
      <p:bldP spid="10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275" y="3015456"/>
            <a:ext cx="1695450" cy="1695450"/>
          </a:xfrm>
        </p:spPr>
      </p:pic>
      <p:sp>
        <p:nvSpPr>
          <p:cNvPr id="4" name="Oval 3"/>
          <p:cNvSpPr/>
          <p:nvPr/>
        </p:nvSpPr>
        <p:spPr>
          <a:xfrm>
            <a:off x="1038367" y="5060847"/>
            <a:ext cx="152400" cy="152400"/>
          </a:xfrm>
          <a:prstGeom prst="ellipse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>
              <a:rot lat="0" lon="0" rev="4800000"/>
            </a:lightRig>
          </a:scene3d>
          <a:sp3d prstMaterial="soft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pic>
        <p:nvPicPr>
          <p:cNvPr id="6" name="Picture 5" descr="Tobacco Intr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14400" y="219670"/>
            <a:ext cx="624840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>
                <a:rot lat="0" lon="0" rev="0"/>
              </a:lightRig>
            </a:scene3d>
            <a:sp3d prstMaterial="matte"/>
          </a:bodyPr>
          <a:lstStyle/>
          <a:p>
            <a:r>
              <a:rPr lang="en-US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Cambria" pitchFamily="18" charset="0"/>
              </a:rPr>
              <a:t>Tobacco Chemicals</a:t>
            </a:r>
          </a:p>
        </p:txBody>
      </p:sp>
      <p:sp>
        <p:nvSpPr>
          <p:cNvPr id="10" name="Oval 9"/>
          <p:cNvSpPr/>
          <p:nvPr/>
        </p:nvSpPr>
        <p:spPr>
          <a:xfrm>
            <a:off x="1219200" y="2590800"/>
            <a:ext cx="152400" cy="152400"/>
          </a:xfrm>
          <a:prstGeom prst="ellipse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>
              <a:rot lat="0" lon="0" rev="4800000"/>
            </a:lightRig>
          </a:scene3d>
          <a:sp3d prstMaterial="soft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263788"/>
            <a:ext cx="7696200" cy="254514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807" y="4318248"/>
            <a:ext cx="1530345" cy="229479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913618" lon="20320953" rev="126245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514" y="4095453"/>
            <a:ext cx="3278363" cy="218625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209988" lon="2022198" rev="20905228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8" y="4679157"/>
            <a:ext cx="2454159" cy="1638151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scene3d>
            <a:camera prst="isometricLeftDown"/>
            <a:lightRig rig="threePt" dir="t"/>
          </a:scene3d>
          <a:sp3d>
            <a:bevelT w="101600" prst="riblet"/>
          </a:sp3d>
        </p:spPr>
      </p:pic>
      <p:sp>
        <p:nvSpPr>
          <p:cNvPr id="11" name="TextBox 10"/>
          <p:cNvSpPr txBox="1"/>
          <p:nvPr/>
        </p:nvSpPr>
        <p:spPr>
          <a:xfrm>
            <a:off x="1371600" y="2463614"/>
            <a:ext cx="6096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ras Medium ITC" pitchFamily="34" charset="0"/>
                <a:cs typeface="Aharoni" pitchFamily="2" charset="-79"/>
              </a:rPr>
              <a:t>Can you think of any physical tasks that a smoker might find more difficult?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95" b="98593" l="0" r="100000">
                        <a14:foregroundMark x1="61381" y1="56905" x2="61381" y2="56905"/>
                        <a14:backgroundMark x1="53879" y1="76854" x2="53879" y2="76854"/>
                        <a14:backgroundMark x1="46888" y1="78645" x2="46888" y2="78645"/>
                        <a14:backgroundMark x1="45610" y1="69437" x2="45610" y2="69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806" y="4220276"/>
            <a:ext cx="3294293" cy="21968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71600" y="2451318"/>
            <a:ext cx="6096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ras Medium ITC" pitchFamily="34" charset="0"/>
                <a:cs typeface="Aharoni" pitchFamily="2" charset="-79"/>
              </a:rPr>
              <a:t>A smoker will have less oxygen in their blood because of carbon monoxide making it more difficult for them to perform certain tasks.</a:t>
            </a:r>
          </a:p>
        </p:txBody>
      </p:sp>
    </p:spTree>
    <p:extLst>
      <p:ext uri="{BB962C8B-B14F-4D97-AF65-F5344CB8AC3E}">
        <p14:creationId xmlns:p14="http://schemas.microsoft.com/office/powerpoint/2010/main" val="2770597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26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66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09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764" tmFilter="0, 0; 0.125,0.2665; 0.25,0.4; 0.375,0.465; 0.5,0.5;  0.625,0.535; 0.75,0.6; 0.875,0.7335; 1,1">
                                          <p:stCondLst>
                                            <p:cond delay="7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82" tmFilter="0, 0; 0.125,0.2665; 0.25,0.4; 0.375,0.465; 0.5,0.5;  0.625,0.535; 0.75,0.6; 0.875,0.7335; 1,1">
                                          <p:stCondLst>
                                            <p:cond delay="152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89" tmFilter="0, 0; 0.125,0.2665; 0.25,0.4; 0.375,0.465; 0.5,0.5;  0.625,0.535; 0.75,0.6; 0.875,0.7335; 1,1">
                                          <p:stCondLst>
                                            <p:cond delay="1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30">
                                          <p:stCondLst>
                                            <p:cond delay="74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91" decel="50000">
                                          <p:stCondLst>
                                            <p:cond delay="77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30">
                                          <p:stCondLst>
                                            <p:cond delay="150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91" decel="50000">
                                          <p:stCondLst>
                                            <p:cond delay="153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30">
                                          <p:stCondLst>
                                            <p:cond delay="188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91" decel="50000">
                                          <p:stCondLst>
                                            <p:cond delay="191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30">
                                          <p:stCondLst>
                                            <p:cond delay="207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91" decel="50000">
                                          <p:stCondLst>
                                            <p:cond delay="210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26" presetClass="entr" presetSubtype="0" fill="hold" nodeType="withEffect">
                                  <p:stCondLst>
                                    <p:cond delay="46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64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98" tmFilter="0, 0; 0.125,0.2665; 0.25,0.4; 0.375,0.465; 0.5,0.5;  0.625,0.535; 0.75,0.6; 0.875,0.7335; 1,1">
                                          <p:stCondLst>
                                            <p:cond delay="59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99" tmFilter="0, 0; 0.125,0.2665; 0.25,0.4; 0.375,0.465; 0.5,0.5;  0.625,0.535; 0.75,0.6; 0.875,0.7335; 1,1">
                                          <p:stCondLst>
                                            <p:cond delay="119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48" tmFilter="0, 0; 0.125,0.2665; 0.25,0.4; 0.375,0.465; 0.5,0.5;  0.625,0.535; 0.75,0.6; 0.875,0.7335; 1,1">
                                          <p:stCondLst>
                                            <p:cond delay="149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3">
                                          <p:stCondLst>
                                            <p:cond delay="58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49" decel="50000">
                                          <p:stCondLst>
                                            <p:cond delay="6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3">
                                          <p:stCondLst>
                                            <p:cond delay="118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49" decel="50000">
                                          <p:stCondLst>
                                            <p:cond delay="12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3">
                                          <p:stCondLst>
                                            <p:cond delay="147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49" decel="50000">
                                          <p:stCondLst>
                                            <p:cond delay="150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3">
                                          <p:stCondLst>
                                            <p:cond delay="162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49" decel="50000">
                                          <p:stCondLst>
                                            <p:cond delay="165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6" presetClass="entr" presetSubtype="0" fill="hold" nodeType="withEffect">
                                  <p:stCondLst>
                                    <p:cond delay="64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3" tmFilter="0, 0; 0.125,0.2665; 0.25,0.4; 0.375,0.465; 0.5,0.5;  0.625,0.535; 0.75,0.6; 0.875,0.7335; 1,1">
                                          <p:stCondLst>
                                            <p:cond delay="66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31" tmFilter="0, 0; 0.125,0.2665; 0.25,0.4; 0.375,0.465; 0.5,0.5;  0.625,0.535; 0.75,0.6; 0.875,0.7335; 1,1">
                                          <p:stCondLst>
                                            <p:cond delay="132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3" tmFilter="0, 0; 0.125,0.2665; 0.25,0.4; 0.375,0.465; 0.5,0.5;  0.625,0.535; 0.75,0.6; 0.875,0.7335; 1,1">
                                          <p:stCondLst>
                                            <p:cond delay="165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6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67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31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33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64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6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80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5" grpId="0"/>
      <p:bldP spid="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Tobacco Intr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400" y="219670"/>
            <a:ext cx="624840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>
                <a:rot lat="0" lon="0" rev="0"/>
              </a:lightRig>
            </a:scene3d>
            <a:sp3d prstMaterial="matte"/>
          </a:bodyPr>
          <a:lstStyle/>
          <a:p>
            <a:r>
              <a:rPr lang="en-US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Cambria" pitchFamily="18" charset="0"/>
              </a:rPr>
              <a:t>Tobacco Chemicals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90600" y="2501205"/>
            <a:ext cx="6096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ras Medium ITC" pitchFamily="34" charset="0"/>
                <a:cs typeface="Aharoni" pitchFamily="2" charset="-79"/>
              </a:rPr>
              <a:t>Tobacco smoke contains more than 7,000 chemicals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ras Medium ITC" pitchFamily="34" charset="0"/>
                <a:cs typeface="Aharoni" pitchFamily="2" charset="-79"/>
              </a:rPr>
              <a:t>, 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ras Medium ITC" pitchFamily="34" charset="0"/>
                <a:cs typeface="Aharoni" pitchFamily="2" charset="-79"/>
              </a:rPr>
              <a:t>70 of which cause cancer.</a:t>
            </a:r>
          </a:p>
        </p:txBody>
      </p:sp>
      <p:sp>
        <p:nvSpPr>
          <p:cNvPr id="8" name="Oval 7"/>
          <p:cNvSpPr/>
          <p:nvPr/>
        </p:nvSpPr>
        <p:spPr>
          <a:xfrm>
            <a:off x="838200" y="2667000"/>
            <a:ext cx="152400" cy="152400"/>
          </a:xfrm>
          <a:prstGeom prst="ellipse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>
              <a:rot lat="0" lon="0" rev="4800000"/>
            </a:lightRig>
          </a:scene3d>
          <a:sp3d prstMaterial="soft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37" b="89963" l="23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107" y="4358781"/>
            <a:ext cx="3859331" cy="28944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8156" y1="52660" x2="48156" y2="52660"/>
                        <a14:foregroundMark x1="50325" y1="54843" x2="56616" y2="54434"/>
                        <a14:foregroundMark x1="50976" y1="64256" x2="62256" y2="63438"/>
                        <a14:foregroundMark x1="70933" y1="58527" x2="70933" y2="58527"/>
                        <a14:foregroundMark x1="83731" y1="74216" x2="30369" y2="49932"/>
                        <a14:foregroundMark x1="58785" y1="39700" x2="53145" y2="71487"/>
                        <a14:foregroundMark x1="44469" y1="73670" x2="38178" y2="56207"/>
                        <a14:foregroundMark x1="71584" y1="71487" x2="60304" y2="54434"/>
                        <a14:foregroundMark x1="72234" y1="62892" x2="60954" y2="562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923" y="2743200"/>
            <a:ext cx="1288346" cy="20515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62" y="3815456"/>
            <a:ext cx="3857438" cy="2654399"/>
          </a:xfrm>
          <a:prstGeom prst="rect">
            <a:avLst/>
          </a:prstGeom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</p:pic>
      <p:sp>
        <p:nvSpPr>
          <p:cNvPr id="11" name="TextBox 10"/>
          <p:cNvSpPr txBox="1"/>
          <p:nvPr/>
        </p:nvSpPr>
        <p:spPr>
          <a:xfrm>
            <a:off x="990600" y="2514600"/>
            <a:ext cx="609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ras Medium ITC" pitchFamily="34" charset="0"/>
                <a:cs typeface="Aharoni" pitchFamily="2" charset="-79"/>
              </a:rPr>
              <a:t>How  many chemicals do you think tobacco smoke contains?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1" grpId="0"/>
      <p:bldP spid="11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Tobacco Intr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0600" y="2209800"/>
            <a:ext cx="609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ras Medium ITC" pitchFamily="34" charset="0"/>
                <a:cs typeface="Aharoni" pitchFamily="2" charset="-79"/>
              </a:rPr>
              <a:t>Some chemicals include:</a:t>
            </a:r>
          </a:p>
        </p:txBody>
      </p:sp>
      <p:sp>
        <p:nvSpPr>
          <p:cNvPr id="6" name="Oval 5"/>
          <p:cNvSpPr/>
          <p:nvPr/>
        </p:nvSpPr>
        <p:spPr>
          <a:xfrm>
            <a:off x="838200" y="2362200"/>
            <a:ext cx="152400" cy="152400"/>
          </a:xfrm>
          <a:prstGeom prst="ellipse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>
              <a:rot lat="0" lon="0" rev="4800000"/>
            </a:lightRig>
          </a:scene3d>
          <a:sp3d prstMaterial="soft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71600" y="2800290"/>
            <a:ext cx="609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ras Medium ITC" pitchFamily="34" charset="0"/>
                <a:cs typeface="Aharoni" pitchFamily="2" charset="-79"/>
              </a:rPr>
              <a:t>Arsenic -  An ingredient in pesticides</a:t>
            </a:r>
          </a:p>
        </p:txBody>
      </p:sp>
      <p:sp>
        <p:nvSpPr>
          <p:cNvPr id="9" name="Oval 8"/>
          <p:cNvSpPr/>
          <p:nvPr/>
        </p:nvSpPr>
        <p:spPr>
          <a:xfrm>
            <a:off x="1219200" y="2895600"/>
            <a:ext cx="152400" cy="152400"/>
          </a:xfrm>
          <a:prstGeom prst="ellipse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>
              <a:rot lat="0" lon="0" rev="4800000"/>
            </a:lightRig>
          </a:scene3d>
          <a:sp3d prstMaterial="soft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effectLst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4400" y="219670"/>
            <a:ext cx="624840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>
                <a:rot lat="0" lon="0" rev="0"/>
              </a:lightRig>
            </a:scene3d>
            <a:sp3d prstMaterial="matte"/>
          </a:bodyPr>
          <a:lstStyle/>
          <a:p>
            <a:r>
              <a:rPr lang="en-US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Cambria" pitchFamily="18" charset="0"/>
              </a:rPr>
              <a:t>Tobacco Chemicals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71600" y="3276600"/>
            <a:ext cx="609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ras Medium ITC" pitchFamily="34" charset="0"/>
                <a:cs typeface="Aharoni" pitchFamily="2" charset="-79"/>
              </a:rPr>
              <a:t>Ammonia -  An additive in household cleaners</a:t>
            </a:r>
          </a:p>
        </p:txBody>
      </p:sp>
      <p:sp>
        <p:nvSpPr>
          <p:cNvPr id="12" name="Oval 11"/>
          <p:cNvSpPr/>
          <p:nvPr/>
        </p:nvSpPr>
        <p:spPr>
          <a:xfrm>
            <a:off x="1219200" y="3352800"/>
            <a:ext cx="152400" cy="152400"/>
          </a:xfrm>
          <a:prstGeom prst="ellipse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>
              <a:rot lat="0" lon="0" rev="4800000"/>
            </a:lightRig>
          </a:scene3d>
          <a:sp3d prstMaterial="soft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effectLst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71600" y="3733800"/>
            <a:ext cx="609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ras Medium ITC" pitchFamily="34" charset="0"/>
                <a:cs typeface="Aharoni" pitchFamily="2" charset="-79"/>
              </a:rPr>
              <a:t>Formaldehyde -  Embalming fluid for dead bodies</a:t>
            </a:r>
          </a:p>
        </p:txBody>
      </p:sp>
      <p:sp>
        <p:nvSpPr>
          <p:cNvPr id="14" name="Oval 13"/>
          <p:cNvSpPr/>
          <p:nvPr/>
        </p:nvSpPr>
        <p:spPr>
          <a:xfrm>
            <a:off x="1219200" y="3810000"/>
            <a:ext cx="152400" cy="152400"/>
          </a:xfrm>
          <a:prstGeom prst="ellipse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>
              <a:rot lat="0" lon="0" rev="4800000"/>
            </a:lightRig>
          </a:scene3d>
          <a:sp3d prstMaterial="soft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effectLst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71600" y="4191000"/>
            <a:ext cx="609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ras Medium ITC" pitchFamily="34" charset="0"/>
                <a:cs typeface="Aharoni" pitchFamily="2" charset="-79"/>
              </a:rPr>
              <a:t>Polonium -  A Radioactive element</a:t>
            </a:r>
          </a:p>
        </p:txBody>
      </p:sp>
      <p:sp>
        <p:nvSpPr>
          <p:cNvPr id="16" name="Oval 15"/>
          <p:cNvSpPr/>
          <p:nvPr/>
        </p:nvSpPr>
        <p:spPr>
          <a:xfrm>
            <a:off x="1219200" y="4267200"/>
            <a:ext cx="152400" cy="152400"/>
          </a:xfrm>
          <a:prstGeom prst="ellipse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>
              <a:rot lat="0" lon="0" rev="4800000"/>
            </a:lightRig>
          </a:scene3d>
          <a:sp3d prstMaterial="soft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effectLst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71600" y="4629090"/>
            <a:ext cx="609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ras Medium ITC" pitchFamily="34" charset="0"/>
                <a:cs typeface="Aharoni" pitchFamily="2" charset="-79"/>
              </a:rPr>
              <a:t>Cadmium -  Found in batteries</a:t>
            </a:r>
          </a:p>
        </p:txBody>
      </p:sp>
      <p:sp>
        <p:nvSpPr>
          <p:cNvPr id="18" name="Oval 17"/>
          <p:cNvSpPr/>
          <p:nvPr/>
        </p:nvSpPr>
        <p:spPr>
          <a:xfrm>
            <a:off x="1219200" y="4724400"/>
            <a:ext cx="152400" cy="152400"/>
          </a:xfrm>
          <a:prstGeom prst="ellipse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>
              <a:rot lat="0" lon="0" rev="4800000"/>
            </a:lightRig>
          </a:scene3d>
          <a:sp3d prstMaterial="soft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effectLst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191000" y="2964350"/>
            <a:ext cx="4953000" cy="3886825"/>
          </a:xfrm>
          <a:prstGeom prst="rect">
            <a:avLst/>
          </a:prstGeom>
          <a:blipFill dpi="0" rotWithShape="1">
            <a:blip r:embed="rId4">
              <a:alphaModFix am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" accel="5000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0" accel="5000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3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800"/>
                            </p:stCondLst>
                            <p:childTnLst>
                              <p:par>
                                <p:cTn id="49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300"/>
                            </p:stCondLst>
                            <p:childTnLst>
                              <p:par>
                                <p:cTn id="60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800"/>
                            </p:stCondLst>
                            <p:childTnLst>
                              <p:par>
                                <p:cTn id="7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300"/>
                            </p:stCondLst>
                            <p:childTnLst>
                              <p:par>
                                <p:cTn id="82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800"/>
                            </p:stCondLst>
                            <p:childTnLst>
                              <p:par>
                                <p:cTn id="93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300"/>
                            </p:stCondLst>
                            <p:childTnLst>
                              <p:par>
                                <p:cTn id="104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800"/>
                            </p:stCondLst>
                            <p:childTnLst>
                              <p:par>
                                <p:cTn id="11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6300"/>
                            </p:stCondLst>
                            <p:childTnLst>
                              <p:par>
                                <p:cTn id="12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8" grpId="0"/>
      <p:bldP spid="9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Tobacco Intr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400" y="219670"/>
            <a:ext cx="708660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>
                <a:rot lat="0" lon="0" rev="0"/>
              </a:lightRig>
            </a:scene3d>
            <a:sp3d prstMaterial="matte"/>
          </a:bodyPr>
          <a:lstStyle/>
          <a:p>
            <a:pPr algn="ctr"/>
            <a:r>
              <a:rPr lang="en-US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Cambria" pitchFamily="18" charset="0"/>
              </a:rPr>
              <a:t>Activity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145" y="1905000"/>
            <a:ext cx="4809709" cy="4809709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729396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Tobacco Intr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20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400" y="219670"/>
            <a:ext cx="708660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>
                <a:rot lat="0" lon="0" rev="0"/>
              </a:lightRig>
            </a:scene3d>
            <a:sp3d prstMaterial="matte"/>
          </a:bodyPr>
          <a:lstStyle/>
          <a:p>
            <a:r>
              <a:rPr lang="en-US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Cambria" pitchFamily="18" charset="0"/>
              </a:rPr>
              <a:t>Critical Thinking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4400" y="2590800"/>
            <a:ext cx="6248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ras Medium ITC" pitchFamily="34" charset="0"/>
                <a:cs typeface="Aharoni" pitchFamily="2" charset="-79"/>
              </a:rPr>
              <a:t>What do you think about the current  usage of tobacco among teens? 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Eras Medium ITC" pitchFamily="34" charset="0"/>
              <a:cs typeface="Aharoni" pitchFamily="2" charset="-79"/>
            </a:endParaRPr>
          </a:p>
        </p:txBody>
      </p:sp>
      <p:sp>
        <p:nvSpPr>
          <p:cNvPr id="7" name="Oval 6"/>
          <p:cNvSpPr/>
          <p:nvPr/>
        </p:nvSpPr>
        <p:spPr>
          <a:xfrm>
            <a:off x="762000" y="2743200"/>
            <a:ext cx="152400" cy="152400"/>
          </a:xfrm>
          <a:prstGeom prst="ellipse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>
              <a:rot lat="0" lon="0" rev="4800000"/>
            </a:lightRig>
          </a:scene3d>
          <a:sp3d prstMaterial="soft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00752" y="3600450"/>
            <a:ext cx="6248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ras Medium ITC" pitchFamily="34" charset="0"/>
                <a:cs typeface="Aharoni" pitchFamily="2" charset="-79"/>
              </a:rPr>
              <a:t>Do you think tobacco use is becoming more popular?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Eras Medium ITC" pitchFamily="34" charset="0"/>
              <a:cs typeface="Aharoni" pitchFamily="2" charset="-79"/>
            </a:endParaRPr>
          </a:p>
        </p:txBody>
      </p:sp>
      <p:sp>
        <p:nvSpPr>
          <p:cNvPr id="9" name="Oval 8"/>
          <p:cNvSpPr/>
          <p:nvPr/>
        </p:nvSpPr>
        <p:spPr>
          <a:xfrm>
            <a:off x="748352" y="3772703"/>
            <a:ext cx="152400" cy="152400"/>
          </a:xfrm>
          <a:prstGeom prst="ellipse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>
              <a:rot lat="0" lon="0" rev="4800000"/>
            </a:lightRig>
          </a:scene3d>
          <a:sp3d prstMaterial="soft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03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Tobacco Intr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400" y="219670"/>
            <a:ext cx="708660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>
                <a:rot lat="0" lon="0" rev="0"/>
              </a:lightRig>
            </a:scene3d>
            <a:sp3d prstMaterial="matte"/>
          </a:bodyPr>
          <a:lstStyle/>
          <a:p>
            <a:r>
              <a:rPr lang="en-US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Cambria" pitchFamily="18" charset="0"/>
              </a:rPr>
              <a:t>Assessment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14400" y="2362200"/>
            <a:ext cx="624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ras Medium ITC" pitchFamily="34" charset="0"/>
                <a:cs typeface="Aharoni" pitchFamily="2" charset="-79"/>
              </a:rPr>
              <a:t>What is tobacco? 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Eras Medium ITC" pitchFamily="34" charset="0"/>
              <a:cs typeface="Aharoni" pitchFamily="2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73456" y="2981980"/>
            <a:ext cx="7971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ras Medium ITC" pitchFamily="34" charset="0"/>
                <a:cs typeface="Aharoni" pitchFamily="2" charset="-79"/>
              </a:rPr>
              <a:t>Name two tobacco products that are smoked.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Eras Medium ITC" pitchFamily="34" charset="0"/>
              <a:cs typeface="Aharoni" pitchFamily="2" charset="-79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74594" y="3617893"/>
            <a:ext cx="68978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ras Medium ITC" pitchFamily="34" charset="0"/>
                <a:cs typeface="Aharoni" pitchFamily="2" charset="-79"/>
              </a:rPr>
              <a:t>What are 2 harmful chemicals found in tobacco smoke?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Eras Medium ITC" pitchFamily="34" charset="0"/>
              <a:cs typeface="Aharoni" pitchFamily="2" charset="-79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33400" y="2362200"/>
            <a:ext cx="457200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DC680E"/>
                </a:solidFill>
              </a:rPr>
              <a:t>1.</a:t>
            </a:r>
            <a:endParaRPr lang="en-US" sz="2800" dirty="0">
              <a:solidFill>
                <a:srgbClr val="DC680E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33400" y="2981980"/>
            <a:ext cx="457200" cy="523220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>
                <a:solidFill>
                  <a:srgbClr val="DC680E"/>
                </a:solidFill>
              </a:defRPr>
            </a:lvl1pPr>
          </a:lstStyle>
          <a:p>
            <a:r>
              <a:rPr lang="en-US" dirty="0" smtClean="0"/>
              <a:t>2.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34537" y="3581400"/>
            <a:ext cx="457200" cy="523220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>
                <a:solidFill>
                  <a:srgbClr val="DC680E"/>
                </a:solidFill>
              </a:defRPr>
            </a:lvl1pPr>
          </a:lstStyle>
          <a:p>
            <a:r>
              <a:rPr lang="en-US" dirty="0" smtClean="0"/>
              <a:t>3.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428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Tobacco Intr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620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28800" y="219670"/>
            <a:ext cx="708660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>
                <a:rot lat="0" lon="0" rev="0"/>
              </a:lightRig>
            </a:scene3d>
            <a:sp3d prstMaterial="matte"/>
          </a:bodyPr>
          <a:lstStyle/>
          <a:p>
            <a:r>
              <a:rPr lang="en-US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Cambria" pitchFamily="18" charset="0"/>
              </a:rPr>
              <a:t>Tobacco Facts</a:t>
            </a:r>
          </a:p>
        </p:txBody>
      </p:sp>
      <p:graphicFrame>
        <p:nvGraphicFramePr>
          <p:cNvPr id="19" name="Chart 18"/>
          <p:cNvGraphicFramePr/>
          <p:nvPr>
            <p:extLst>
              <p:ext uri="{D42A27DB-BD31-4B8C-83A1-F6EECF244321}">
                <p14:modId xmlns:p14="http://schemas.microsoft.com/office/powerpoint/2010/main" val="2151111833"/>
              </p:ext>
            </p:extLst>
          </p:nvPr>
        </p:nvGraphicFramePr>
        <p:xfrm>
          <a:off x="762000" y="1828800"/>
          <a:ext cx="7391400" cy="4622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1" name="TextBox 1"/>
          <p:cNvSpPr txBox="1"/>
          <p:nvPr/>
        </p:nvSpPr>
        <p:spPr>
          <a:xfrm>
            <a:off x="5791200" y="6467475"/>
            <a:ext cx="3581400" cy="4572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/>
              <a:t>* Data according to a 2012 CDC report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1447800" y="2651075"/>
            <a:ext cx="6248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ras Medium ITC" pitchFamily="34" charset="0"/>
                <a:cs typeface="Aharoni" pitchFamily="2" charset="-79"/>
              </a:defRPr>
            </a:lvl1pPr>
          </a:lstStyle>
          <a:p>
            <a:r>
              <a:rPr lang="en-US" sz="4800" dirty="0" smtClean="0"/>
              <a:t>What </a:t>
            </a:r>
            <a:r>
              <a:rPr lang="en-US" sz="4800" dirty="0"/>
              <a:t>percentage of </a:t>
            </a:r>
            <a:r>
              <a:rPr lang="en-US" sz="4800" dirty="0" smtClean="0"/>
              <a:t>high school </a:t>
            </a:r>
            <a:r>
              <a:rPr lang="en-US" sz="4800" dirty="0"/>
              <a:t>students use </a:t>
            </a:r>
            <a:r>
              <a:rPr lang="en-US" sz="4800" dirty="0" smtClean="0"/>
              <a:t>tobacco?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510677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9" grpId="0">
        <p:bldAsOne/>
      </p:bldGraphic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239000" y="1905000"/>
            <a:ext cx="1905000" cy="495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Tobacco Intr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</p:pic>
      <p:sp>
        <p:nvSpPr>
          <p:cNvPr id="5" name="TextBox 4"/>
          <p:cNvSpPr txBox="1"/>
          <p:nvPr/>
        </p:nvSpPr>
        <p:spPr>
          <a:xfrm>
            <a:off x="1066800" y="219670"/>
            <a:ext cx="723900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>
                <a:rot lat="0" lon="0" rev="0"/>
              </a:lightRig>
            </a:scene3d>
            <a:sp3d prstMaterial="matte"/>
          </a:bodyPr>
          <a:lstStyle/>
          <a:p>
            <a:r>
              <a:rPr lang="en-US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Cambria" pitchFamily="18" charset="0"/>
              </a:rPr>
              <a:t>Identifying Tobacco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4400" y="2590800"/>
            <a:ext cx="6248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ras Medium ITC" pitchFamily="34" charset="0"/>
                <a:cs typeface="Aharoni" pitchFamily="2" charset="-79"/>
              </a:rPr>
              <a:t>Tobacco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ras Medium ITC" pitchFamily="34" charset="0"/>
                <a:cs typeface="Aharoni" pitchFamily="2" charset="-79"/>
              </a:rPr>
              <a:t> is a plant that contains the      drug nicotine.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Eras Medium ITC" pitchFamily="34" charset="0"/>
              <a:cs typeface="Aharoni" pitchFamily="2" charset="-79"/>
            </a:endParaRPr>
          </a:p>
        </p:txBody>
      </p:sp>
      <p:sp>
        <p:nvSpPr>
          <p:cNvPr id="8" name="Oval 7"/>
          <p:cNvSpPr/>
          <p:nvPr/>
        </p:nvSpPr>
        <p:spPr>
          <a:xfrm>
            <a:off x="762000" y="2743200"/>
            <a:ext cx="152400" cy="152400"/>
          </a:xfrm>
          <a:prstGeom prst="ellipse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>
              <a:rot lat="0" lon="0" rev="4800000"/>
            </a:lightRig>
          </a:scene3d>
          <a:sp3d prstMaterial="soft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sp>
        <p:nvSpPr>
          <p:cNvPr id="9" name="Oval 8"/>
          <p:cNvSpPr/>
          <p:nvPr/>
        </p:nvSpPr>
        <p:spPr>
          <a:xfrm>
            <a:off x="762000" y="3733800"/>
            <a:ext cx="152400" cy="152400"/>
          </a:xfrm>
          <a:prstGeom prst="ellipse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>
              <a:rot lat="0" lon="0" rev="4800000"/>
            </a:lightRig>
          </a:scene3d>
          <a:sp3d prstMaterial="soft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pic>
        <p:nvPicPr>
          <p:cNvPr id="16" name="Picture 15" descr="freeimage-1341164-high.jpg"/>
          <p:cNvPicPr>
            <a:picLocks noChangeAspect="1"/>
          </p:cNvPicPr>
          <p:nvPr/>
        </p:nvPicPr>
        <p:blipFill>
          <a:blip r:embed="rId6" cstate="print">
            <a:lum/>
          </a:blip>
          <a:stretch>
            <a:fillRect/>
          </a:stretch>
        </p:blipFill>
        <p:spPr>
          <a:xfrm>
            <a:off x="3860800" y="4572000"/>
            <a:ext cx="2540000" cy="1905000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softEdge rad="317500"/>
          </a:effectLst>
          <a:scene3d>
            <a:camera prst="perspectiveFront" fov="4500000">
              <a:rot lat="77554" lon="19510130" rev="896728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7" name="TextBox 6"/>
          <p:cNvSpPr txBox="1"/>
          <p:nvPr/>
        </p:nvSpPr>
        <p:spPr>
          <a:xfrm>
            <a:off x="914400" y="3581400"/>
            <a:ext cx="5943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ras Medium ITC" pitchFamily="34" charset="0"/>
                <a:cs typeface="Aharoni" pitchFamily="2" charset="-79"/>
              </a:rPr>
              <a:t>The plant is dried and turned into various products that people smoke, dip, or snuff.</a:t>
            </a:r>
          </a:p>
        </p:txBody>
      </p:sp>
      <p:pic>
        <p:nvPicPr>
          <p:cNvPr id="20" name="Picture 19" descr="loose tobacco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7400" y="4648200"/>
            <a:ext cx="3542457" cy="234435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248400" y="2362200"/>
            <a:ext cx="3429000" cy="26670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914400" y="2600980"/>
            <a:ext cx="624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ras Medium ITC" pitchFamily="34" charset="0"/>
                <a:cs typeface="Aharoni" pitchFamily="2" charset="-79"/>
              </a:rPr>
              <a:t>What is tobacco?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Eras Medium ITC" pitchFamily="34" charset="0"/>
              <a:cs typeface="Aharoni" pitchFamily="2" charset="-79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8" grpId="1" animBg="1"/>
      <p:bldP spid="8" grpId="2" animBg="1"/>
      <p:bldP spid="9" grpId="0" animBg="1"/>
      <p:bldP spid="7" grpId="0"/>
      <p:bldP spid="14" grpId="0"/>
      <p:bldP spid="1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Tobacco Intr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20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14400" y="2590800"/>
            <a:ext cx="5410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ras Medium ITC" pitchFamily="34" charset="0"/>
                <a:cs typeface="Aharoni" pitchFamily="2" charset="-79"/>
              </a:rPr>
              <a:t>Nicotine is the chemical in tobacco that causes addiction.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Eras Medium ITC" pitchFamily="34" charset="0"/>
              <a:cs typeface="Aharoni" pitchFamily="2" charset="-79"/>
            </a:endParaRPr>
          </a:p>
        </p:txBody>
      </p:sp>
      <p:sp>
        <p:nvSpPr>
          <p:cNvPr id="7" name="Oval 6"/>
          <p:cNvSpPr/>
          <p:nvPr/>
        </p:nvSpPr>
        <p:spPr>
          <a:xfrm>
            <a:off x="762000" y="2743200"/>
            <a:ext cx="152400" cy="152400"/>
          </a:xfrm>
          <a:prstGeom prst="ellipse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>
              <a:rot lat="0" lon="0" rev="4800000"/>
            </a:lightRig>
          </a:scene3d>
          <a:sp3d prstMaterial="soft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4400" y="3600450"/>
            <a:ext cx="55762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ras Medium ITC" pitchFamily="34" charset="0"/>
                <a:cs typeface="Aharoni" pitchFamily="2" charset="-79"/>
              </a:rPr>
              <a:t>It gives users a short term buzz that leaves the user craving more and more.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Eras Medium ITC" pitchFamily="34" charset="0"/>
              <a:cs typeface="Aharoni" pitchFamily="2" charset="-79"/>
            </a:endParaRPr>
          </a:p>
        </p:txBody>
      </p:sp>
      <p:sp>
        <p:nvSpPr>
          <p:cNvPr id="9" name="Oval 8"/>
          <p:cNvSpPr/>
          <p:nvPr/>
        </p:nvSpPr>
        <p:spPr>
          <a:xfrm>
            <a:off x="748352" y="3772703"/>
            <a:ext cx="152400" cy="152400"/>
          </a:xfrm>
          <a:prstGeom prst="ellipse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>
              <a:rot lat="0" lon="0" rev="4800000"/>
            </a:lightRig>
          </a:scene3d>
          <a:sp3d prstMaterial="soft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898" y="3947104"/>
            <a:ext cx="4822030" cy="321468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66800" y="219670"/>
            <a:ext cx="723900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>
                <a:rot lat="0" lon="0" rev="0"/>
              </a:lightRig>
            </a:scene3d>
            <a:sp3d prstMaterial="matte"/>
          </a:bodyPr>
          <a:lstStyle/>
          <a:p>
            <a:r>
              <a:rPr lang="en-US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Cambria" pitchFamily="18" charset="0"/>
              </a:rPr>
              <a:t>Identifying Tobacco</a:t>
            </a:r>
          </a:p>
        </p:txBody>
      </p:sp>
    </p:spTree>
    <p:extLst>
      <p:ext uri="{BB962C8B-B14F-4D97-AF65-F5344CB8AC3E}">
        <p14:creationId xmlns:p14="http://schemas.microsoft.com/office/powerpoint/2010/main" val="618099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Tobacco Intr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400" y="219670"/>
            <a:ext cx="624840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>
                <a:rot lat="0" lon="0" rev="0"/>
              </a:lightRig>
            </a:scene3d>
            <a:sp3d prstMaterial="matte"/>
          </a:bodyPr>
          <a:lstStyle/>
          <a:p>
            <a:r>
              <a:rPr lang="en-US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Cambria" pitchFamily="18" charset="0"/>
              </a:rPr>
              <a:t>Tobacco Products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4400" y="2057400"/>
            <a:ext cx="624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ras Medium ITC" pitchFamily="34" charset="0"/>
                <a:cs typeface="Aharoni" pitchFamily="2" charset="-79"/>
              </a:rPr>
              <a:t>Products That are Smoked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Eras Medium ITC" pitchFamily="34" charset="0"/>
              <a:cs typeface="Aharoni" pitchFamily="2" charset="-79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5410200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ras Medium ITC" pitchFamily="34" charset="0"/>
                <a:cs typeface="Aharoni" pitchFamily="2" charset="-79"/>
              </a:rPr>
              <a:t>Cigars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95600" y="5420380"/>
            <a:ext cx="198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ras Medium ITC" pitchFamily="34" charset="0"/>
                <a:cs typeface="Aharoni" pitchFamily="2" charset="-79"/>
              </a:rPr>
              <a:t>Cigarettes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62600" y="541020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ras Medium ITC" pitchFamily="34" charset="0"/>
                <a:cs typeface="Aharoni" pitchFamily="2" charset="-79"/>
              </a:rPr>
              <a:t>Hookah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96200" y="5410200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ras Medium ITC" pitchFamily="34" charset="0"/>
                <a:cs typeface="Aharoni" pitchFamily="2" charset="-79"/>
              </a:rPr>
              <a:t>Pipes</a:t>
            </a:r>
          </a:p>
        </p:txBody>
      </p:sp>
      <p:pic>
        <p:nvPicPr>
          <p:cNvPr id="11" name="Picture 10" descr="pdp3 hookah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2819400"/>
            <a:ext cx="1967036" cy="2624137"/>
          </a:xfrm>
          <a:prstGeom prst="ellipse">
            <a:avLst/>
          </a:prstGeom>
          <a:effectLst>
            <a:reflection blurRad="6350" stA="52000" endA="300" endPos="35000" dir="5400000" sy="-100000" algn="bl" rotWithShape="0"/>
            <a:softEdge rad="127000"/>
          </a:effectLst>
        </p:spPr>
      </p:pic>
      <p:pic>
        <p:nvPicPr>
          <p:cNvPr id="13" name="Picture 12" descr="pdp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6718" y="2819400"/>
            <a:ext cx="2827282" cy="2119312"/>
          </a:xfrm>
          <a:prstGeom prst="roundRect">
            <a:avLst/>
          </a:prstGeom>
          <a:effectLst>
            <a:reflection blurRad="6350" stA="50000" endA="300" endPos="55000" dir="5400000" sy="-100000" algn="bl" rotWithShape="0"/>
            <a:softEdge rad="127000"/>
          </a:effectLst>
        </p:spPr>
      </p:pic>
      <p:pic>
        <p:nvPicPr>
          <p:cNvPr id="17" name="Picture 16" descr="pipe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84476" y="3048000"/>
            <a:ext cx="1883324" cy="2286000"/>
          </a:xfrm>
          <a:prstGeom prst="roundRect">
            <a:avLst/>
          </a:prstGeom>
          <a:effectLst>
            <a:reflection blurRad="6350" stA="52000" endA="300" endPos="35000" dir="5400000" sy="-100000" algn="bl" rotWithShape="0"/>
            <a:softEdge rad="63500"/>
          </a:effectLst>
        </p:spPr>
      </p:pic>
      <p:pic>
        <p:nvPicPr>
          <p:cNvPr id="18" name="Picture 17" descr="cigar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3902" y="3200400"/>
            <a:ext cx="2294498" cy="1524000"/>
          </a:xfrm>
          <a:prstGeom prst="roundRect">
            <a:avLst/>
          </a:prstGeom>
          <a:effectLst>
            <a:reflection blurRad="6350" stA="50000" endA="300" endPos="55000" dir="5400000" sy="-100000" algn="bl" rotWithShape="0"/>
            <a:softEdge rad="63500"/>
          </a:effectLst>
        </p:spPr>
      </p:pic>
      <p:sp>
        <p:nvSpPr>
          <p:cNvPr id="19" name="TextBox 18"/>
          <p:cNvSpPr txBox="1"/>
          <p:nvPr/>
        </p:nvSpPr>
        <p:spPr>
          <a:xfrm>
            <a:off x="914400" y="1905000"/>
            <a:ext cx="6248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ras Medium ITC" pitchFamily="34" charset="0"/>
                <a:cs typeface="Aharoni" pitchFamily="2" charset="-79"/>
              </a:rPr>
              <a:t>Can you name these common tobacco products?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Eras Medium ITC" pitchFamily="34" charset="0"/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Tobacco Intr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400" y="219670"/>
            <a:ext cx="624840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>
                <a:rot lat="0" lon="0" rev="0"/>
              </a:lightRig>
            </a:scene3d>
            <a:sp3d prstMaterial="matte"/>
          </a:bodyPr>
          <a:lstStyle/>
          <a:p>
            <a:r>
              <a:rPr lang="en-US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Cambria" pitchFamily="18" charset="0"/>
              </a:rPr>
              <a:t>Tobacco Products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46352" y="4458831"/>
            <a:ext cx="2971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ras Medium ITC" pitchFamily="34" charset="0"/>
                <a:cs typeface="Aharoni" pitchFamily="2" charset="-79"/>
              </a:rPr>
              <a:t>A cigarette  is a short stick of rolled tobacco that usually contains a filter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47" b="93476" l="6820" r="922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877" y="2270000"/>
            <a:ext cx="2518399" cy="200684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23899" y="4513094"/>
            <a:ext cx="402950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ras Medium ITC" pitchFamily="34" charset="0"/>
                <a:cs typeface="Aharoni" pitchFamily="2" charset="-79"/>
              </a:rPr>
              <a:t>A Hookah is a pipe that contains water to cool the smoke and has a long tube through which smoke is inhaled.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02" b="95567" l="5415" r="96083">
                        <a14:foregroundMark x1="8756" y1="31714" x2="12558" y2="30861"/>
                        <a14:foregroundMark x1="60253" y1="37084" x2="63940" y2="41006"/>
                        <a14:foregroundMark x1="64401" y1="37596" x2="66244" y2="41006"/>
                        <a14:backgroundMark x1="51152" y1="26428" x2="57949" y2="345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37" y="1362670"/>
            <a:ext cx="2583044" cy="34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8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Tobacco Intr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400" y="219670"/>
            <a:ext cx="624840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>
                <a:rot lat="0" lon="0" rev="0"/>
              </a:lightRig>
            </a:scene3d>
            <a:sp3d prstMaterial="matte"/>
          </a:bodyPr>
          <a:lstStyle/>
          <a:p>
            <a:r>
              <a:rPr lang="en-US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Cambria" pitchFamily="18" charset="0"/>
              </a:rPr>
              <a:t>Tobacco Products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4400" y="2590800"/>
            <a:ext cx="6248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ras Medium ITC" pitchFamily="34" charset="0"/>
                <a:cs typeface="Aharoni" pitchFamily="2" charset="-79"/>
              </a:rPr>
              <a:t>Cigarettes and hookah are inhaled through the respiratory tract via the mouth.</a:t>
            </a:r>
          </a:p>
        </p:txBody>
      </p:sp>
      <p:sp>
        <p:nvSpPr>
          <p:cNvPr id="8" name="Oval 7"/>
          <p:cNvSpPr/>
          <p:nvPr/>
        </p:nvSpPr>
        <p:spPr>
          <a:xfrm>
            <a:off x="762000" y="2743200"/>
            <a:ext cx="152400" cy="152400"/>
          </a:xfrm>
          <a:prstGeom prst="ellipse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>
              <a:rot lat="0" lon="0" rev="4800000"/>
            </a:lightRig>
          </a:scene3d>
          <a:sp3d prstMaterial="soft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sp>
        <p:nvSpPr>
          <p:cNvPr id="9" name="Oval 8"/>
          <p:cNvSpPr/>
          <p:nvPr/>
        </p:nvSpPr>
        <p:spPr>
          <a:xfrm>
            <a:off x="762000" y="4419600"/>
            <a:ext cx="152400" cy="152400"/>
          </a:xfrm>
          <a:prstGeom prst="ellipse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>
              <a:rot lat="0" lon="0" rev="4800000"/>
            </a:lightRig>
          </a:scene3d>
          <a:sp3d prstMaterial="soft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67400" y="2362200"/>
            <a:ext cx="2552700" cy="4191000"/>
          </a:xfrm>
          <a:prstGeom prst="rect">
            <a:avLst/>
          </a:prstGeom>
          <a:blipFill dpi="0" rotWithShape="1">
            <a:blip r:embed="rId4">
              <a:alphaModFix amt="37000"/>
            </a:blip>
            <a:srcRect/>
            <a:stretch>
              <a:fillRect l="-57832" t="1523" r="1" b="-2"/>
            </a:stretch>
          </a:blip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  <a:softEdge rad="127000"/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286000" y="971377"/>
            <a:ext cx="2705100" cy="4134023"/>
          </a:xfrm>
          <a:prstGeom prst="rect">
            <a:avLst/>
          </a:prstGeom>
          <a:blipFill dpi="0" rotWithShape="1">
            <a:blip r:embed="rId5">
              <a:alphaModFix amt="25000"/>
            </a:blip>
            <a:srcRect/>
            <a:stretch>
              <a:fillRect l="-1" t="-31178" r="-51163" b="-13148"/>
            </a:stretch>
          </a:blipFill>
          <a:ln w="34925">
            <a:solidFill>
              <a:srgbClr val="FFFFFF"/>
            </a:solidFill>
          </a:ln>
          <a:effectLst>
            <a:outerShdw blurRad="317500" algn="ctr">
              <a:srgbClr val="000000">
                <a:alpha val="43000"/>
              </a:srgbClr>
            </a:outerShdw>
          </a:effectLst>
          <a:scene3d>
            <a:camera prst="perspectiveFront" fov="2100000">
              <a:rot lat="18667253" lon="20284729" rev="1896211"/>
            </a:camera>
            <a:lightRig rig="threePt" dir="t">
              <a:rot lat="0" lon="0" rev="0"/>
            </a:lightRig>
          </a:scene3d>
          <a:sp3d extrusionH="19050" prstMaterial="clear">
            <a:bevelT w="146050" h="19050" prst="softRound"/>
            <a:bevelB w="0" h="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914400" y="4253805"/>
            <a:ext cx="6248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ras Medium ITC" pitchFamily="34" charset="0"/>
                <a:cs typeface="Aharoni" pitchFamily="2" charset="-79"/>
              </a:rPr>
              <a:t>Nicotine from a cigarette or hookah enters the body primarily through the lungs but can also enter through the mouth even if not inhaled.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450" y="2578865"/>
            <a:ext cx="6248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ras Medium ITC" pitchFamily="34" charset="0"/>
                <a:cs typeface="Aharoni" pitchFamily="2" charset="-79"/>
              </a:rPr>
              <a:t>How does the nicotine from cigarettes or hookah enter the body?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8" grpId="1" animBg="1"/>
      <p:bldP spid="8" grpId="2" animBg="1"/>
      <p:bldP spid="9" grpId="0" animBg="1"/>
      <p:bldP spid="12" grpId="0"/>
      <p:bldP spid="13" grpId="0"/>
      <p:bldP spid="1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Tobacco Intr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400" y="219670"/>
            <a:ext cx="624840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>
                <a:rot lat="0" lon="0" rev="0"/>
              </a:lightRig>
            </a:scene3d>
            <a:sp3d prstMaterial="matte"/>
          </a:bodyPr>
          <a:lstStyle/>
          <a:p>
            <a:r>
              <a:rPr lang="en-US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Cambria" pitchFamily="18" charset="0"/>
              </a:rPr>
              <a:t>Tobacco Products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8949" y="4458831"/>
            <a:ext cx="2971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ras Medium ITC" pitchFamily="34" charset="0"/>
                <a:cs typeface="Aharoni" pitchFamily="2" charset="-79"/>
              </a:rPr>
              <a:t>A cigar is dark colored stick of rolled tobacco that usually contains no filter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09698" y="4458830"/>
            <a:ext cx="402950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ras Medium ITC" pitchFamily="34" charset="0"/>
                <a:cs typeface="Aharoni" pitchFamily="2" charset="-79"/>
              </a:rPr>
              <a:t>A pipe is a bowl with a tube attached. Tobacco is inserted into the bowl and smoked through the tube.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75" b="95766" l="4689" r="928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454" y="2245982"/>
            <a:ext cx="3790746" cy="22128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47" b="92199" l="0" r="989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22" y="2667000"/>
            <a:ext cx="2895600" cy="193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36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>
          <a:blip xmlns:r="http://schemas.openxmlformats.org/officeDocument/2006/relationships" r:embed="rId1">
            <a:alphaModFix amt="39000"/>
          </a:blip>
          <a:stretch>
            <a:fillRect/>
          </a:stretch>
        </a:blip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2734</TotalTime>
  <Words>579</Words>
  <Application>Microsoft Office PowerPoint</Application>
  <PresentationFormat>On-screen Show (4:3)</PresentationFormat>
  <Paragraphs>78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Aharoni</vt:lpstr>
      <vt:lpstr>Arial</vt:lpstr>
      <vt:lpstr>Calibri</vt:lpstr>
      <vt:lpstr>Cambria</vt:lpstr>
      <vt:lpstr>Eras Medium ITC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brandtj2</dc:creator>
  <cp:lastModifiedBy>jason brandt</cp:lastModifiedBy>
  <cp:revision>222</cp:revision>
  <dcterms:created xsi:type="dcterms:W3CDTF">2013-05-29T22:01:38Z</dcterms:created>
  <dcterms:modified xsi:type="dcterms:W3CDTF">2015-04-21T00:19:07Z</dcterms:modified>
</cp:coreProperties>
</file>