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70" r:id="rId4"/>
    <p:sldId id="271" r:id="rId5"/>
    <p:sldId id="285" r:id="rId6"/>
    <p:sldId id="272" r:id="rId7"/>
    <p:sldId id="261" r:id="rId8"/>
    <p:sldId id="284" r:id="rId9"/>
    <p:sldId id="263" r:id="rId10"/>
    <p:sldId id="279" r:id="rId11"/>
    <p:sldId id="280" r:id="rId12"/>
    <p:sldId id="267" r:id="rId13"/>
    <p:sldId id="275" r:id="rId14"/>
  </p:sldIdLst>
  <p:sldSz cx="13004800" cy="9753600"/>
  <p:notesSz cx="6858000" cy="9144000"/>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7190" autoAdjust="0"/>
  </p:normalViewPr>
  <p:slideViewPr>
    <p:cSldViewPr snapToGrid="0">
      <p:cViewPr varScale="1">
        <p:scale>
          <a:sx n="61" d="100"/>
          <a:sy n="61" d="100"/>
        </p:scale>
        <p:origin x="2392" y="2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132191253"/>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host for having you; </a:t>
            </a:r>
            <a:r>
              <a:rPr lang="en-US" dirty="0"/>
              <a:t>introduce</a:t>
            </a:r>
            <a:r>
              <a:rPr lang="en-US" baseline="0" dirty="0"/>
              <a:t> yourself </a:t>
            </a:r>
            <a:endParaRPr lang="en-US" dirty="0"/>
          </a:p>
        </p:txBody>
      </p:sp>
    </p:spTree>
    <p:extLst>
      <p:ext uri="{BB962C8B-B14F-4D97-AF65-F5344CB8AC3E}">
        <p14:creationId xmlns:p14="http://schemas.microsoft.com/office/powerpoint/2010/main" val="413262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Starts @ Worship provides faith leaders with tips, ideas and actions to help members get healthier together. It can be adapted for congregations of all sizes.</a:t>
            </a:r>
          </a:p>
        </p:txBody>
      </p:sp>
    </p:spTree>
    <p:extLst>
      <p:ext uri="{BB962C8B-B14F-4D97-AF65-F5344CB8AC3E}">
        <p14:creationId xmlns:p14="http://schemas.microsoft.com/office/powerpoint/2010/main" val="891427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Foundation is working with schools across the state in several different ways. In the 2014-15 school year, we are helping to integrate active learning techniques in extended learning programs, encouraging breakfast in the classroom, and providing training for school nutrition staffs about food preparation and presentation. We are also partnering with BlueCross BlueShield to enable increased physical activity during the school day in kindergarten through fifth grade classrooms in Tennessee public schools using an internet-based program called </a:t>
            </a:r>
            <a:r>
              <a:rPr lang="en-US" dirty="0" err="1"/>
              <a:t>GoNoodle</a:t>
            </a:r>
            <a:r>
              <a:rPr lang="en-US" dirty="0"/>
              <a:t>. </a:t>
            </a:r>
          </a:p>
        </p:txBody>
      </p:sp>
    </p:spTree>
    <p:extLst>
      <p:ext uri="{BB962C8B-B14F-4D97-AF65-F5344CB8AC3E}">
        <p14:creationId xmlns:p14="http://schemas.microsoft.com/office/powerpoint/2010/main" val="2134329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conclude this portion of your presentation, I want to ask for your help. We must make our health a top priority in this state. We can’t afford not to.</a:t>
            </a:r>
          </a:p>
          <a:p>
            <a:endParaRPr lang="en-US" dirty="0"/>
          </a:p>
          <a:p>
            <a:r>
              <a:rPr lang="en-US" dirty="0"/>
              <a:t>Healthier Tennessee is offering easy and effective ways to start. </a:t>
            </a:r>
          </a:p>
          <a:p>
            <a:endParaRPr lang="en-US" dirty="0"/>
          </a:p>
          <a:p>
            <a:r>
              <a:rPr lang="en-US" dirty="0"/>
              <a:t>I encourage you to join the movement, download Streaks for Small Starts and get on the path to better health. </a:t>
            </a:r>
          </a:p>
          <a:p>
            <a:r>
              <a:rPr lang="en-US" dirty="0"/>
              <a:t>I also hope you will urge your workplace or congregation to sign up and create wellness programs using the resources available. </a:t>
            </a:r>
          </a:p>
          <a:p>
            <a:r>
              <a:rPr lang="en-US" dirty="0"/>
              <a:t>Together, I know we can make this a healthier Tennessee. </a:t>
            </a:r>
          </a:p>
          <a:p>
            <a:endParaRPr lang="en-US" dirty="0"/>
          </a:p>
        </p:txBody>
      </p:sp>
    </p:spTree>
    <p:extLst>
      <p:ext uri="{BB962C8B-B14F-4D97-AF65-F5344CB8AC3E}">
        <p14:creationId xmlns:p14="http://schemas.microsoft.com/office/powerpoint/2010/main" val="3101465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connect with us. Here are the ways. </a:t>
            </a:r>
            <a:endParaRPr lang="en-US" dirty="0"/>
          </a:p>
        </p:txBody>
      </p:sp>
    </p:spTree>
    <p:extLst>
      <p:ext uri="{BB962C8B-B14F-4D97-AF65-F5344CB8AC3E}">
        <p14:creationId xmlns:p14="http://schemas.microsoft.com/office/powerpoint/2010/main" val="277897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Tennesseans, I believe most of us feel like this is one of the best places in America to live and work, and in many ways it is. But, what</a:t>
            </a:r>
            <a:r>
              <a:rPr lang="en-US" baseline="0" dirty="0"/>
              <a:t> many of us don’t know or </a:t>
            </a:r>
            <a:r>
              <a:rPr lang="en-US" dirty="0"/>
              <a:t>fully understand, is that for the past 20 years, our state has ranked among the 10 least-healthy states in the nation. </a:t>
            </a:r>
          </a:p>
          <a:p>
            <a:endParaRPr lang="en-US" dirty="0"/>
          </a:p>
          <a:p>
            <a:r>
              <a:rPr lang="en-US" dirty="0"/>
              <a:t>The ranking is discouraging, not just because we’re in the bottom 10, but because that means the rates of chronic, behavior-based disease such as hypertension and stroke, type 2</a:t>
            </a:r>
            <a:r>
              <a:rPr lang="en-US" baseline="0" dirty="0"/>
              <a:t> </a:t>
            </a:r>
            <a:r>
              <a:rPr lang="en-US" dirty="0"/>
              <a:t>diabetes, heart disease, and several types of cancer are at near epidemic levels in our state.</a:t>
            </a:r>
          </a:p>
          <a:p>
            <a:r>
              <a:rPr lang="en-US" dirty="0"/>
              <a:t>  </a:t>
            </a:r>
          </a:p>
          <a:p>
            <a:r>
              <a:rPr lang="en-US" dirty="0"/>
              <a:t>We are spending an estimated $6 billion every year for treatment and cure of these behavior-related diseases. But, most alarming, for the first time in our state’s history, our children have a shorter life expectancy than their parents.  </a:t>
            </a:r>
          </a:p>
          <a:p>
            <a:endParaRPr lang="en-US" dirty="0"/>
          </a:p>
        </p:txBody>
      </p:sp>
    </p:spTree>
    <p:extLst>
      <p:ext uri="{BB962C8B-B14F-4D97-AF65-F5344CB8AC3E}">
        <p14:creationId xmlns:p14="http://schemas.microsoft.com/office/powerpoint/2010/main" val="119643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Shortly after Governor Haslam</a:t>
            </a:r>
            <a:r>
              <a:rPr lang="en-US" baseline="0" dirty="0"/>
              <a:t> took office </a:t>
            </a:r>
            <a:r>
              <a:rPr lang="en-US" dirty="0"/>
              <a:t>in 2010, he began looking at the state’s rising healthcare costs and what could be done to improve our overall health. He appointed a taskforce to evaluate and make recommendations on how to tackle these issues in the coming years and over the long-term.   </a:t>
            </a:r>
          </a:p>
          <a:p>
            <a:endParaRPr lang="en-US" dirty="0"/>
          </a:p>
          <a:p>
            <a:r>
              <a:rPr lang="en-US" dirty="0"/>
              <a:t>After receiving the recommendations of the taskforce, Gov. Haslam asked</a:t>
            </a:r>
            <a:r>
              <a:rPr lang="en-US" baseline="0" dirty="0"/>
              <a:t> Foundation CEO Rick Johnson to</a:t>
            </a:r>
            <a:r>
              <a:rPr lang="en-US" dirty="0"/>
              <a:t> begin looking at the best course of action for Tennessee. It was determined that a non-profit corporation, supported by a true public, private coalition, should be established and tasked with enabling and encouraging Tennesseans to lead healthier lives. </a:t>
            </a:r>
          </a:p>
          <a:p>
            <a:endParaRPr lang="en-US" dirty="0"/>
          </a:p>
          <a:p>
            <a:r>
              <a:rPr lang="en-US" dirty="0"/>
              <a:t>The Governor’s Foundation for Health and Wellness was launched in August 2013 and has assembled an impressive statewide coalition of employers, health insurers, hospital systems, government leaders, faith communities, school systems and civic organizations to effect positive, measurable change. </a:t>
            </a:r>
          </a:p>
          <a:p>
            <a:endParaRPr lang="en-US" dirty="0"/>
          </a:p>
          <a:p>
            <a:r>
              <a:rPr lang="en-US" dirty="0"/>
              <a:t>Healthier</a:t>
            </a:r>
            <a:r>
              <a:rPr lang="en-US" baseline="0" dirty="0"/>
              <a:t> Tennessee, the Foundation’s primary initiative, is focused on changing three key behaviors to improve the health of Tennesseans.</a:t>
            </a:r>
            <a:endParaRPr lang="en-US" dirty="0"/>
          </a:p>
        </p:txBody>
      </p:sp>
    </p:spTree>
    <p:extLst>
      <p:ext uri="{BB962C8B-B14F-4D97-AF65-F5344CB8AC3E}">
        <p14:creationId xmlns:p14="http://schemas.microsoft.com/office/powerpoint/2010/main" val="334890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Foundation’s Healthier Tennessee initiative is focused on three key behavior changes to improve the health of Tennesseans: increased physical activity, healthier eating, and cutting out tobacco use.</a:t>
            </a:r>
          </a:p>
          <a:p>
            <a:endParaRPr lang="en-US" dirty="0"/>
          </a:p>
          <a:p>
            <a:r>
              <a:rPr lang="en-US" dirty="0"/>
              <a:t>What do we mean when we say eat healthier? Eating more fresh fruits and vegetables – controlling portion size – eating less fried foods, and drinking more water and fewer sugary beverages.</a:t>
            </a:r>
          </a:p>
          <a:p>
            <a:endParaRPr lang="en-US" dirty="0"/>
          </a:p>
          <a:p>
            <a:r>
              <a:rPr lang="en-US" dirty="0"/>
              <a:t>We’re asking Tennesseans to get 30 minutes of vigorous physical activity at least five times a week. This could mean walking, biking, swimming, playing tennis, whatever it is that gets your body moving and your heart pumping. </a:t>
            </a:r>
          </a:p>
          <a:p>
            <a:endParaRPr lang="en-US" dirty="0"/>
          </a:p>
          <a:p>
            <a:r>
              <a:rPr lang="en-US" dirty="0"/>
              <a:t>And, don’t use tobacco. If you’re using it, stop. If you haven’t started using it, don’t. It’s that simple. </a:t>
            </a:r>
          </a:p>
          <a:p>
            <a:endParaRPr lang="en-US" dirty="0"/>
          </a:p>
          <a:p>
            <a:r>
              <a:rPr lang="en-US" dirty="0"/>
              <a:t>If we can encourage and engage the majority of Tennesseans to make these simple changes in their daily lives, there’s no doubt we will make Tennessee healthier.</a:t>
            </a:r>
          </a:p>
          <a:p>
            <a:endParaRPr lang="en-US" dirty="0"/>
          </a:p>
        </p:txBody>
      </p:sp>
    </p:spTree>
    <p:extLst>
      <p:ext uri="{BB962C8B-B14F-4D97-AF65-F5344CB8AC3E}">
        <p14:creationId xmlns:p14="http://schemas.microsoft.com/office/powerpoint/2010/main" val="299388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focused on delivering tools to address the three key behavioral changes in three key venues. </a:t>
            </a:r>
          </a:p>
          <a:p>
            <a:endParaRPr lang="en-US" dirty="0"/>
          </a:p>
          <a:p>
            <a:r>
              <a:rPr lang="en-US" dirty="0"/>
              <a:t>We are reaching out to workplaces, places of worship and schools – the locations where Tennesseans gather most often in the most numbers. These are the places where individuals find community and support, and where they can encourage and enable others. </a:t>
            </a:r>
          </a:p>
          <a:p>
            <a:endParaRPr lang="en-US" dirty="0"/>
          </a:p>
          <a:p>
            <a:r>
              <a:rPr lang="en-US" dirty="0"/>
              <a:t>We also believe that recognition is key to growing and sustaining successful wellness programs, so we have established a recognition program to distinguish employers and congregations that have implemented and maintained wellness initiatives. These organizations can apply to be recognized as Healthier Tennessee Workplaces or Healthier Tennessee Places of Worship. </a:t>
            </a:r>
          </a:p>
          <a:p>
            <a:endParaRPr lang="en-US" dirty="0"/>
          </a:p>
        </p:txBody>
      </p:sp>
    </p:spTree>
    <p:extLst>
      <p:ext uri="{BB962C8B-B14F-4D97-AF65-F5344CB8AC3E}">
        <p14:creationId xmlns:p14="http://schemas.microsoft.com/office/powerpoint/2010/main" val="177206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Healthier Tennessee offers free, easily accessible ways to become more active, eat healthier, and quit using tobacco. </a:t>
            </a:r>
          </a:p>
          <a:p>
            <a:endParaRPr lang="en-US" dirty="0"/>
          </a:p>
          <a:p>
            <a:r>
              <a:rPr lang="en-US" dirty="0"/>
              <a:t>The</a:t>
            </a:r>
            <a:r>
              <a:rPr lang="en-US" baseline="0" dirty="0"/>
              <a:t> tools, called Small Starts, are available for individuals, workplaces and places of worship at healthiertn.com. </a:t>
            </a:r>
            <a:endParaRPr lang="en-US" dirty="0"/>
          </a:p>
        </p:txBody>
      </p:sp>
    </p:spTree>
    <p:extLst>
      <p:ext uri="{BB962C8B-B14F-4D97-AF65-F5344CB8AC3E}">
        <p14:creationId xmlns:p14="http://schemas.microsoft.com/office/powerpoint/2010/main" val="2425343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a:t>
            </a:r>
            <a:r>
              <a:rPr lang="en-US"/>
              <a:t>Starts (for individuals) offers </a:t>
            </a:r>
            <a:r>
              <a:rPr lang="en-US" dirty="0"/>
              <a:t>a choice of more than 60 small, personal health challenges that encourage physical activity, healthy eating, and tobacco cessation. Each small change will function as a gateway to bigger change, and over time, to healthier behaviors. Users can track their completed challenges and stats, and share their participation and achievements through social media.</a:t>
            </a:r>
          </a:p>
        </p:txBody>
      </p:sp>
    </p:spTree>
    <p:extLst>
      <p:ext uri="{BB962C8B-B14F-4D97-AF65-F5344CB8AC3E}">
        <p14:creationId xmlns:p14="http://schemas.microsoft.com/office/powerpoint/2010/main" val="3769423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developed an app called Streaks for Small Starts that makes it even easier to access the Small Starts tools on the go. The app allows users to track their activities, receive daily reminder messages, and connect with other users to share success and provide motivation. It’s currently available in</a:t>
            </a:r>
            <a:r>
              <a:rPr lang="en-US" baseline="0" dirty="0"/>
              <a:t> the Apple store, and an Android version will be available next month.  </a:t>
            </a:r>
            <a:endParaRPr lang="en-US" dirty="0"/>
          </a:p>
        </p:txBody>
      </p:sp>
    </p:spTree>
    <p:extLst>
      <p:ext uri="{BB962C8B-B14F-4D97-AF65-F5344CB8AC3E}">
        <p14:creationId xmlns:p14="http://schemas.microsoft.com/office/powerpoint/2010/main" val="19871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Starts @ Work is a free wellness toolkit for Tennessee workplaces that provides low or no-cost ways to create healthier work environments and encourage employees to get healthier together. It is easy to use and can be adapted for businesses and organizations of all sizes.</a:t>
            </a:r>
          </a:p>
        </p:txBody>
      </p:sp>
    </p:spTree>
    <p:extLst>
      <p:ext uri="{BB962C8B-B14F-4D97-AF65-F5344CB8AC3E}">
        <p14:creationId xmlns:p14="http://schemas.microsoft.com/office/powerpoint/2010/main" val="68894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9" name="Shape 9"/>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1" name="Shape 11"/>
          <p:cNvSpPr/>
          <p:nvPr/>
        </p:nvSpPr>
        <p:spPr>
          <a:xfrm rot="16200000">
            <a:off x="7172923" y="53476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2" name="Shape 12"/>
          <p:cNvSpPr>
            <a:spLocks noGrp="1"/>
          </p:cNvSpPr>
          <p:nvPr>
            <p:ph type="title"/>
          </p:nvPr>
        </p:nvSpPr>
        <p:spPr>
          <a:xfrm>
            <a:off x="508000" y="4140200"/>
            <a:ext cx="7200900" cy="2413000"/>
          </a:xfrm>
          <a:prstGeom prst="rect">
            <a:avLst/>
          </a:prstGeom>
        </p:spPr>
        <p:txBody>
          <a:bodyPr/>
          <a:lstStyle>
            <a:lvl1pPr>
              <a:defRPr>
                <a:solidFill>
                  <a:srgbClr val="5ABBAE"/>
                </a:solidFill>
                <a:latin typeface="+mn-lt"/>
                <a:ea typeface="+mn-ea"/>
                <a:cs typeface="+mn-cs"/>
                <a:sym typeface="Optima"/>
              </a:defRPr>
            </a:lvl1pPr>
          </a:lstStyle>
          <a:p>
            <a:pPr lvl="0">
              <a:defRPr sz="1800">
                <a:solidFill>
                  <a:srgbClr val="000000"/>
                </a:solidFill>
              </a:defRPr>
            </a:pPr>
            <a:r>
              <a:rPr sz="7000">
                <a:solidFill>
                  <a:srgbClr val="5ABBAE"/>
                </a:solidFill>
              </a:rPr>
              <a:t>Title Text</a:t>
            </a:r>
          </a:p>
        </p:txBody>
      </p:sp>
      <p:sp>
        <p:nvSpPr>
          <p:cNvPr id="13" name="Shape 13"/>
          <p:cNvSpPr>
            <a:spLocks noGrp="1"/>
          </p:cNvSpPr>
          <p:nvPr>
            <p:ph type="body" idx="1"/>
          </p:nvPr>
        </p:nvSpPr>
        <p:spPr>
          <a:xfrm>
            <a:off x="8280400" y="4140200"/>
            <a:ext cx="4241800" cy="2413000"/>
          </a:xfrm>
          <a:prstGeom prst="rect">
            <a:avLst/>
          </a:prstGeom>
        </p:spPr>
        <p:txBody>
          <a:bodyPr/>
          <a:lstStyle>
            <a:lvl1pPr marL="0" indent="0">
              <a:spcBef>
                <a:spcPts val="0"/>
              </a:spcBef>
              <a:buClrTx/>
              <a:buSzTx/>
              <a:buFontTx/>
              <a:buNone/>
              <a:defRPr sz="2400">
                <a:solidFill>
                  <a:srgbClr val="8A8B8A"/>
                </a:solidFill>
                <a:latin typeface="+mn-lt"/>
                <a:ea typeface="+mn-ea"/>
                <a:cs typeface="+mn-cs"/>
                <a:sym typeface="Optima"/>
              </a:defRPr>
            </a:lvl1pPr>
            <a:lvl2pPr marL="0" indent="228600">
              <a:spcBef>
                <a:spcPts val="0"/>
              </a:spcBef>
              <a:buClrTx/>
              <a:buSzTx/>
              <a:buFontTx/>
              <a:buNone/>
              <a:defRPr sz="2400">
                <a:solidFill>
                  <a:srgbClr val="8A8B8A"/>
                </a:solidFill>
                <a:latin typeface="+mn-lt"/>
                <a:ea typeface="+mn-ea"/>
                <a:cs typeface="+mn-cs"/>
                <a:sym typeface="Optima"/>
              </a:defRPr>
            </a:lvl2pPr>
            <a:lvl3pPr marL="0" indent="457200">
              <a:spcBef>
                <a:spcPts val="0"/>
              </a:spcBef>
              <a:buClrTx/>
              <a:buSzTx/>
              <a:buFontTx/>
              <a:buNone/>
              <a:defRPr sz="2400">
                <a:solidFill>
                  <a:srgbClr val="8A8B8A"/>
                </a:solidFill>
                <a:latin typeface="+mn-lt"/>
                <a:ea typeface="+mn-ea"/>
                <a:cs typeface="+mn-cs"/>
                <a:sym typeface="Optima"/>
              </a:defRPr>
            </a:lvl3pPr>
            <a:lvl4pPr marL="0" indent="685800">
              <a:spcBef>
                <a:spcPts val="0"/>
              </a:spcBef>
              <a:buClrTx/>
              <a:buSzTx/>
              <a:buFontTx/>
              <a:buNone/>
              <a:defRPr sz="2400">
                <a:solidFill>
                  <a:srgbClr val="8A8B8A"/>
                </a:solidFill>
                <a:latin typeface="+mn-lt"/>
                <a:ea typeface="+mn-ea"/>
                <a:cs typeface="+mn-cs"/>
                <a:sym typeface="Optima"/>
              </a:defRPr>
            </a:lvl4pPr>
            <a:lvl5pPr marL="0" indent="914400">
              <a:spcBef>
                <a:spcPts val="0"/>
              </a:spcBef>
              <a:buClrTx/>
              <a:buSzTx/>
              <a:buFontTx/>
              <a:buNone/>
              <a:defRPr sz="2400">
                <a:solidFill>
                  <a:srgbClr val="8A8B8A"/>
                </a:solidFill>
                <a:latin typeface="+mn-lt"/>
                <a:ea typeface="+mn-ea"/>
                <a:cs typeface="+mn-cs"/>
                <a:sym typeface="Optima"/>
              </a:defRPr>
            </a:lvl5pPr>
          </a:lstStyle>
          <a:p>
            <a:pPr lvl="0">
              <a:defRPr sz="1800">
                <a:solidFill>
                  <a:srgbClr val="000000"/>
                </a:solidFill>
              </a:defRPr>
            </a:pPr>
            <a:r>
              <a:rPr sz="2400">
                <a:solidFill>
                  <a:srgbClr val="8A8B8A"/>
                </a:solidFill>
              </a:rPr>
              <a:t>Body Level One</a:t>
            </a:r>
          </a:p>
          <a:p>
            <a:pPr lvl="1">
              <a:defRPr sz="1800">
                <a:solidFill>
                  <a:srgbClr val="000000"/>
                </a:solidFill>
              </a:defRPr>
            </a:pPr>
            <a:r>
              <a:rPr sz="2400">
                <a:solidFill>
                  <a:srgbClr val="8A8B8A"/>
                </a:solidFill>
              </a:rPr>
              <a:t>Body Level Two</a:t>
            </a:r>
          </a:p>
          <a:p>
            <a:pPr lvl="2">
              <a:defRPr sz="1800">
                <a:solidFill>
                  <a:srgbClr val="000000"/>
                </a:solidFill>
              </a:defRPr>
            </a:pPr>
            <a:r>
              <a:rPr sz="2400">
                <a:solidFill>
                  <a:srgbClr val="8A8B8A"/>
                </a:solidFill>
              </a:rPr>
              <a:t>Body Level Three</a:t>
            </a:r>
          </a:p>
          <a:p>
            <a:pPr lvl="3">
              <a:defRPr sz="1800">
                <a:solidFill>
                  <a:srgbClr val="000000"/>
                </a:solidFill>
              </a:defRPr>
            </a:pPr>
            <a:r>
              <a:rPr sz="2400">
                <a:solidFill>
                  <a:srgbClr val="8A8B8A"/>
                </a:solidFill>
              </a:rPr>
              <a:t>Body Level Four</a:t>
            </a:r>
          </a:p>
          <a:p>
            <a:pPr lvl="4">
              <a:defRPr sz="1800">
                <a:solidFill>
                  <a:srgbClr val="000000"/>
                </a:solidFill>
              </a:defRPr>
            </a:pPr>
            <a:r>
              <a:rPr sz="2400">
                <a:solidFill>
                  <a:srgbClr val="8A8B8A"/>
                </a:solidFill>
              </a:rPr>
              <a:t>Body Level Five</a:t>
            </a:r>
          </a:p>
        </p:txBody>
      </p:sp>
      <p:sp>
        <p:nvSpPr>
          <p:cNvPr id="14" name="Shape 14"/>
          <p:cNvSpPr>
            <a:spLocks noGrp="1"/>
          </p:cNvSpPr>
          <p:nvPr>
            <p:ph type="sldNum" sz="quarter" idx="2"/>
          </p:nvPr>
        </p:nvSpPr>
        <p:spPr>
          <a:xfrm>
            <a:off x="6311798" y="9258300"/>
            <a:ext cx="368504" cy="375287"/>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55" name="Shape 55"/>
          <p:cNvSpPr>
            <a:spLocks noGrp="1"/>
          </p:cNvSpPr>
          <p:nvPr>
            <p:ph type="sldNum" sz="quarter" idx="2"/>
          </p:nvPr>
        </p:nvSpPr>
        <p:spPr>
          <a:xfrm>
            <a:off x="6311798" y="9258300"/>
            <a:ext cx="368504" cy="375287"/>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lvl1pPr>
              <a:defRPr>
                <a:latin typeface="+mn-lt"/>
                <a:ea typeface="+mn-ea"/>
                <a:cs typeface="+mn-cs"/>
                <a:sym typeface="Optima"/>
              </a:defRPr>
            </a:lvl1pPr>
          </a:lstStyle>
          <a:p>
            <a:pPr lvl="0">
              <a:defRPr sz="1800">
                <a:solidFill>
                  <a:srgbClr val="000000"/>
                </a:solidFill>
              </a:defRPr>
            </a:pPr>
            <a:r>
              <a:rPr sz="7000">
                <a:solidFill>
                  <a:srgbClr val="E46E68"/>
                </a:solidFill>
              </a:rPr>
              <a:t>Title Text</a:t>
            </a:r>
          </a:p>
        </p:txBody>
      </p:sp>
      <p:sp>
        <p:nvSpPr>
          <p:cNvPr id="59" name="Shape 59"/>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
        <p:nvSpPr>
          <p:cNvPr id="60" name="Shape 6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4" name="Shape 24"/>
          <p:cNvSpPr>
            <a:spLocks noGrp="1"/>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E46E68"/>
                </a:solidFill>
              </a:rPr>
              <a:t>Title Text</a:t>
            </a:r>
          </a:p>
        </p:txBody>
      </p:sp>
      <p:sp>
        <p:nvSpPr>
          <p:cNvPr id="25" name="Shape 25"/>
          <p:cNvSpPr>
            <a:spLocks noGrp="1"/>
          </p:cNvSpPr>
          <p:nvPr>
            <p:ph type="sldNum" sz="quarter" idx="2"/>
          </p:nvPr>
        </p:nvSpPr>
        <p:spPr>
          <a:xfrm>
            <a:off x="6311798" y="9258300"/>
            <a:ext cx="368504" cy="375287"/>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7" name="Shape 27"/>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8" name="Shape 28"/>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9" name="Shape 29"/>
          <p:cNvSpPr>
            <a:spLocks noGrp="1"/>
          </p:cNvSpPr>
          <p:nvPr>
            <p:ph type="title"/>
          </p:nvPr>
        </p:nvSpPr>
        <p:spPr>
          <a:xfrm>
            <a:off x="508000" y="2806700"/>
            <a:ext cx="5676900" cy="2032000"/>
          </a:xfrm>
          <a:prstGeom prst="rect">
            <a:avLst/>
          </a:prstGeom>
        </p:spPr>
        <p:txBody>
          <a:bodyPr/>
          <a:lstStyle>
            <a:lvl1pPr algn="l">
              <a:defRPr sz="5600">
                <a:solidFill>
                  <a:srgbClr val="D93E2B"/>
                </a:solidFill>
                <a:latin typeface="Bodoni SvtyTwo ITC TT-Book"/>
                <a:ea typeface="Bodoni SvtyTwo ITC TT-Book"/>
                <a:cs typeface="Bodoni SvtyTwo ITC TT-Book"/>
                <a:sym typeface="Bodoni SvtyTwo ITC TT-Book"/>
              </a:defRPr>
            </a:lvl1pPr>
          </a:lstStyle>
          <a:p>
            <a:pPr lvl="0">
              <a:defRPr sz="1800">
                <a:solidFill>
                  <a:srgbClr val="000000"/>
                </a:solidFill>
              </a:defRPr>
            </a:pPr>
            <a:r>
              <a:rPr sz="5600">
                <a:solidFill>
                  <a:srgbClr val="D93E2B"/>
                </a:solidFill>
              </a:rPr>
              <a:t>Title Text</a:t>
            </a:r>
          </a:p>
        </p:txBody>
      </p:sp>
      <p:sp>
        <p:nvSpPr>
          <p:cNvPr id="30" name="Shape 30"/>
          <p:cNvSpPr>
            <a:spLocks noGrp="1"/>
          </p:cNvSpPr>
          <p:nvPr>
            <p:ph type="body" idx="1"/>
          </p:nvPr>
        </p:nvSpPr>
        <p:spPr>
          <a:xfrm>
            <a:off x="508000" y="5029200"/>
            <a:ext cx="5676900" cy="4013200"/>
          </a:xfrm>
          <a:prstGeom prst="rect">
            <a:avLst/>
          </a:prstGeom>
        </p:spPr>
        <p:txBody>
          <a:bodyPr anchor="t"/>
          <a:lstStyle>
            <a:lvl1pPr marL="0" indent="0">
              <a:spcBef>
                <a:spcPts val="0"/>
              </a:spcBef>
              <a:buClrTx/>
              <a:buSzTx/>
              <a:buFontTx/>
              <a:buNone/>
              <a:defRPr sz="2400">
                <a:solidFill>
                  <a:srgbClr val="8A8B8A"/>
                </a:solidFill>
                <a:latin typeface="+mn-lt"/>
                <a:ea typeface="+mn-ea"/>
                <a:cs typeface="+mn-cs"/>
                <a:sym typeface="Optima"/>
              </a:defRPr>
            </a:lvl1pPr>
            <a:lvl2pPr marL="0" indent="228600">
              <a:spcBef>
                <a:spcPts val="0"/>
              </a:spcBef>
              <a:buClrTx/>
              <a:buSzTx/>
              <a:buFontTx/>
              <a:buNone/>
              <a:defRPr sz="2400">
                <a:solidFill>
                  <a:srgbClr val="8A8B8A"/>
                </a:solidFill>
                <a:latin typeface="+mn-lt"/>
                <a:ea typeface="+mn-ea"/>
                <a:cs typeface="+mn-cs"/>
                <a:sym typeface="Optima"/>
              </a:defRPr>
            </a:lvl2pPr>
            <a:lvl3pPr marL="0" indent="457200">
              <a:spcBef>
                <a:spcPts val="0"/>
              </a:spcBef>
              <a:buClrTx/>
              <a:buSzTx/>
              <a:buFontTx/>
              <a:buNone/>
              <a:defRPr sz="2400">
                <a:solidFill>
                  <a:srgbClr val="8A8B8A"/>
                </a:solidFill>
                <a:latin typeface="+mn-lt"/>
                <a:ea typeface="+mn-ea"/>
                <a:cs typeface="+mn-cs"/>
                <a:sym typeface="Optima"/>
              </a:defRPr>
            </a:lvl3pPr>
            <a:lvl4pPr marL="0" indent="685800">
              <a:spcBef>
                <a:spcPts val="0"/>
              </a:spcBef>
              <a:buClrTx/>
              <a:buSzTx/>
              <a:buFontTx/>
              <a:buNone/>
              <a:defRPr sz="2400">
                <a:solidFill>
                  <a:srgbClr val="8A8B8A"/>
                </a:solidFill>
                <a:latin typeface="+mn-lt"/>
                <a:ea typeface="+mn-ea"/>
                <a:cs typeface="+mn-cs"/>
                <a:sym typeface="Optima"/>
              </a:defRPr>
            </a:lvl4pPr>
            <a:lvl5pPr marL="0" indent="914400">
              <a:spcBef>
                <a:spcPts val="0"/>
              </a:spcBef>
              <a:buClrTx/>
              <a:buSzTx/>
              <a:buFontTx/>
              <a:buNone/>
              <a:defRPr sz="2400">
                <a:solidFill>
                  <a:srgbClr val="8A8B8A"/>
                </a:solidFill>
                <a:latin typeface="+mn-lt"/>
                <a:ea typeface="+mn-ea"/>
                <a:cs typeface="+mn-cs"/>
                <a:sym typeface="Optima"/>
              </a:defRPr>
            </a:lvl5pPr>
          </a:lstStyle>
          <a:p>
            <a:pPr lvl="0">
              <a:defRPr sz="1800">
                <a:solidFill>
                  <a:srgbClr val="000000"/>
                </a:solidFill>
              </a:defRPr>
            </a:pPr>
            <a:r>
              <a:rPr sz="2400">
                <a:solidFill>
                  <a:srgbClr val="8A8B8A"/>
                </a:solidFill>
              </a:rPr>
              <a:t>Body Level One</a:t>
            </a:r>
          </a:p>
          <a:p>
            <a:pPr lvl="1">
              <a:defRPr sz="1800">
                <a:solidFill>
                  <a:srgbClr val="000000"/>
                </a:solidFill>
              </a:defRPr>
            </a:pPr>
            <a:r>
              <a:rPr sz="2400">
                <a:solidFill>
                  <a:srgbClr val="8A8B8A"/>
                </a:solidFill>
              </a:rPr>
              <a:t>Body Level Two</a:t>
            </a:r>
          </a:p>
          <a:p>
            <a:pPr lvl="2">
              <a:defRPr sz="1800">
                <a:solidFill>
                  <a:srgbClr val="000000"/>
                </a:solidFill>
              </a:defRPr>
            </a:pPr>
            <a:r>
              <a:rPr sz="2400">
                <a:solidFill>
                  <a:srgbClr val="8A8B8A"/>
                </a:solidFill>
              </a:rPr>
              <a:t>Body Level Three</a:t>
            </a:r>
          </a:p>
          <a:p>
            <a:pPr lvl="3">
              <a:defRPr sz="1800">
                <a:solidFill>
                  <a:srgbClr val="000000"/>
                </a:solidFill>
              </a:defRPr>
            </a:pPr>
            <a:r>
              <a:rPr sz="2400">
                <a:solidFill>
                  <a:srgbClr val="8A8B8A"/>
                </a:solidFill>
              </a:rPr>
              <a:t>Body Level Four</a:t>
            </a:r>
          </a:p>
          <a:p>
            <a:pPr lvl="4">
              <a:defRPr sz="1800">
                <a:solidFill>
                  <a:srgbClr val="000000"/>
                </a:solidFill>
              </a:defRPr>
            </a:pPr>
            <a:r>
              <a:rPr sz="2400">
                <a:solidFill>
                  <a:srgbClr val="8A8B8A"/>
                </a:solidFill>
              </a:rPr>
              <a:t>Body Level Five</a:t>
            </a:r>
          </a:p>
        </p:txBody>
      </p:sp>
      <p:sp>
        <p:nvSpPr>
          <p:cNvPr id="31" name="Shape 31"/>
          <p:cNvSpPr>
            <a:spLocks noGrp="1"/>
          </p:cNvSpPr>
          <p:nvPr>
            <p:ph type="sldNum" sz="quarter" idx="2"/>
          </p:nvPr>
        </p:nvSpPr>
        <p:spPr>
          <a:xfrm>
            <a:off x="6311798" y="9258300"/>
            <a:ext cx="368504" cy="375287"/>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33" name="Shape 33"/>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4" name="Shape 34"/>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5" name="Shape 35"/>
          <p:cNvSpPr>
            <a:spLocks noGrp="1"/>
          </p:cNvSpPr>
          <p:nvPr>
            <p:ph type="title"/>
          </p:nvPr>
        </p:nvSpPr>
        <p:spPr>
          <a:prstGeom prst="rect">
            <a:avLst/>
          </a:prstGeom>
        </p:spPr>
        <p:txBody>
          <a:bodyPr/>
          <a:lstStyle/>
          <a:p>
            <a:pPr lvl="0">
              <a:defRPr sz="1800">
                <a:solidFill>
                  <a:srgbClr val="000000"/>
                </a:solidFill>
              </a:defRPr>
            </a:pPr>
            <a:r>
              <a:rPr sz="7000">
                <a:solidFill>
                  <a:srgbClr val="E46E68"/>
                </a:solidFill>
              </a:rPr>
              <a:t>Title Text</a:t>
            </a:r>
          </a:p>
        </p:txBody>
      </p:sp>
      <p:sp>
        <p:nvSpPr>
          <p:cNvPr id="36" name="Shape 36"/>
          <p:cNvSpPr>
            <a:spLocks noGrp="1"/>
          </p:cNvSpPr>
          <p:nvPr>
            <p:ph type="sldNum" sz="quarter" idx="2"/>
          </p:nvPr>
        </p:nvSpPr>
        <p:spPr>
          <a:xfrm>
            <a:off x="6311798" y="9258300"/>
            <a:ext cx="368504" cy="375287"/>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defRPr sz="1800">
                <a:solidFill>
                  <a:srgbClr val="000000"/>
                </a:solidFill>
              </a:defRPr>
            </a:pPr>
            <a:r>
              <a:rPr sz="7000">
                <a:solidFill>
                  <a:srgbClr val="E46E68"/>
                </a:solidFill>
              </a:rPr>
              <a:t>Title Text</a:t>
            </a:r>
          </a:p>
        </p:txBody>
      </p:sp>
      <p:sp>
        <p:nvSpPr>
          <p:cNvPr id="39" name="Shape 39"/>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
        <p:nvSpPr>
          <p:cNvPr id="40" name="Shape 4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42" name="Shape 4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3" name="Shape 4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4" name="Shape 44"/>
          <p:cNvSpPr>
            <a:spLocks noGrp="1"/>
          </p:cNvSpPr>
          <p:nvPr>
            <p:ph type="title"/>
          </p:nvPr>
        </p:nvSpPr>
        <p:spPr>
          <a:prstGeom prst="rect">
            <a:avLst/>
          </a:prstGeom>
        </p:spPr>
        <p:txBody>
          <a:bodyPr/>
          <a:lstStyle/>
          <a:p>
            <a:pPr lvl="0">
              <a:defRPr sz="1800">
                <a:solidFill>
                  <a:srgbClr val="000000"/>
                </a:solidFill>
              </a:defRPr>
            </a:pPr>
            <a:r>
              <a:rPr sz="7000">
                <a:solidFill>
                  <a:srgbClr val="E46E68"/>
                </a:solidFill>
              </a:rPr>
              <a:t>Title Text</a:t>
            </a:r>
          </a:p>
        </p:txBody>
      </p:sp>
      <p:sp>
        <p:nvSpPr>
          <p:cNvPr id="45" name="Shape 45"/>
          <p:cNvSpPr>
            <a:spLocks noGrp="1"/>
          </p:cNvSpPr>
          <p:nvPr>
            <p:ph type="body"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lvl="0">
              <a:defRPr sz="1800">
                <a:solidFill>
                  <a:srgbClr val="000000"/>
                </a:solidFill>
              </a:defRPr>
            </a:pPr>
            <a:r>
              <a:rPr sz="3000">
                <a:solidFill>
                  <a:srgbClr val="414141"/>
                </a:solidFill>
              </a:rPr>
              <a:t>Body Level One</a:t>
            </a:r>
          </a:p>
          <a:p>
            <a:pPr lvl="1">
              <a:defRPr sz="1800">
                <a:solidFill>
                  <a:srgbClr val="000000"/>
                </a:solidFill>
              </a:defRPr>
            </a:pPr>
            <a:r>
              <a:rPr sz="3000">
                <a:solidFill>
                  <a:srgbClr val="414141"/>
                </a:solidFill>
              </a:rPr>
              <a:t>Body Level Two</a:t>
            </a:r>
          </a:p>
          <a:p>
            <a:pPr lvl="2">
              <a:defRPr sz="1800">
                <a:solidFill>
                  <a:srgbClr val="000000"/>
                </a:solidFill>
              </a:defRPr>
            </a:pPr>
            <a:r>
              <a:rPr sz="3000">
                <a:solidFill>
                  <a:srgbClr val="414141"/>
                </a:solidFill>
              </a:rPr>
              <a:t>Body Level Three</a:t>
            </a:r>
          </a:p>
          <a:p>
            <a:pPr lvl="3">
              <a:defRPr sz="1800">
                <a:solidFill>
                  <a:srgbClr val="000000"/>
                </a:solidFill>
              </a:defRPr>
            </a:pPr>
            <a:r>
              <a:rPr sz="3000">
                <a:solidFill>
                  <a:srgbClr val="414141"/>
                </a:solidFill>
              </a:rPr>
              <a:t>Body Level Four</a:t>
            </a:r>
          </a:p>
          <a:p>
            <a:pPr lvl="4">
              <a:defRPr sz="1800">
                <a:solidFill>
                  <a:srgbClr val="000000"/>
                </a:solidFill>
              </a:defRPr>
            </a:pPr>
            <a:r>
              <a:rPr sz="3000">
                <a:solidFill>
                  <a:srgbClr val="414141"/>
                </a:solidFill>
              </a:rPr>
              <a:t>Body Level Five</a:t>
            </a:r>
          </a:p>
        </p:txBody>
      </p:sp>
      <p:sp>
        <p:nvSpPr>
          <p:cNvPr id="46" name="Shape 46"/>
          <p:cNvSpPr>
            <a:spLocks noGrp="1"/>
          </p:cNvSpPr>
          <p:nvPr>
            <p:ph type="sldNum" sz="quarter" idx="2"/>
          </p:nvPr>
        </p:nvSpPr>
        <p:spPr>
          <a:xfrm>
            <a:off x="6311798" y="9258300"/>
            <a:ext cx="368504" cy="375287"/>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48" name="Shape 48"/>
          <p:cNvSpPr>
            <a:spLocks noGrp="1"/>
          </p:cNvSpPr>
          <p:nvPr>
            <p:ph type="body" idx="1"/>
          </p:nvPr>
        </p:nvSpPr>
        <p:spPr>
          <a:xfrm>
            <a:off x="508000" y="1270000"/>
            <a:ext cx="11988800" cy="7213600"/>
          </a:xfrm>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
        <p:nvSpPr>
          <p:cNvPr id="49" name="Shape 49"/>
          <p:cNvSpPr>
            <a:spLocks noGrp="1"/>
          </p:cNvSpPr>
          <p:nvPr>
            <p:ph type="sldNum" sz="quarter" idx="2"/>
          </p:nvPr>
        </p:nvSpPr>
        <p:spPr>
          <a:xfrm>
            <a:off x="6311798" y="9258300"/>
            <a:ext cx="368504" cy="375287"/>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51" name="Shape 51"/>
          <p:cNvSpPr>
            <a:spLocks noGrp="1"/>
          </p:cNvSpPr>
          <p:nvPr>
            <p:ph type="sldNum" sz="quarter" idx="2"/>
          </p:nvPr>
        </p:nvSpPr>
        <p:spPr>
          <a:xfrm>
            <a:off x="6311798" y="9258300"/>
            <a:ext cx="368504" cy="375287"/>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53" name="Shape 53"/>
          <p:cNvSpPr>
            <a:spLocks noGrp="1"/>
          </p:cNvSpPr>
          <p:nvPr>
            <p:ph type="sldNum" sz="quarter" idx="2"/>
          </p:nvPr>
        </p:nvSpPr>
        <p:spPr>
          <a:xfrm>
            <a:off x="6311798" y="9258300"/>
            <a:ext cx="368504" cy="375287"/>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7000">
                <a:solidFill>
                  <a:srgbClr val="E46E68"/>
                </a:solidFill>
              </a:rP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
        <p:nvSpPr>
          <p:cNvPr id="7" name="Shape 7"/>
          <p:cNvSpPr>
            <a:spLocks noGrp="1"/>
          </p:cNvSpPr>
          <p:nvPr>
            <p:ph type="sldNum" sz="quarter" idx="2"/>
          </p:nvPr>
        </p:nvSpPr>
        <p:spPr>
          <a:xfrm>
            <a:off x="12255398" y="9175750"/>
            <a:ext cx="368504" cy="375287"/>
          </a:xfrm>
          <a:prstGeom prst="rect">
            <a:avLst/>
          </a:prstGeom>
          <a:ln w="12700">
            <a:miter lim="400000"/>
          </a:ln>
        </p:spPr>
        <p:txBody>
          <a:bodyPr wrap="none" lIns="0" tIns="0" rIns="0" bIns="0">
            <a:normAutofit/>
          </a:bodyPr>
          <a:lstStyle>
            <a:lvl1pPr>
              <a:defRPr sz="1800">
                <a:solidFill>
                  <a:srgbClr val="4C4946"/>
                </a:solidFill>
                <a:latin typeface="+mn-lt"/>
                <a:ea typeface="+mn-ea"/>
                <a:cs typeface="+mn-cs"/>
                <a:sym typeface="Optima"/>
              </a:defRPr>
            </a:lvl1pPr>
          </a:lstStyle>
          <a:p>
            <a:pPr lvl="0"/>
            <a:fld id="{86CB4B4D-7CA3-9044-876B-883B54F8677D}" type="slidenum">
              <a:t>‹#›</a:t>
            </a:fld>
            <a:endParaRPr/>
          </a:p>
        </p:txBody>
      </p:sp>
      <p:pic>
        <p:nvPicPr>
          <p:cNvPr id="8" name="Picture 7" descr="HealthierTN_Logo_RGB_notag.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48640" y="9070848"/>
            <a:ext cx="4137982" cy="4690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algn="ctr" defTabSz="584200">
        <a:lnSpc>
          <a:spcPct val="90000"/>
        </a:lnSpc>
        <a:spcBef>
          <a:spcPts val="1600"/>
        </a:spcBef>
        <a:defRPr sz="7000">
          <a:solidFill>
            <a:srgbClr val="E46E68"/>
          </a:solidFill>
          <a:latin typeface="+mj-lt"/>
          <a:ea typeface="+mj-ea"/>
          <a:cs typeface="+mj-cs"/>
          <a:sym typeface="Raleway"/>
        </a:defRPr>
      </a:lvl1pPr>
      <a:lvl2pPr indent="228600" algn="ctr" defTabSz="584200">
        <a:lnSpc>
          <a:spcPct val="90000"/>
        </a:lnSpc>
        <a:spcBef>
          <a:spcPts val="1600"/>
        </a:spcBef>
        <a:defRPr sz="7000">
          <a:solidFill>
            <a:srgbClr val="E46E68"/>
          </a:solidFill>
          <a:latin typeface="+mj-lt"/>
          <a:ea typeface="+mj-ea"/>
          <a:cs typeface="+mj-cs"/>
          <a:sym typeface="Raleway"/>
        </a:defRPr>
      </a:lvl2pPr>
      <a:lvl3pPr indent="457200" algn="ctr" defTabSz="584200">
        <a:lnSpc>
          <a:spcPct val="90000"/>
        </a:lnSpc>
        <a:spcBef>
          <a:spcPts val="1600"/>
        </a:spcBef>
        <a:defRPr sz="7000">
          <a:solidFill>
            <a:srgbClr val="E46E68"/>
          </a:solidFill>
          <a:latin typeface="+mj-lt"/>
          <a:ea typeface="+mj-ea"/>
          <a:cs typeface="+mj-cs"/>
          <a:sym typeface="Raleway"/>
        </a:defRPr>
      </a:lvl3pPr>
      <a:lvl4pPr indent="685800" algn="ctr" defTabSz="584200">
        <a:lnSpc>
          <a:spcPct val="90000"/>
        </a:lnSpc>
        <a:spcBef>
          <a:spcPts val="1600"/>
        </a:spcBef>
        <a:defRPr sz="7000">
          <a:solidFill>
            <a:srgbClr val="E46E68"/>
          </a:solidFill>
          <a:latin typeface="+mj-lt"/>
          <a:ea typeface="+mj-ea"/>
          <a:cs typeface="+mj-cs"/>
          <a:sym typeface="Raleway"/>
        </a:defRPr>
      </a:lvl4pPr>
      <a:lvl5pPr indent="914400" algn="ctr" defTabSz="584200">
        <a:lnSpc>
          <a:spcPct val="90000"/>
        </a:lnSpc>
        <a:spcBef>
          <a:spcPts val="1600"/>
        </a:spcBef>
        <a:defRPr sz="7000">
          <a:solidFill>
            <a:srgbClr val="E46E68"/>
          </a:solidFill>
          <a:latin typeface="+mj-lt"/>
          <a:ea typeface="+mj-ea"/>
          <a:cs typeface="+mj-cs"/>
          <a:sym typeface="Raleway"/>
        </a:defRPr>
      </a:lvl5pPr>
      <a:lvl6pPr indent="1143000" algn="ctr" defTabSz="584200">
        <a:lnSpc>
          <a:spcPct val="90000"/>
        </a:lnSpc>
        <a:spcBef>
          <a:spcPts val="1600"/>
        </a:spcBef>
        <a:defRPr sz="7000">
          <a:solidFill>
            <a:srgbClr val="E46E68"/>
          </a:solidFill>
          <a:latin typeface="+mj-lt"/>
          <a:ea typeface="+mj-ea"/>
          <a:cs typeface="+mj-cs"/>
          <a:sym typeface="Raleway"/>
        </a:defRPr>
      </a:lvl6pPr>
      <a:lvl7pPr indent="1371600" algn="ctr" defTabSz="584200">
        <a:lnSpc>
          <a:spcPct val="90000"/>
        </a:lnSpc>
        <a:spcBef>
          <a:spcPts val="1600"/>
        </a:spcBef>
        <a:defRPr sz="7000">
          <a:solidFill>
            <a:srgbClr val="E46E68"/>
          </a:solidFill>
          <a:latin typeface="+mj-lt"/>
          <a:ea typeface="+mj-ea"/>
          <a:cs typeface="+mj-cs"/>
          <a:sym typeface="Raleway"/>
        </a:defRPr>
      </a:lvl7pPr>
      <a:lvl8pPr indent="1600200" algn="ctr" defTabSz="584200">
        <a:lnSpc>
          <a:spcPct val="90000"/>
        </a:lnSpc>
        <a:spcBef>
          <a:spcPts val="1600"/>
        </a:spcBef>
        <a:defRPr sz="7000">
          <a:solidFill>
            <a:srgbClr val="E46E68"/>
          </a:solidFill>
          <a:latin typeface="+mj-lt"/>
          <a:ea typeface="+mj-ea"/>
          <a:cs typeface="+mj-cs"/>
          <a:sym typeface="Raleway"/>
        </a:defRPr>
      </a:lvl8pPr>
      <a:lvl9pPr indent="1828800" algn="ctr" defTabSz="584200">
        <a:lnSpc>
          <a:spcPct val="90000"/>
        </a:lnSpc>
        <a:spcBef>
          <a:spcPts val="1600"/>
        </a:spcBef>
        <a:defRPr sz="7000">
          <a:solidFill>
            <a:srgbClr val="E46E68"/>
          </a:solidFill>
          <a:latin typeface="+mj-lt"/>
          <a:ea typeface="+mj-ea"/>
          <a:cs typeface="+mj-cs"/>
          <a:sym typeface="Raleway"/>
        </a:defRPr>
      </a:lvl9pPr>
    </p:titleStyle>
    <p:bodyStyle>
      <a:lvl1pPr marL="4699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8194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6pPr>
      <a:lvl7pPr marL="32893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7pPr>
      <a:lvl8pPr marL="37592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8pPr>
      <a:lvl9pPr marL="42291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Optima"/>
        </a:defRPr>
      </a:lvl1pPr>
      <a:lvl2pPr indent="228600" algn="ctr" defTabSz="584200">
        <a:defRPr>
          <a:solidFill>
            <a:schemeClr val="tx1"/>
          </a:solidFill>
          <a:latin typeface="+mn-lt"/>
          <a:ea typeface="+mn-ea"/>
          <a:cs typeface="+mn-cs"/>
          <a:sym typeface="Optima"/>
        </a:defRPr>
      </a:lvl2pPr>
      <a:lvl3pPr indent="457200" algn="ctr" defTabSz="584200">
        <a:defRPr>
          <a:solidFill>
            <a:schemeClr val="tx1"/>
          </a:solidFill>
          <a:latin typeface="+mn-lt"/>
          <a:ea typeface="+mn-ea"/>
          <a:cs typeface="+mn-cs"/>
          <a:sym typeface="Optima"/>
        </a:defRPr>
      </a:lvl3pPr>
      <a:lvl4pPr indent="685800" algn="ctr" defTabSz="584200">
        <a:defRPr>
          <a:solidFill>
            <a:schemeClr val="tx1"/>
          </a:solidFill>
          <a:latin typeface="+mn-lt"/>
          <a:ea typeface="+mn-ea"/>
          <a:cs typeface="+mn-cs"/>
          <a:sym typeface="Optima"/>
        </a:defRPr>
      </a:lvl4pPr>
      <a:lvl5pPr indent="914400" algn="ctr" defTabSz="584200">
        <a:defRPr>
          <a:solidFill>
            <a:schemeClr val="tx1"/>
          </a:solidFill>
          <a:latin typeface="+mn-lt"/>
          <a:ea typeface="+mn-ea"/>
          <a:cs typeface="+mn-cs"/>
          <a:sym typeface="Optima"/>
        </a:defRPr>
      </a:lvl5pPr>
      <a:lvl6pPr indent="1143000" algn="ctr" defTabSz="584200">
        <a:defRPr>
          <a:solidFill>
            <a:schemeClr val="tx1"/>
          </a:solidFill>
          <a:latin typeface="+mn-lt"/>
          <a:ea typeface="+mn-ea"/>
          <a:cs typeface="+mn-cs"/>
          <a:sym typeface="Optima"/>
        </a:defRPr>
      </a:lvl6pPr>
      <a:lvl7pPr indent="1371600" algn="ctr" defTabSz="584200">
        <a:defRPr>
          <a:solidFill>
            <a:schemeClr val="tx1"/>
          </a:solidFill>
          <a:latin typeface="+mn-lt"/>
          <a:ea typeface="+mn-ea"/>
          <a:cs typeface="+mn-cs"/>
          <a:sym typeface="Optima"/>
        </a:defRPr>
      </a:lvl7pPr>
      <a:lvl8pPr indent="1600200" algn="ctr" defTabSz="584200">
        <a:defRPr>
          <a:solidFill>
            <a:schemeClr val="tx1"/>
          </a:solidFill>
          <a:latin typeface="+mn-lt"/>
          <a:ea typeface="+mn-ea"/>
          <a:cs typeface="+mn-cs"/>
          <a:sym typeface="Optima"/>
        </a:defRPr>
      </a:lvl8pPr>
      <a:lvl9pPr indent="1828800" algn="ctr" defTabSz="584200">
        <a:defRPr>
          <a:solidFill>
            <a:schemeClr val="tx1"/>
          </a:solidFill>
          <a:latin typeface="+mn-lt"/>
          <a:ea typeface="+mn-ea"/>
          <a:cs typeface="+mn-cs"/>
          <a:sym typeface="Opti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healthiertn.co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 name="Shape 64"/>
          <p:cNvSpPr/>
          <p:nvPr/>
        </p:nvSpPr>
        <p:spPr>
          <a:xfrm>
            <a:off x="508000" y="3492460"/>
            <a:ext cx="8407400"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a:solidFill>
                  <a:srgbClr val="8A8B8A"/>
                </a:solidFill>
                <a:latin typeface="+mj-lt"/>
                <a:ea typeface="+mj-ea"/>
                <a:cs typeface="+mj-cs"/>
                <a:sym typeface="Raleway"/>
              </a:defRPr>
            </a:lvl1pPr>
          </a:lstStyle>
          <a:p>
            <a:pPr lvl="0">
              <a:defRPr sz="1800">
                <a:solidFill>
                  <a:srgbClr val="000000"/>
                </a:solidFill>
              </a:defRPr>
            </a:pPr>
            <a:endParaRPr sz="2800" dirty="0">
              <a:solidFill>
                <a:srgbClr val="8A8B8A"/>
              </a:solidFill>
            </a:endParaRPr>
          </a:p>
        </p:txBody>
      </p:sp>
      <p:sp>
        <p:nvSpPr>
          <p:cNvPr id="65" name="Shape 65"/>
          <p:cNvSpPr>
            <a:spLocks noGrp="1"/>
          </p:cNvSpPr>
          <p:nvPr>
            <p:ph type="body" idx="1"/>
          </p:nvPr>
        </p:nvSpPr>
        <p:spPr>
          <a:xfrm>
            <a:off x="8280400" y="4140200"/>
            <a:ext cx="4178300" cy="2413000"/>
          </a:xfrm>
          <a:prstGeom prst="rect">
            <a:avLst/>
          </a:prstGeom>
        </p:spPr>
        <p:txBody>
          <a:bodyPr>
            <a:normAutofit/>
          </a:bodyPr>
          <a:lstStyle/>
          <a:p>
            <a:pPr lvl="0">
              <a:defRPr sz="1800">
                <a:solidFill>
                  <a:srgbClr val="000000"/>
                </a:solidFill>
              </a:defRPr>
            </a:pPr>
            <a:r>
              <a:rPr lang="en-US" sz="2000" dirty="0">
                <a:solidFill>
                  <a:schemeClr val="bg1">
                    <a:lumMod val="50000"/>
                  </a:schemeClr>
                </a:solidFill>
                <a:ea typeface="+mj-ea"/>
                <a:cs typeface="+mj-cs"/>
                <a:sym typeface="Raleway"/>
              </a:rPr>
              <a:t>The Governor’s Foundation </a:t>
            </a:r>
          </a:p>
          <a:p>
            <a:pPr lvl="0">
              <a:defRPr sz="1800">
                <a:solidFill>
                  <a:srgbClr val="000000"/>
                </a:solidFill>
              </a:defRPr>
            </a:pPr>
            <a:r>
              <a:rPr lang="en-US" sz="2000" dirty="0">
                <a:solidFill>
                  <a:schemeClr val="bg1">
                    <a:lumMod val="50000"/>
                  </a:schemeClr>
                </a:solidFill>
                <a:ea typeface="+mj-ea"/>
                <a:cs typeface="+mj-cs"/>
                <a:sym typeface="Raleway"/>
              </a:rPr>
              <a:t>for Health and Wellness</a:t>
            </a:r>
            <a:endParaRPr sz="2000" dirty="0">
              <a:solidFill>
                <a:schemeClr val="bg1">
                  <a:lumMod val="50000"/>
                </a:schemeClr>
              </a:solidFill>
              <a:ea typeface="+mj-ea"/>
              <a:cs typeface="+mj-cs"/>
              <a:sym typeface="Raleway"/>
            </a:endParaRPr>
          </a:p>
        </p:txBody>
      </p:sp>
      <p:pic>
        <p:nvPicPr>
          <p:cNvPr id="3" name="Picture 2" descr="HealthierTN_Logo_RGB_notag.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965192"/>
            <a:ext cx="6562540" cy="743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 name="Shape 91"/>
          <p:cNvSpPr>
            <a:spLocks noGrp="1"/>
          </p:cNvSpPr>
          <p:nvPr>
            <p:ph type="title"/>
          </p:nvPr>
        </p:nvSpPr>
        <p:spPr>
          <a:prstGeom prst="rect">
            <a:avLst/>
          </a:prstGeom>
        </p:spPr>
        <p:txBody>
          <a:bodyPr/>
          <a:lstStyle>
            <a:lvl1pPr>
              <a:defRPr>
                <a:latin typeface="+mn-lt"/>
                <a:ea typeface="+mn-ea"/>
                <a:cs typeface="+mn-cs"/>
                <a:sym typeface="Optima"/>
              </a:defRPr>
            </a:lvl1pPr>
          </a:lstStyle>
          <a:p>
            <a:pPr lvl="0">
              <a:defRPr sz="1800">
                <a:solidFill>
                  <a:srgbClr val="000000"/>
                </a:solidFill>
              </a:defRPr>
            </a:pPr>
            <a:r>
              <a:rPr lang="en-US" sz="7000" dirty="0">
                <a:solidFill>
                  <a:schemeClr val="bg1">
                    <a:lumMod val="50000"/>
                  </a:schemeClr>
                </a:solidFill>
              </a:rPr>
              <a:t>Healthier Tennessee</a:t>
            </a:r>
            <a:endParaRPr sz="7000" dirty="0">
              <a:solidFill>
                <a:schemeClr val="bg1">
                  <a:lumMod val="50000"/>
                </a:schemeClr>
              </a:solidFill>
            </a:endParaRPr>
          </a:p>
        </p:txBody>
      </p:sp>
      <p:sp>
        <p:nvSpPr>
          <p:cNvPr id="92" name="Shape 92"/>
          <p:cNvSpPr>
            <a:spLocks noGrp="1"/>
          </p:cNvSpPr>
          <p:nvPr>
            <p:ph type="body" idx="1"/>
          </p:nvPr>
        </p:nvSpPr>
        <p:spPr>
          <a:xfrm>
            <a:off x="403311" y="2792626"/>
            <a:ext cx="12198178" cy="5523471"/>
          </a:xfrm>
          <a:prstGeom prst="rect">
            <a:avLst/>
          </a:prstGeom>
        </p:spPr>
        <p:txBody>
          <a:bodyPr>
            <a:normAutofit/>
          </a:bodyPr>
          <a:lstStyle/>
          <a:p>
            <a:pPr marL="0" lvl="0" indent="0" algn="l">
              <a:buNone/>
              <a:defRPr sz="1800">
                <a:solidFill>
                  <a:srgbClr val="000000"/>
                </a:solidFill>
              </a:defRPr>
            </a:pPr>
            <a:r>
              <a:rPr lang="en-US" sz="4400" dirty="0">
                <a:solidFill>
                  <a:srgbClr val="595A59"/>
                </a:solidFill>
                <a:latin typeface="Calibri" panose="020F0502020204030204" pitchFamily="34" charset="0"/>
              </a:rPr>
              <a:t>Small Starts @ Worship graphic</a:t>
            </a:r>
          </a:p>
        </p:txBody>
      </p:sp>
      <p:pic>
        <p:nvPicPr>
          <p:cNvPr id="3" name="Picture 2" descr="Screen Shot 2015-01-16 at 3.02.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04799" cy="10130924"/>
          </a:xfrm>
          <a:prstGeom prst="rect">
            <a:avLst/>
          </a:prstGeom>
        </p:spPr>
      </p:pic>
    </p:spTree>
    <p:extLst>
      <p:ext uri="{BB962C8B-B14F-4D97-AF65-F5344CB8AC3E}">
        <p14:creationId xmlns:p14="http://schemas.microsoft.com/office/powerpoint/2010/main" val="191505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 name="Shape 91"/>
          <p:cNvSpPr>
            <a:spLocks noGrp="1"/>
          </p:cNvSpPr>
          <p:nvPr>
            <p:ph type="title"/>
          </p:nvPr>
        </p:nvSpPr>
        <p:spPr>
          <a:prstGeom prst="rect">
            <a:avLst/>
          </a:prstGeom>
        </p:spPr>
        <p:txBody>
          <a:bodyPr/>
          <a:lstStyle>
            <a:lvl1pPr>
              <a:defRPr>
                <a:latin typeface="+mn-lt"/>
                <a:ea typeface="+mn-ea"/>
                <a:cs typeface="+mn-cs"/>
                <a:sym typeface="Optima"/>
              </a:defRPr>
            </a:lvl1pPr>
          </a:lstStyle>
          <a:p>
            <a:pPr lvl="0">
              <a:defRPr sz="1800">
                <a:solidFill>
                  <a:srgbClr val="000000"/>
                </a:solidFill>
              </a:defRPr>
            </a:pPr>
            <a:r>
              <a:rPr lang="en-US" sz="7000" dirty="0">
                <a:solidFill>
                  <a:schemeClr val="bg1">
                    <a:lumMod val="50000"/>
                  </a:schemeClr>
                </a:solidFill>
              </a:rPr>
              <a:t>Partnering with local schools</a:t>
            </a:r>
            <a:endParaRPr sz="7000" dirty="0">
              <a:solidFill>
                <a:schemeClr val="bg1">
                  <a:lumMod val="50000"/>
                </a:schemeClr>
              </a:solidFill>
            </a:endParaRPr>
          </a:p>
        </p:txBody>
      </p:sp>
      <p:sp>
        <p:nvSpPr>
          <p:cNvPr id="92" name="Shape 92"/>
          <p:cNvSpPr>
            <a:spLocks noGrp="1"/>
          </p:cNvSpPr>
          <p:nvPr>
            <p:ph type="body" idx="1"/>
          </p:nvPr>
        </p:nvSpPr>
        <p:spPr>
          <a:xfrm>
            <a:off x="642910" y="2833140"/>
            <a:ext cx="12093489" cy="5366479"/>
          </a:xfrm>
          <a:prstGeom prst="rect">
            <a:avLst/>
          </a:prstGeom>
        </p:spPr>
        <p:txBody>
          <a:bodyPr>
            <a:normAutofit/>
          </a:bodyPr>
          <a:lstStyle/>
          <a:p>
            <a:pPr lvl="0" algn="l">
              <a:buFont typeface="Wingdings" panose="05000000000000000000" pitchFamily="2" charset="2"/>
              <a:buChar char="v"/>
              <a:defRPr sz="1800">
                <a:solidFill>
                  <a:srgbClr val="000000"/>
                </a:solidFill>
              </a:defRPr>
            </a:pPr>
            <a:r>
              <a:rPr lang="en-US" sz="3200" dirty="0">
                <a:solidFill>
                  <a:srgbClr val="595A59"/>
                </a:solidFill>
                <a:latin typeface="+mn-lt"/>
              </a:rPr>
              <a:t>Integrating physical activity into Extended Learning programs</a:t>
            </a:r>
          </a:p>
          <a:p>
            <a:pPr lvl="0" algn="l">
              <a:buFont typeface="Wingdings" panose="05000000000000000000" pitchFamily="2" charset="2"/>
              <a:buChar char="v"/>
              <a:defRPr sz="1800">
                <a:solidFill>
                  <a:srgbClr val="000000"/>
                </a:solidFill>
              </a:defRPr>
            </a:pPr>
            <a:endParaRPr lang="en-US" sz="1200" dirty="0">
              <a:solidFill>
                <a:srgbClr val="595A59"/>
              </a:solidFill>
              <a:latin typeface="+mn-lt"/>
            </a:endParaRPr>
          </a:p>
          <a:p>
            <a:pPr lvl="0" algn="l">
              <a:buFont typeface="Wingdings" panose="05000000000000000000" pitchFamily="2" charset="2"/>
              <a:buChar char="v"/>
              <a:defRPr sz="1800">
                <a:solidFill>
                  <a:srgbClr val="000000"/>
                </a:solidFill>
              </a:defRPr>
            </a:pPr>
            <a:r>
              <a:rPr lang="en-US" sz="3200" dirty="0">
                <a:solidFill>
                  <a:srgbClr val="595A59"/>
                </a:solidFill>
                <a:latin typeface="+mn-lt"/>
              </a:rPr>
              <a:t>Encouraging breakfast in classrooms</a:t>
            </a:r>
          </a:p>
          <a:p>
            <a:pPr lvl="0" algn="l">
              <a:buFont typeface="Wingdings" panose="05000000000000000000" pitchFamily="2" charset="2"/>
              <a:buChar char="v"/>
              <a:defRPr sz="1800">
                <a:solidFill>
                  <a:srgbClr val="000000"/>
                </a:solidFill>
              </a:defRPr>
            </a:pPr>
            <a:endParaRPr lang="en-US" sz="1200" dirty="0">
              <a:solidFill>
                <a:srgbClr val="595A59"/>
              </a:solidFill>
              <a:latin typeface="+mn-lt"/>
            </a:endParaRPr>
          </a:p>
          <a:p>
            <a:pPr lvl="0" algn="l">
              <a:buFont typeface="Wingdings" panose="05000000000000000000" pitchFamily="2" charset="2"/>
              <a:buChar char="v"/>
              <a:defRPr sz="1800">
                <a:solidFill>
                  <a:srgbClr val="000000"/>
                </a:solidFill>
              </a:defRPr>
            </a:pPr>
            <a:r>
              <a:rPr lang="en-US" sz="3200" dirty="0">
                <a:solidFill>
                  <a:srgbClr val="595A59"/>
                </a:solidFill>
                <a:latin typeface="+mn-lt"/>
              </a:rPr>
              <a:t>Training school nutrition staffs on healthy food preparation</a:t>
            </a:r>
          </a:p>
          <a:p>
            <a:pPr lvl="0" algn="l">
              <a:buFont typeface="Wingdings" panose="05000000000000000000" pitchFamily="2" charset="2"/>
              <a:buChar char="v"/>
              <a:defRPr sz="1800">
                <a:solidFill>
                  <a:srgbClr val="000000"/>
                </a:solidFill>
              </a:defRPr>
            </a:pPr>
            <a:endParaRPr lang="en-US" sz="1200" dirty="0">
              <a:solidFill>
                <a:srgbClr val="595A59"/>
              </a:solidFill>
              <a:latin typeface="+mn-lt"/>
            </a:endParaRPr>
          </a:p>
          <a:p>
            <a:pPr lvl="0" algn="l">
              <a:buFont typeface="Wingdings" panose="05000000000000000000" pitchFamily="2" charset="2"/>
              <a:buChar char="v"/>
              <a:defRPr sz="1800">
                <a:solidFill>
                  <a:srgbClr val="000000"/>
                </a:solidFill>
              </a:defRPr>
            </a:pPr>
            <a:r>
              <a:rPr lang="en-US" sz="3200" dirty="0">
                <a:solidFill>
                  <a:srgbClr val="595A59"/>
                </a:solidFill>
                <a:latin typeface="+mn-lt"/>
              </a:rPr>
              <a:t>Partnering with BlueCross BlueShield and </a:t>
            </a:r>
            <a:r>
              <a:rPr lang="en-US" sz="3200" dirty="0" err="1">
                <a:solidFill>
                  <a:srgbClr val="595A59"/>
                </a:solidFill>
                <a:latin typeface="+mn-lt"/>
              </a:rPr>
              <a:t>GoNoodle</a:t>
            </a:r>
            <a:r>
              <a:rPr lang="en-US" sz="3200" dirty="0">
                <a:solidFill>
                  <a:srgbClr val="595A59"/>
                </a:solidFill>
                <a:latin typeface="+mn-lt"/>
              </a:rPr>
              <a:t> to bring physical activity to elementary school classrooms across the state</a:t>
            </a:r>
          </a:p>
        </p:txBody>
      </p:sp>
    </p:spTree>
    <p:extLst>
      <p:ext uri="{BB962C8B-B14F-4D97-AF65-F5344CB8AC3E}">
        <p14:creationId xmlns:p14="http://schemas.microsoft.com/office/powerpoint/2010/main" val="267152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 name="Shape 91"/>
          <p:cNvSpPr>
            <a:spLocks noGrp="1"/>
          </p:cNvSpPr>
          <p:nvPr>
            <p:ph type="title"/>
          </p:nvPr>
        </p:nvSpPr>
        <p:spPr>
          <a:prstGeom prst="rect">
            <a:avLst/>
          </a:prstGeom>
        </p:spPr>
        <p:txBody>
          <a:bodyPr/>
          <a:lstStyle>
            <a:lvl1pPr>
              <a:defRPr>
                <a:latin typeface="+mn-lt"/>
                <a:ea typeface="+mn-ea"/>
                <a:cs typeface="+mn-cs"/>
                <a:sym typeface="Optima"/>
              </a:defRPr>
            </a:lvl1pPr>
          </a:lstStyle>
          <a:p>
            <a:pPr lvl="0">
              <a:defRPr sz="1800">
                <a:solidFill>
                  <a:srgbClr val="000000"/>
                </a:solidFill>
              </a:defRPr>
            </a:pPr>
            <a:r>
              <a:rPr lang="en-US" sz="7000" dirty="0">
                <a:solidFill>
                  <a:schemeClr val="bg1">
                    <a:lumMod val="50000"/>
                  </a:schemeClr>
                </a:solidFill>
              </a:rPr>
              <a:t>We all have a role to play</a:t>
            </a:r>
            <a:endParaRPr sz="7000" dirty="0">
              <a:solidFill>
                <a:schemeClr val="bg1">
                  <a:lumMod val="50000"/>
                </a:schemeClr>
              </a:solidFill>
            </a:endParaRPr>
          </a:p>
        </p:txBody>
      </p:sp>
      <p:sp>
        <p:nvSpPr>
          <p:cNvPr id="92" name="Shape 92"/>
          <p:cNvSpPr>
            <a:spLocks noGrp="1"/>
          </p:cNvSpPr>
          <p:nvPr>
            <p:ph type="body" idx="1"/>
          </p:nvPr>
        </p:nvSpPr>
        <p:spPr>
          <a:xfrm>
            <a:off x="403311" y="2623280"/>
            <a:ext cx="12198178" cy="5561350"/>
          </a:xfrm>
          <a:prstGeom prst="rect">
            <a:avLst/>
          </a:prstGeom>
        </p:spPr>
        <p:txBody>
          <a:bodyPr>
            <a:normAutofit/>
          </a:bodyPr>
          <a:lstStyle/>
          <a:p>
            <a:pPr lvl="0">
              <a:buFont typeface="Wingdings" panose="05000000000000000000" pitchFamily="2" charset="2"/>
              <a:buChar char="v"/>
              <a:defRPr sz="1800">
                <a:solidFill>
                  <a:srgbClr val="000000"/>
                </a:solidFill>
              </a:defRPr>
            </a:pPr>
            <a:r>
              <a:rPr lang="en-US" sz="3200" dirty="0">
                <a:solidFill>
                  <a:srgbClr val="595A59"/>
                </a:solidFill>
                <a:latin typeface="+mn-lt"/>
              </a:rPr>
              <a:t>Utilize Small Starts tools and the Streaks for Small Starts app</a:t>
            </a:r>
          </a:p>
          <a:p>
            <a:pPr lvl="0">
              <a:buFont typeface="Wingdings" panose="05000000000000000000" pitchFamily="2" charset="2"/>
              <a:buChar char="v"/>
              <a:defRPr sz="1800">
                <a:solidFill>
                  <a:srgbClr val="000000"/>
                </a:solidFill>
              </a:defRPr>
            </a:pPr>
            <a:endParaRPr lang="en-US" sz="1200" dirty="0">
              <a:solidFill>
                <a:srgbClr val="595A59"/>
              </a:solidFill>
              <a:latin typeface="+mn-lt"/>
            </a:endParaRPr>
          </a:p>
          <a:p>
            <a:pPr lvl="0">
              <a:buFont typeface="Wingdings" panose="05000000000000000000" pitchFamily="2" charset="2"/>
              <a:buChar char="v"/>
              <a:defRPr sz="1800">
                <a:solidFill>
                  <a:srgbClr val="000000"/>
                </a:solidFill>
              </a:defRPr>
            </a:pPr>
            <a:r>
              <a:rPr lang="en-US" sz="3200" dirty="0">
                <a:solidFill>
                  <a:srgbClr val="595A59"/>
                </a:solidFill>
                <a:latin typeface="+mn-lt"/>
              </a:rPr>
              <a:t>Commit to creating a culture of wellness in your organization</a:t>
            </a:r>
          </a:p>
          <a:p>
            <a:pPr lvl="0">
              <a:buFont typeface="Wingdings" panose="05000000000000000000" pitchFamily="2" charset="2"/>
              <a:buChar char="v"/>
              <a:defRPr sz="1800">
                <a:solidFill>
                  <a:srgbClr val="000000"/>
                </a:solidFill>
              </a:defRPr>
            </a:pPr>
            <a:endParaRPr lang="en-US" sz="1200" dirty="0">
              <a:solidFill>
                <a:srgbClr val="595A59"/>
              </a:solidFill>
              <a:latin typeface="+mn-lt"/>
            </a:endParaRPr>
          </a:p>
          <a:p>
            <a:pPr lvl="0">
              <a:buFont typeface="Wingdings" panose="05000000000000000000" pitchFamily="2" charset="2"/>
              <a:buChar char="v"/>
              <a:defRPr sz="1800">
                <a:solidFill>
                  <a:srgbClr val="000000"/>
                </a:solidFill>
              </a:defRPr>
            </a:pPr>
            <a:r>
              <a:rPr lang="en-US" sz="3200" dirty="0">
                <a:solidFill>
                  <a:srgbClr val="595A59"/>
                </a:solidFill>
                <a:latin typeface="+mn-lt"/>
              </a:rPr>
              <a:t>Help to implement a</a:t>
            </a:r>
            <a:r>
              <a:rPr sz="3200" dirty="0">
                <a:solidFill>
                  <a:srgbClr val="595A59"/>
                </a:solidFill>
                <a:latin typeface="+mn-lt"/>
              </a:rPr>
              <a:t> wellness program</a:t>
            </a:r>
            <a:r>
              <a:rPr lang="en-US" sz="3200" dirty="0">
                <a:solidFill>
                  <a:srgbClr val="595A59"/>
                </a:solidFill>
                <a:latin typeface="+mn-lt"/>
              </a:rPr>
              <a:t> at work or where you worship</a:t>
            </a:r>
          </a:p>
          <a:p>
            <a:pPr lvl="0">
              <a:buFont typeface="Wingdings" panose="05000000000000000000" pitchFamily="2" charset="2"/>
              <a:buChar char="v"/>
              <a:defRPr sz="1800">
                <a:solidFill>
                  <a:srgbClr val="000000"/>
                </a:solidFill>
              </a:defRPr>
            </a:pPr>
            <a:endParaRPr lang="en-US" sz="1200" dirty="0">
              <a:solidFill>
                <a:srgbClr val="595A59"/>
              </a:solidFill>
              <a:latin typeface="+mn-lt"/>
            </a:endParaRPr>
          </a:p>
          <a:p>
            <a:pPr>
              <a:defRPr sz="1800">
                <a:solidFill>
                  <a:srgbClr val="000000"/>
                </a:solidFill>
              </a:defRPr>
            </a:pPr>
            <a:r>
              <a:rPr lang="en-US" sz="3200" dirty="0">
                <a:solidFill>
                  <a:srgbClr val="595A59"/>
                </a:solidFill>
                <a:latin typeface="+mn-lt"/>
              </a:rPr>
              <a:t>Explore other ways to support the work of the Governor’s Foundation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 name="Shape 91"/>
          <p:cNvSpPr>
            <a:spLocks noGrp="1"/>
          </p:cNvSpPr>
          <p:nvPr>
            <p:ph type="title"/>
          </p:nvPr>
        </p:nvSpPr>
        <p:spPr>
          <a:xfrm>
            <a:off x="0" y="800100"/>
            <a:ext cx="13004800" cy="1219200"/>
          </a:xfrm>
          <a:prstGeom prst="rect">
            <a:avLst/>
          </a:prstGeom>
        </p:spPr>
        <p:txBody>
          <a:bodyPr/>
          <a:lstStyle>
            <a:lvl1pPr>
              <a:defRPr>
                <a:latin typeface="+mn-lt"/>
                <a:ea typeface="+mn-ea"/>
                <a:cs typeface="+mn-cs"/>
                <a:sym typeface="Optima"/>
              </a:defRPr>
            </a:lvl1pPr>
          </a:lstStyle>
          <a:p>
            <a:pPr lvl="0">
              <a:defRPr sz="1800">
                <a:solidFill>
                  <a:srgbClr val="000000"/>
                </a:solidFill>
              </a:defRPr>
            </a:pPr>
            <a:r>
              <a:rPr lang="en-US" sz="7000" dirty="0">
                <a:solidFill>
                  <a:schemeClr val="bg1">
                    <a:lumMod val="50000"/>
                  </a:schemeClr>
                </a:solidFill>
              </a:rPr>
              <a:t>Stay connected</a:t>
            </a:r>
            <a:endParaRPr sz="7000" dirty="0">
              <a:solidFill>
                <a:schemeClr val="bg1">
                  <a:lumMod val="50000"/>
                </a:schemeClr>
              </a:solidFill>
            </a:endParaRPr>
          </a:p>
        </p:txBody>
      </p:sp>
      <p:sp>
        <p:nvSpPr>
          <p:cNvPr id="92" name="Shape 92"/>
          <p:cNvSpPr>
            <a:spLocks noGrp="1"/>
          </p:cNvSpPr>
          <p:nvPr>
            <p:ph type="body" idx="1"/>
          </p:nvPr>
        </p:nvSpPr>
        <p:spPr>
          <a:xfrm>
            <a:off x="0" y="3538917"/>
            <a:ext cx="13004800" cy="1097434"/>
          </a:xfrm>
          <a:prstGeom prst="rect">
            <a:avLst/>
          </a:prstGeom>
        </p:spPr>
        <p:txBody>
          <a:bodyPr>
            <a:noAutofit/>
          </a:bodyPr>
          <a:lstStyle/>
          <a:p>
            <a:pPr marL="0" lvl="0" indent="0" algn="ctr">
              <a:lnSpc>
                <a:spcPct val="150000"/>
              </a:lnSpc>
              <a:buNone/>
              <a:defRPr sz="1800">
                <a:solidFill>
                  <a:srgbClr val="000000"/>
                </a:solidFill>
              </a:defRPr>
            </a:pPr>
            <a:r>
              <a:rPr lang="en-US" sz="7200" dirty="0">
                <a:solidFill>
                  <a:srgbClr val="595A59"/>
                </a:solidFill>
                <a:latin typeface="+mn-lt"/>
                <a:cs typeface="Garamond"/>
              </a:rPr>
              <a:t>http://</a:t>
            </a:r>
            <a:r>
              <a:rPr lang="en-US" sz="7200" dirty="0" err="1">
                <a:solidFill>
                  <a:srgbClr val="595A59"/>
                </a:solidFill>
                <a:latin typeface="+mn-lt"/>
                <a:cs typeface="Garamond"/>
              </a:rPr>
              <a:t>healthierTN.com</a:t>
            </a:r>
            <a:endParaRPr lang="en-US" sz="7200" dirty="0">
              <a:solidFill>
                <a:srgbClr val="595A59"/>
              </a:solidFill>
              <a:latin typeface="+mn-lt"/>
              <a:cs typeface="Garamond"/>
            </a:endParaRPr>
          </a:p>
        </p:txBody>
      </p:sp>
      <p:grpSp>
        <p:nvGrpSpPr>
          <p:cNvPr id="5" name="Group 4"/>
          <p:cNvGrpSpPr/>
          <p:nvPr/>
        </p:nvGrpSpPr>
        <p:grpSpPr>
          <a:xfrm>
            <a:off x="3034081" y="5401880"/>
            <a:ext cx="6940683" cy="1404633"/>
            <a:chOff x="2873795" y="5389550"/>
            <a:chExt cx="6940683" cy="1404633"/>
          </a:xfrm>
        </p:grpSpPr>
        <p:pic>
          <p:nvPicPr>
            <p:cNvPr id="2" name="Picture 1" descr="128-youtub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839" y="5426544"/>
              <a:ext cx="1367639" cy="1367639"/>
            </a:xfrm>
            <a:prstGeom prst="rect">
              <a:avLst/>
            </a:prstGeom>
          </p:spPr>
        </p:pic>
        <p:pic>
          <p:nvPicPr>
            <p:cNvPr id="3" name="Picture 2" descr="128-twit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317" y="5389550"/>
              <a:ext cx="1367639" cy="1367639"/>
            </a:xfrm>
            <a:prstGeom prst="rect">
              <a:avLst/>
            </a:prstGeom>
          </p:spPr>
        </p:pic>
        <p:pic>
          <p:nvPicPr>
            <p:cNvPr id="4" name="Picture 3" descr="128-faceboo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3795" y="5426542"/>
              <a:ext cx="1367638" cy="1367638"/>
            </a:xfrm>
            <a:prstGeom prst="rect">
              <a:avLst/>
            </a:prstGeom>
          </p:spPr>
        </p:pic>
      </p:grpSp>
    </p:spTree>
    <p:extLst>
      <p:ext uri="{BB962C8B-B14F-4D97-AF65-F5344CB8AC3E}">
        <p14:creationId xmlns:p14="http://schemas.microsoft.com/office/powerpoint/2010/main" val="279202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lvl1pPr>
              <a:defRPr>
                <a:solidFill>
                  <a:srgbClr val="5ABBAE"/>
                </a:solidFill>
              </a:defRPr>
            </a:lvl1pPr>
          </a:lstStyle>
          <a:p>
            <a:pPr lvl="0">
              <a:defRPr sz="1800">
                <a:solidFill>
                  <a:srgbClr val="000000"/>
                </a:solidFill>
              </a:defRPr>
            </a:pPr>
            <a:r>
              <a:rPr sz="7000" dirty="0">
                <a:solidFill>
                  <a:schemeClr val="bg1">
                    <a:lumMod val="50000"/>
                  </a:schemeClr>
                </a:solidFill>
              </a:rPr>
              <a:t>State of the State</a:t>
            </a:r>
          </a:p>
        </p:txBody>
      </p:sp>
      <p:sp>
        <p:nvSpPr>
          <p:cNvPr id="69" name="Shape 69"/>
          <p:cNvSpPr>
            <a:spLocks noGrp="1"/>
          </p:cNvSpPr>
          <p:nvPr>
            <p:ph type="body" idx="1"/>
          </p:nvPr>
        </p:nvSpPr>
        <p:spPr>
          <a:xfrm>
            <a:off x="508000" y="2398426"/>
            <a:ext cx="11988800" cy="6494641"/>
          </a:xfrm>
          <a:prstGeom prst="rect">
            <a:avLst/>
          </a:prstGeom>
        </p:spPr>
        <p:txBody>
          <a:bodyPr anchor="t">
            <a:normAutofit fontScale="92500" lnSpcReduction="10000"/>
          </a:bodyPr>
          <a:lstStyle/>
          <a:p>
            <a:pPr marL="0" lvl="0" indent="0" algn="ctr">
              <a:lnSpc>
                <a:spcPct val="120000"/>
              </a:lnSpc>
              <a:spcBef>
                <a:spcPts val="0"/>
              </a:spcBef>
              <a:buClrTx/>
              <a:buSzTx/>
              <a:buFontTx/>
              <a:buNone/>
              <a:defRPr sz="1800">
                <a:solidFill>
                  <a:srgbClr val="000000"/>
                </a:solidFill>
              </a:defRPr>
            </a:pPr>
            <a:r>
              <a:rPr sz="3900" b="1" dirty="0">
                <a:solidFill>
                  <a:srgbClr val="595A59"/>
                </a:solidFill>
                <a:latin typeface="+mn-lt"/>
              </a:rPr>
              <a:t>Tennessee consistently ranks among</a:t>
            </a:r>
            <a:r>
              <a:rPr lang="en-US" sz="3900" b="1" dirty="0">
                <a:solidFill>
                  <a:srgbClr val="595A59"/>
                </a:solidFill>
                <a:latin typeface="+mn-lt"/>
              </a:rPr>
              <a:t> </a:t>
            </a:r>
          </a:p>
          <a:p>
            <a:pPr marL="0" lvl="0" indent="0" algn="ctr">
              <a:lnSpc>
                <a:spcPct val="120000"/>
              </a:lnSpc>
              <a:spcBef>
                <a:spcPts val="0"/>
              </a:spcBef>
              <a:buClrTx/>
              <a:buSzTx/>
              <a:buFontTx/>
              <a:buNone/>
              <a:defRPr sz="1800">
                <a:solidFill>
                  <a:srgbClr val="000000"/>
                </a:solidFill>
              </a:defRPr>
            </a:pPr>
            <a:r>
              <a:rPr sz="3900" b="1" dirty="0">
                <a:solidFill>
                  <a:srgbClr val="595A59"/>
                </a:solidFill>
                <a:latin typeface="+mn-lt"/>
              </a:rPr>
              <a:t>the </a:t>
            </a:r>
            <a:r>
              <a:rPr lang="en-US" sz="3900" b="1" dirty="0">
                <a:solidFill>
                  <a:srgbClr val="595A59"/>
                </a:solidFill>
                <a:latin typeface="+mn-lt"/>
              </a:rPr>
              <a:t>10 </a:t>
            </a:r>
            <a:r>
              <a:rPr sz="3900" b="1" dirty="0">
                <a:solidFill>
                  <a:srgbClr val="595A59"/>
                </a:solidFill>
                <a:latin typeface="+mn-lt"/>
              </a:rPr>
              <a:t>least healthy states in the nation</a:t>
            </a:r>
          </a:p>
          <a:p>
            <a:pPr lvl="1">
              <a:lnSpc>
                <a:spcPct val="120000"/>
              </a:lnSpc>
              <a:defRPr sz="1800">
                <a:solidFill>
                  <a:srgbClr val="000000"/>
                </a:solidFill>
              </a:defRPr>
            </a:pPr>
            <a:r>
              <a:rPr lang="en-US" sz="3000" dirty="0">
                <a:solidFill>
                  <a:srgbClr val="595A59"/>
                </a:solidFill>
                <a:latin typeface="+mn-lt"/>
              </a:rPr>
              <a:t>Type 2 diabetes and hypertension are at near epidemic levels</a:t>
            </a:r>
          </a:p>
          <a:p>
            <a:pPr lvl="1">
              <a:lnSpc>
                <a:spcPct val="120000"/>
              </a:lnSpc>
              <a:defRPr sz="1800">
                <a:solidFill>
                  <a:srgbClr val="000000"/>
                </a:solidFill>
              </a:defRPr>
            </a:pPr>
            <a:r>
              <a:rPr lang="en-US" sz="3000" dirty="0">
                <a:solidFill>
                  <a:srgbClr val="595A59"/>
                </a:solidFill>
                <a:latin typeface="+mn-lt"/>
              </a:rPr>
              <a:t>The rate of obesity has increased from 10 percent to 34 percent since 1988 </a:t>
            </a:r>
          </a:p>
          <a:p>
            <a:pPr lvl="1">
              <a:lnSpc>
                <a:spcPct val="120000"/>
              </a:lnSpc>
              <a:defRPr sz="1800">
                <a:solidFill>
                  <a:srgbClr val="000000"/>
                </a:solidFill>
              </a:defRPr>
            </a:pPr>
            <a:r>
              <a:rPr lang="en-US" sz="3000" dirty="0">
                <a:solidFill>
                  <a:srgbClr val="595A59"/>
                </a:solidFill>
                <a:latin typeface="+mn-lt"/>
              </a:rPr>
              <a:t>1 in 4 adult Tennesseans smokes; 1 in 5 Tennessee high school students smokes</a:t>
            </a:r>
          </a:p>
          <a:p>
            <a:pPr lvl="1">
              <a:lnSpc>
                <a:spcPct val="120000"/>
              </a:lnSpc>
              <a:defRPr sz="1800">
                <a:solidFill>
                  <a:srgbClr val="000000"/>
                </a:solidFill>
              </a:defRPr>
            </a:pPr>
            <a:r>
              <a:rPr lang="en-US" sz="3000" dirty="0">
                <a:solidFill>
                  <a:srgbClr val="595A59"/>
                </a:solidFill>
                <a:latin typeface="+mn-lt"/>
              </a:rPr>
              <a:t>Our children now have a shorter life expectancy than their parents</a:t>
            </a:r>
          </a:p>
          <a:p>
            <a:pPr lvl="1">
              <a:lnSpc>
                <a:spcPct val="120000"/>
              </a:lnSpc>
              <a:defRPr sz="1800">
                <a:solidFill>
                  <a:srgbClr val="000000"/>
                </a:solidFill>
              </a:defRPr>
            </a:pPr>
            <a:r>
              <a:rPr lang="en-US" sz="3000" dirty="0">
                <a:solidFill>
                  <a:srgbClr val="595A59"/>
                </a:solidFill>
                <a:latin typeface="+mn-lt"/>
              </a:rPr>
              <a:t>Tennessee spends an estimated $6 billion a year on treatment and cure of behavior-related diseases</a:t>
            </a:r>
            <a:endParaRPr sz="3000" dirty="0">
              <a:solidFill>
                <a:srgbClr val="595A59"/>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 name="Shape 68"/>
          <p:cNvSpPr>
            <a:spLocks noGrp="1"/>
          </p:cNvSpPr>
          <p:nvPr>
            <p:ph type="title"/>
          </p:nvPr>
        </p:nvSpPr>
        <p:spPr>
          <a:xfrm>
            <a:off x="508000" y="800100"/>
            <a:ext cx="11988800" cy="1219200"/>
          </a:xfrm>
          <a:prstGeom prst="rect">
            <a:avLst/>
          </a:prstGeom>
        </p:spPr>
        <p:txBody>
          <a:bodyPr>
            <a:noAutofit/>
          </a:bodyPr>
          <a:lstStyle>
            <a:lvl1pPr>
              <a:defRPr>
                <a:solidFill>
                  <a:srgbClr val="5ABBAE"/>
                </a:solidFill>
              </a:defRPr>
            </a:lvl1pPr>
          </a:lstStyle>
          <a:p>
            <a:pPr lvl="0">
              <a:defRPr sz="1800">
                <a:solidFill>
                  <a:srgbClr val="000000"/>
                </a:solidFill>
              </a:defRPr>
            </a:pPr>
            <a:r>
              <a:rPr lang="en-US" sz="5400" dirty="0">
                <a:solidFill>
                  <a:schemeClr val="bg1">
                    <a:lumMod val="50000"/>
                  </a:schemeClr>
                </a:solidFill>
              </a:rPr>
              <a:t>Governor’s Foundation </a:t>
            </a:r>
            <a:br>
              <a:rPr lang="en-US" sz="5400" dirty="0">
                <a:solidFill>
                  <a:schemeClr val="bg1">
                    <a:lumMod val="50000"/>
                  </a:schemeClr>
                </a:solidFill>
              </a:rPr>
            </a:br>
            <a:r>
              <a:rPr lang="en-US" sz="5400" dirty="0">
                <a:solidFill>
                  <a:schemeClr val="bg1">
                    <a:lumMod val="50000"/>
                  </a:schemeClr>
                </a:solidFill>
              </a:rPr>
              <a:t>for Health &amp; Wellness</a:t>
            </a:r>
            <a:endParaRPr sz="5400" dirty="0">
              <a:solidFill>
                <a:schemeClr val="bg1">
                  <a:lumMod val="50000"/>
                </a:schemeClr>
              </a:solidFill>
            </a:endParaRPr>
          </a:p>
        </p:txBody>
      </p:sp>
      <p:sp>
        <p:nvSpPr>
          <p:cNvPr id="69" name="Shape 69"/>
          <p:cNvSpPr>
            <a:spLocks noGrp="1"/>
          </p:cNvSpPr>
          <p:nvPr>
            <p:ph type="body" idx="1"/>
          </p:nvPr>
        </p:nvSpPr>
        <p:spPr>
          <a:xfrm>
            <a:off x="508000" y="2797065"/>
            <a:ext cx="11988800" cy="6096001"/>
          </a:xfrm>
          <a:prstGeom prst="rect">
            <a:avLst/>
          </a:prstGeom>
        </p:spPr>
        <p:txBody>
          <a:bodyPr anchor="t">
            <a:normAutofit/>
          </a:bodyPr>
          <a:lstStyle/>
          <a:p>
            <a:pPr marL="0" indent="0" algn="ctr">
              <a:buClrTx/>
              <a:buSzTx/>
              <a:buNone/>
              <a:defRPr sz="1800">
                <a:solidFill>
                  <a:srgbClr val="000000"/>
                </a:solidFill>
              </a:defRPr>
            </a:pPr>
            <a:r>
              <a:rPr lang="en-US" sz="3200" b="1" dirty="0">
                <a:solidFill>
                  <a:srgbClr val="595A59"/>
                </a:solidFill>
                <a:latin typeface="+mn-lt"/>
              </a:rPr>
              <a:t>Governor Haslam has made improving the health of Tennesseans a top priority of his administration</a:t>
            </a:r>
            <a:endParaRPr lang="en-US" sz="800" b="1" dirty="0">
              <a:solidFill>
                <a:srgbClr val="595A59"/>
              </a:solidFill>
              <a:latin typeface="+mn-lt"/>
            </a:endParaRPr>
          </a:p>
          <a:p>
            <a:pPr algn="l">
              <a:lnSpc>
                <a:spcPct val="150000"/>
              </a:lnSpc>
              <a:buClrTx/>
              <a:buSzTx/>
              <a:buFont typeface="Wingdings" panose="05000000000000000000" pitchFamily="2" charset="2"/>
              <a:buChar char="v"/>
              <a:defRPr sz="1800">
                <a:solidFill>
                  <a:srgbClr val="000000"/>
                </a:solidFill>
              </a:defRPr>
            </a:pPr>
            <a:r>
              <a:rPr lang="en-US" sz="2800" dirty="0">
                <a:solidFill>
                  <a:srgbClr val="595A59"/>
                </a:solidFill>
                <a:latin typeface="+mn-lt"/>
              </a:rPr>
              <a:t>The Governor’s Foundation was launched to encourage and enable Tennesseans to lead healthier lives</a:t>
            </a:r>
          </a:p>
          <a:p>
            <a:pPr lvl="0" algn="l">
              <a:lnSpc>
                <a:spcPct val="150000"/>
              </a:lnSpc>
              <a:buClrTx/>
              <a:buSzTx/>
              <a:buFont typeface="Wingdings" panose="05000000000000000000" pitchFamily="2" charset="2"/>
              <a:buChar char="v"/>
              <a:defRPr sz="1800">
                <a:solidFill>
                  <a:srgbClr val="000000"/>
                </a:solidFill>
              </a:defRPr>
            </a:pPr>
            <a:r>
              <a:rPr lang="en-US" sz="2800" dirty="0">
                <a:solidFill>
                  <a:srgbClr val="595A59"/>
                </a:solidFill>
                <a:latin typeface="+mn-lt"/>
              </a:rPr>
              <a:t>It brings together a statewide coalition of employers, hospital systems, insurers, local governments, schools, and community organizations to effect measurable change</a:t>
            </a:r>
          </a:p>
          <a:p>
            <a:pPr lvl="0" algn="l">
              <a:lnSpc>
                <a:spcPct val="150000"/>
              </a:lnSpc>
              <a:buClrTx/>
              <a:buSzTx/>
              <a:buFont typeface="Wingdings" panose="05000000000000000000" pitchFamily="2" charset="2"/>
              <a:buChar char="v"/>
              <a:defRPr sz="1800">
                <a:solidFill>
                  <a:srgbClr val="000000"/>
                </a:solidFill>
              </a:defRPr>
            </a:pPr>
            <a:r>
              <a:rPr lang="en-US" sz="2800" dirty="0">
                <a:solidFill>
                  <a:srgbClr val="595A59"/>
                </a:solidFill>
                <a:latin typeface="+mn-lt"/>
              </a:rPr>
              <a:t>Healthier Tennessee is the Foundation’s primary initiative</a:t>
            </a:r>
          </a:p>
        </p:txBody>
      </p:sp>
    </p:spTree>
    <p:extLst>
      <p:ext uri="{BB962C8B-B14F-4D97-AF65-F5344CB8AC3E}">
        <p14:creationId xmlns:p14="http://schemas.microsoft.com/office/powerpoint/2010/main" val="411749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 name="Shape 68"/>
          <p:cNvSpPr>
            <a:spLocks noGrp="1"/>
          </p:cNvSpPr>
          <p:nvPr>
            <p:ph type="title"/>
          </p:nvPr>
        </p:nvSpPr>
        <p:spPr>
          <a:xfrm>
            <a:off x="508000" y="800100"/>
            <a:ext cx="11988800" cy="1219200"/>
          </a:xfrm>
          <a:prstGeom prst="rect">
            <a:avLst/>
          </a:prstGeom>
        </p:spPr>
        <p:txBody>
          <a:bodyPr>
            <a:normAutofit/>
          </a:bodyPr>
          <a:lstStyle>
            <a:lvl1pPr>
              <a:defRPr>
                <a:solidFill>
                  <a:srgbClr val="5ABBAE"/>
                </a:solidFill>
              </a:defRPr>
            </a:lvl1pPr>
          </a:lstStyle>
          <a:p>
            <a:pPr lvl="0">
              <a:defRPr sz="1800">
                <a:solidFill>
                  <a:srgbClr val="000000"/>
                </a:solidFill>
              </a:defRPr>
            </a:pPr>
            <a:r>
              <a:rPr lang="en-US" sz="6600" dirty="0">
                <a:solidFill>
                  <a:schemeClr val="bg1">
                    <a:lumMod val="50000"/>
                  </a:schemeClr>
                </a:solidFill>
              </a:rPr>
              <a:t>Three key behavior changes</a:t>
            </a:r>
            <a:endParaRPr sz="6600" dirty="0">
              <a:solidFill>
                <a:schemeClr val="bg1">
                  <a:lumMod val="50000"/>
                </a:schemeClr>
              </a:solidFill>
            </a:endParaRPr>
          </a:p>
        </p:txBody>
      </p:sp>
      <p:sp>
        <p:nvSpPr>
          <p:cNvPr id="69" name="Shape 69"/>
          <p:cNvSpPr>
            <a:spLocks noGrp="1"/>
          </p:cNvSpPr>
          <p:nvPr>
            <p:ph type="body" idx="1"/>
          </p:nvPr>
        </p:nvSpPr>
        <p:spPr>
          <a:xfrm>
            <a:off x="508000" y="2788170"/>
            <a:ext cx="11988800" cy="6104896"/>
          </a:xfrm>
          <a:prstGeom prst="rect">
            <a:avLst/>
          </a:prstGeom>
        </p:spPr>
        <p:txBody>
          <a:bodyPr anchor="t">
            <a:normAutofit/>
          </a:bodyPr>
          <a:lstStyle/>
          <a:p>
            <a:pPr marL="0" indent="0" algn="ctr">
              <a:buClrTx/>
              <a:buSzTx/>
              <a:buNone/>
              <a:defRPr sz="1800">
                <a:solidFill>
                  <a:srgbClr val="000000"/>
                </a:solidFill>
              </a:defRPr>
            </a:pPr>
            <a:r>
              <a:rPr lang="en-US" sz="3200" b="1" dirty="0">
                <a:solidFill>
                  <a:srgbClr val="595A59"/>
                </a:solidFill>
                <a:latin typeface="+mn-lt"/>
              </a:rPr>
              <a:t>Healthier Tennessee is dedicated to improving the health of Tennesseans through three key behavior changes</a:t>
            </a:r>
          </a:p>
          <a:p>
            <a:pPr marL="0" indent="0" algn="ctr">
              <a:buClrTx/>
              <a:buSzTx/>
              <a:buNone/>
              <a:defRPr sz="1800">
                <a:solidFill>
                  <a:srgbClr val="000000"/>
                </a:solidFill>
              </a:defRPr>
            </a:pPr>
            <a:endParaRPr lang="en-US" sz="800" b="1" dirty="0">
              <a:solidFill>
                <a:srgbClr val="595A59"/>
              </a:solidFill>
              <a:latin typeface="+mn-lt"/>
            </a:endParaRPr>
          </a:p>
          <a:p>
            <a:pPr algn="l">
              <a:buClrTx/>
              <a:buSzTx/>
              <a:buFont typeface="Wingdings" panose="05000000000000000000" pitchFamily="2" charset="2"/>
              <a:buChar char="v"/>
              <a:defRPr sz="1800">
                <a:solidFill>
                  <a:srgbClr val="000000"/>
                </a:solidFill>
              </a:defRPr>
            </a:pPr>
            <a:r>
              <a:rPr lang="en-US" sz="3200" dirty="0">
                <a:solidFill>
                  <a:srgbClr val="595A59"/>
                </a:solidFill>
                <a:latin typeface="+mn-lt"/>
              </a:rPr>
              <a:t>Increased physical activity </a:t>
            </a:r>
          </a:p>
          <a:p>
            <a:pPr algn="l">
              <a:buClrTx/>
              <a:buSzTx/>
              <a:buFont typeface="Wingdings" panose="05000000000000000000" pitchFamily="2" charset="2"/>
              <a:buChar char="v"/>
              <a:defRPr sz="1800">
                <a:solidFill>
                  <a:srgbClr val="000000"/>
                </a:solidFill>
              </a:defRPr>
            </a:pPr>
            <a:r>
              <a:rPr lang="en-US" sz="3200" dirty="0">
                <a:solidFill>
                  <a:srgbClr val="595A59"/>
                </a:solidFill>
                <a:latin typeface="+mn-lt"/>
              </a:rPr>
              <a:t>Healthier eating </a:t>
            </a:r>
          </a:p>
          <a:p>
            <a:pPr algn="l">
              <a:buClrTx/>
              <a:buSzTx/>
              <a:buFont typeface="Wingdings" panose="05000000000000000000" pitchFamily="2" charset="2"/>
              <a:buChar char="v"/>
              <a:defRPr sz="1800">
                <a:solidFill>
                  <a:srgbClr val="000000"/>
                </a:solidFill>
              </a:defRPr>
            </a:pPr>
            <a:r>
              <a:rPr lang="en-US" sz="3200" dirty="0">
                <a:solidFill>
                  <a:srgbClr val="595A59"/>
                </a:solidFill>
                <a:latin typeface="+mn-lt"/>
              </a:rPr>
              <a:t>Cutting out tobacco use</a:t>
            </a:r>
          </a:p>
          <a:p>
            <a:pPr marL="0" indent="0" algn="l">
              <a:buClrTx/>
              <a:buSzTx/>
              <a:buNone/>
              <a:defRPr sz="1800">
                <a:solidFill>
                  <a:srgbClr val="000000"/>
                </a:solidFill>
              </a:defRPr>
            </a:pPr>
            <a:endParaRPr lang="en-US" sz="3200" dirty="0">
              <a:solidFill>
                <a:srgbClr val="595A59"/>
              </a:solidFill>
              <a:latin typeface="Calibri" panose="020F0502020204030204" pitchFamily="34" charset="0"/>
            </a:endParaRPr>
          </a:p>
        </p:txBody>
      </p:sp>
    </p:spTree>
    <p:extLst>
      <p:ext uri="{BB962C8B-B14F-4D97-AF65-F5344CB8AC3E}">
        <p14:creationId xmlns:p14="http://schemas.microsoft.com/office/powerpoint/2010/main" val="274344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 name="Shape 68"/>
          <p:cNvSpPr>
            <a:spLocks noGrp="1"/>
          </p:cNvSpPr>
          <p:nvPr>
            <p:ph type="title"/>
          </p:nvPr>
        </p:nvSpPr>
        <p:spPr>
          <a:xfrm>
            <a:off x="508000" y="800100"/>
            <a:ext cx="11988800" cy="1219200"/>
          </a:xfrm>
          <a:prstGeom prst="rect">
            <a:avLst/>
          </a:prstGeom>
        </p:spPr>
        <p:txBody>
          <a:bodyPr>
            <a:normAutofit/>
          </a:bodyPr>
          <a:lstStyle>
            <a:lvl1pPr>
              <a:defRPr>
                <a:solidFill>
                  <a:srgbClr val="5ABBAE"/>
                </a:solidFill>
              </a:defRPr>
            </a:lvl1pPr>
          </a:lstStyle>
          <a:p>
            <a:pPr lvl="0">
              <a:defRPr sz="1800">
                <a:solidFill>
                  <a:srgbClr val="000000"/>
                </a:solidFill>
              </a:defRPr>
            </a:pPr>
            <a:r>
              <a:rPr lang="en-US" sz="6600" dirty="0">
                <a:solidFill>
                  <a:schemeClr val="bg1">
                    <a:lumMod val="50000"/>
                  </a:schemeClr>
                </a:solidFill>
              </a:rPr>
              <a:t>Three key venues</a:t>
            </a:r>
            <a:endParaRPr sz="6600" dirty="0">
              <a:solidFill>
                <a:schemeClr val="bg1">
                  <a:lumMod val="50000"/>
                </a:schemeClr>
              </a:solidFill>
            </a:endParaRPr>
          </a:p>
        </p:txBody>
      </p:sp>
      <p:sp>
        <p:nvSpPr>
          <p:cNvPr id="69" name="Shape 69"/>
          <p:cNvSpPr>
            <a:spLocks noGrp="1"/>
          </p:cNvSpPr>
          <p:nvPr>
            <p:ph type="body" idx="1"/>
          </p:nvPr>
        </p:nvSpPr>
        <p:spPr>
          <a:xfrm>
            <a:off x="508000" y="2788170"/>
            <a:ext cx="11988800" cy="6104896"/>
          </a:xfrm>
          <a:prstGeom prst="rect">
            <a:avLst/>
          </a:prstGeom>
        </p:spPr>
        <p:txBody>
          <a:bodyPr anchor="t">
            <a:normAutofit/>
          </a:bodyPr>
          <a:lstStyle/>
          <a:p>
            <a:pPr marL="0" lvl="0" indent="0" algn="ctr">
              <a:buClrTx/>
              <a:buSzTx/>
              <a:buNone/>
              <a:defRPr sz="1800">
                <a:solidFill>
                  <a:srgbClr val="000000"/>
                </a:solidFill>
              </a:defRPr>
            </a:pPr>
            <a:r>
              <a:rPr lang="en-US" sz="4000" b="1" dirty="0">
                <a:solidFill>
                  <a:srgbClr val="595A59"/>
                </a:solidFill>
                <a:latin typeface="Optima"/>
              </a:rPr>
              <a:t>Healthier Tennessee is reaching out to citizens in locations where they gather most often</a:t>
            </a:r>
          </a:p>
          <a:p>
            <a:pPr lvl="0" algn="l">
              <a:buClrTx/>
              <a:buSzTx/>
              <a:buFont typeface="Wingdings" panose="05000000000000000000" pitchFamily="2" charset="2"/>
              <a:buChar char="v"/>
              <a:defRPr sz="1800">
                <a:solidFill>
                  <a:srgbClr val="000000"/>
                </a:solidFill>
              </a:defRPr>
            </a:pPr>
            <a:endParaRPr lang="en-US" sz="1200" dirty="0">
              <a:solidFill>
                <a:srgbClr val="595A59"/>
              </a:solidFill>
              <a:latin typeface="Optima"/>
            </a:endParaRPr>
          </a:p>
          <a:p>
            <a:pPr lvl="0" algn="l">
              <a:buClrTx/>
              <a:buSzTx/>
              <a:buFont typeface="Wingdings" panose="05000000000000000000" pitchFamily="2" charset="2"/>
              <a:buChar char="v"/>
              <a:defRPr sz="1800">
                <a:solidFill>
                  <a:srgbClr val="000000"/>
                </a:solidFill>
              </a:defRPr>
            </a:pPr>
            <a:r>
              <a:rPr lang="en-US" sz="3200" dirty="0">
                <a:solidFill>
                  <a:srgbClr val="595A59"/>
                </a:solidFill>
                <a:latin typeface="Optima"/>
              </a:rPr>
              <a:t>Workplaces</a:t>
            </a:r>
          </a:p>
          <a:p>
            <a:pPr lvl="0" algn="l">
              <a:buClrTx/>
              <a:buSzTx/>
              <a:buFont typeface="Wingdings" panose="05000000000000000000" pitchFamily="2" charset="2"/>
              <a:buChar char="v"/>
              <a:defRPr sz="1800">
                <a:solidFill>
                  <a:srgbClr val="000000"/>
                </a:solidFill>
              </a:defRPr>
            </a:pPr>
            <a:r>
              <a:rPr lang="en-US" sz="3200" dirty="0">
                <a:solidFill>
                  <a:srgbClr val="595A59"/>
                </a:solidFill>
                <a:latin typeface="Optima"/>
              </a:rPr>
              <a:t>Places of worship</a:t>
            </a:r>
          </a:p>
          <a:p>
            <a:pPr lvl="0" algn="l">
              <a:buClrTx/>
              <a:buSzTx/>
              <a:buFont typeface="Wingdings" panose="05000000000000000000" pitchFamily="2" charset="2"/>
              <a:buChar char="v"/>
              <a:defRPr sz="1800">
                <a:solidFill>
                  <a:srgbClr val="000000"/>
                </a:solidFill>
              </a:defRPr>
            </a:pPr>
            <a:r>
              <a:rPr lang="en-US" sz="3200" dirty="0">
                <a:solidFill>
                  <a:srgbClr val="595A59"/>
                </a:solidFill>
                <a:latin typeface="Optima"/>
              </a:rPr>
              <a:t>Schools</a:t>
            </a:r>
          </a:p>
          <a:p>
            <a:pPr marL="0" indent="0" algn="l">
              <a:buClrTx/>
              <a:buSzTx/>
              <a:buNone/>
              <a:defRPr sz="1800">
                <a:solidFill>
                  <a:srgbClr val="000000"/>
                </a:solidFill>
              </a:defRPr>
            </a:pPr>
            <a:endParaRPr lang="en-US" sz="3200" dirty="0">
              <a:solidFill>
                <a:srgbClr val="595A59"/>
              </a:solidFill>
              <a:latin typeface="Calibri" panose="020F0502020204030204" pitchFamily="34" charset="0"/>
            </a:endParaRPr>
          </a:p>
        </p:txBody>
      </p:sp>
    </p:spTree>
    <p:extLst>
      <p:ext uri="{BB962C8B-B14F-4D97-AF65-F5344CB8AC3E}">
        <p14:creationId xmlns:p14="http://schemas.microsoft.com/office/powerpoint/2010/main" val="294697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 name="Shape 68"/>
          <p:cNvSpPr>
            <a:spLocks noGrp="1"/>
          </p:cNvSpPr>
          <p:nvPr>
            <p:ph type="title"/>
          </p:nvPr>
        </p:nvSpPr>
        <p:spPr>
          <a:xfrm>
            <a:off x="508000" y="800100"/>
            <a:ext cx="11988800" cy="1219200"/>
          </a:xfrm>
          <a:prstGeom prst="rect">
            <a:avLst/>
          </a:prstGeom>
        </p:spPr>
        <p:txBody>
          <a:bodyPr>
            <a:normAutofit/>
          </a:bodyPr>
          <a:lstStyle>
            <a:lvl1pPr>
              <a:defRPr>
                <a:solidFill>
                  <a:srgbClr val="5ABBAE"/>
                </a:solidFill>
              </a:defRPr>
            </a:lvl1pPr>
          </a:lstStyle>
          <a:p>
            <a:pPr lvl="0">
              <a:defRPr sz="1800">
                <a:solidFill>
                  <a:srgbClr val="000000"/>
                </a:solidFill>
              </a:defRPr>
            </a:pPr>
            <a:r>
              <a:rPr lang="en-US" sz="6000" dirty="0">
                <a:solidFill>
                  <a:schemeClr val="bg1">
                    <a:lumMod val="50000"/>
                  </a:schemeClr>
                </a:solidFill>
              </a:rPr>
              <a:t>Small Starts Tools</a:t>
            </a:r>
            <a:endParaRPr sz="6000" dirty="0">
              <a:solidFill>
                <a:schemeClr val="bg1">
                  <a:lumMod val="50000"/>
                </a:schemeClr>
              </a:solidFill>
            </a:endParaRPr>
          </a:p>
        </p:txBody>
      </p:sp>
      <p:sp>
        <p:nvSpPr>
          <p:cNvPr id="69" name="Shape 69"/>
          <p:cNvSpPr>
            <a:spLocks noGrp="1"/>
          </p:cNvSpPr>
          <p:nvPr>
            <p:ph type="body" idx="1"/>
          </p:nvPr>
        </p:nvSpPr>
        <p:spPr>
          <a:xfrm>
            <a:off x="508000" y="2570205"/>
            <a:ext cx="11988800" cy="6322861"/>
          </a:xfrm>
          <a:prstGeom prst="rect">
            <a:avLst/>
          </a:prstGeom>
        </p:spPr>
        <p:txBody>
          <a:bodyPr anchor="t">
            <a:normAutofit/>
          </a:bodyPr>
          <a:lstStyle/>
          <a:p>
            <a:pPr marL="0" lvl="0" indent="0" algn="ctr">
              <a:buClrTx/>
              <a:buSzTx/>
              <a:buNone/>
              <a:defRPr sz="1800">
                <a:solidFill>
                  <a:srgbClr val="000000"/>
                </a:solidFill>
              </a:defRPr>
            </a:pPr>
            <a:r>
              <a:rPr lang="en-US" sz="4400" b="1" dirty="0">
                <a:solidFill>
                  <a:srgbClr val="595A59"/>
                </a:solidFill>
                <a:latin typeface="+mn-lt"/>
              </a:rPr>
              <a:t>Small Starts lead to big change</a:t>
            </a:r>
          </a:p>
          <a:p>
            <a:pPr algn="l">
              <a:buClrTx/>
              <a:buSzTx/>
              <a:defRPr sz="1800">
                <a:solidFill>
                  <a:srgbClr val="000000"/>
                </a:solidFill>
              </a:defRPr>
            </a:pPr>
            <a:r>
              <a:rPr lang="en-US" sz="3200" dirty="0">
                <a:solidFill>
                  <a:srgbClr val="595A59"/>
                </a:solidFill>
                <a:latin typeface="+mn-lt"/>
              </a:rPr>
              <a:t>Small Starts are free, online tool kits to help Tennesseans live healthier</a:t>
            </a:r>
          </a:p>
          <a:p>
            <a:pPr lvl="4" algn="l">
              <a:buClrTx/>
              <a:buSzTx/>
              <a:buFont typeface="Arial" panose="020B0604020202020204" pitchFamily="34" charset="0"/>
              <a:buChar char="•"/>
              <a:defRPr sz="1800">
                <a:solidFill>
                  <a:srgbClr val="000000"/>
                </a:solidFill>
              </a:defRPr>
            </a:pPr>
            <a:r>
              <a:rPr lang="en-US" sz="3200" dirty="0">
                <a:solidFill>
                  <a:srgbClr val="595A59"/>
                </a:solidFill>
                <a:latin typeface="+mn-lt"/>
              </a:rPr>
              <a:t>Small Starts</a:t>
            </a:r>
          </a:p>
          <a:p>
            <a:pPr lvl="4" algn="l">
              <a:buClrTx/>
              <a:buSzTx/>
              <a:buFont typeface="Arial" panose="020B0604020202020204" pitchFamily="34" charset="0"/>
              <a:buChar char="•"/>
              <a:defRPr sz="1800">
                <a:solidFill>
                  <a:srgbClr val="000000"/>
                </a:solidFill>
              </a:defRPr>
            </a:pPr>
            <a:r>
              <a:rPr lang="en-US" sz="3200" dirty="0">
                <a:solidFill>
                  <a:srgbClr val="595A59"/>
                </a:solidFill>
                <a:latin typeface="+mn-lt"/>
              </a:rPr>
              <a:t>Small Starts @ Work </a:t>
            </a:r>
          </a:p>
          <a:p>
            <a:pPr lvl="4" algn="l">
              <a:buClrTx/>
              <a:buSzTx/>
              <a:buFont typeface="Arial" panose="020B0604020202020204" pitchFamily="34" charset="0"/>
              <a:buChar char="•"/>
              <a:defRPr sz="1800">
                <a:solidFill>
                  <a:srgbClr val="000000"/>
                </a:solidFill>
              </a:defRPr>
            </a:pPr>
            <a:r>
              <a:rPr lang="en-US" sz="3200" dirty="0">
                <a:solidFill>
                  <a:srgbClr val="595A59"/>
                </a:solidFill>
                <a:latin typeface="+mn-lt"/>
              </a:rPr>
              <a:t>Small Starts @ Worship</a:t>
            </a:r>
          </a:p>
          <a:p>
            <a:pPr marL="1409700" lvl="3" indent="0" algn="l">
              <a:buClrTx/>
              <a:buSzTx/>
              <a:buNone/>
              <a:defRPr sz="1800">
                <a:solidFill>
                  <a:srgbClr val="000000"/>
                </a:solidFill>
              </a:defRPr>
            </a:pPr>
            <a:endParaRPr lang="en-US" sz="1100" dirty="0">
              <a:solidFill>
                <a:srgbClr val="595A59"/>
              </a:solidFill>
              <a:latin typeface="+mn-lt"/>
            </a:endParaRPr>
          </a:p>
          <a:p>
            <a:pPr algn="l">
              <a:buClrTx/>
              <a:buSzTx/>
              <a:defRPr sz="1800">
                <a:solidFill>
                  <a:srgbClr val="000000"/>
                </a:solidFill>
              </a:defRPr>
            </a:pPr>
            <a:r>
              <a:rPr lang="en-US" sz="3200" dirty="0">
                <a:solidFill>
                  <a:srgbClr val="595A59"/>
                </a:solidFill>
                <a:latin typeface="+mn-lt"/>
              </a:rPr>
              <a:t>Small Starts tool kits are available at </a:t>
            </a:r>
            <a:r>
              <a:rPr lang="en-US" sz="3200" dirty="0">
                <a:solidFill>
                  <a:srgbClr val="595A59"/>
                </a:solidFill>
                <a:latin typeface="+mn-lt"/>
                <a:hlinkClick r:id="rId3"/>
              </a:rPr>
              <a:t>healthierTN.com</a:t>
            </a:r>
            <a:r>
              <a:rPr lang="en-US" sz="3200" dirty="0">
                <a:solidFill>
                  <a:srgbClr val="595A59"/>
                </a:solidFill>
                <a:latin typeface="+mn-lt"/>
              </a:rPr>
              <a:t>  </a:t>
            </a:r>
          </a:p>
          <a:p>
            <a:pPr marL="0" lvl="0" indent="0" algn="ctr">
              <a:buClrTx/>
              <a:buSzTx/>
              <a:buNone/>
              <a:defRPr sz="1800">
                <a:solidFill>
                  <a:srgbClr val="000000"/>
                </a:solidFill>
              </a:defRPr>
            </a:pPr>
            <a:endParaRPr lang="en-US" sz="4400" b="1" dirty="0">
              <a:solidFill>
                <a:srgbClr val="595A59"/>
              </a:solidFill>
              <a:latin typeface="Calibri" panose="020F0502020204030204" pitchFamily="34" charset="0"/>
            </a:endParaRPr>
          </a:p>
        </p:txBody>
      </p:sp>
    </p:spTree>
    <p:extLst>
      <p:ext uri="{BB962C8B-B14F-4D97-AF65-F5344CB8AC3E}">
        <p14:creationId xmlns:p14="http://schemas.microsoft.com/office/powerpoint/2010/main" val="213137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descr="Screen Shot 2015-01-16 at 3.04.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008347" cy="5894084"/>
          </a:xfrm>
          <a:prstGeom prst="rect">
            <a:avLst/>
          </a:prstGeom>
        </p:spPr>
      </p:pic>
      <p:pic>
        <p:nvPicPr>
          <p:cNvPr id="3" name="Picture 2" descr="Screen Shot 2015-01-16 at 3.09.3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87636"/>
            <a:ext cx="13004800" cy="93349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HTNiphone-6-mockup.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72" y="0"/>
            <a:ext cx="4876800" cy="9753600"/>
          </a:xfrm>
          <a:prstGeom prst="rect">
            <a:avLst/>
          </a:prstGeom>
        </p:spPr>
      </p:pic>
      <p:grpSp>
        <p:nvGrpSpPr>
          <p:cNvPr id="6" name="Group 5"/>
          <p:cNvGrpSpPr/>
          <p:nvPr/>
        </p:nvGrpSpPr>
        <p:grpSpPr>
          <a:xfrm>
            <a:off x="7795099" y="0"/>
            <a:ext cx="4876800" cy="9753600"/>
            <a:chOff x="7659470" y="0"/>
            <a:chExt cx="4876800" cy="9753600"/>
          </a:xfrm>
        </p:grpSpPr>
        <p:pic>
          <p:nvPicPr>
            <p:cNvPr id="7" name="Picture 6" descr="HTNiphone-6-mockup.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9470" y="0"/>
              <a:ext cx="4876800" cy="9753600"/>
            </a:xfrm>
            <a:prstGeom prst="rect">
              <a:avLst/>
            </a:prstGeom>
          </p:spPr>
        </p:pic>
        <p:pic>
          <p:nvPicPr>
            <p:cNvPr id="8" name="Picture 7" descr="3HTNapp_FINAL2_mystreak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4301" y="1109765"/>
              <a:ext cx="4230653" cy="7509407"/>
            </a:xfrm>
            <a:prstGeom prst="rect">
              <a:avLst/>
            </a:prstGeom>
          </p:spPr>
        </p:pic>
      </p:grpSp>
    </p:spTree>
    <p:extLst>
      <p:ext uri="{BB962C8B-B14F-4D97-AF65-F5344CB8AC3E}">
        <p14:creationId xmlns:p14="http://schemas.microsoft.com/office/powerpoint/2010/main" val="195374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descr="Screen Shot 2015-01-16 at 2.55.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11125" cy="101358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Raleway"/>
        <a:ea typeface="Raleway"/>
        <a:cs typeface="Raleway"/>
      </a:majorFont>
      <a:minorFont>
        <a:latin typeface="Optima"/>
        <a:ea typeface="Optima"/>
        <a:cs typeface="Optima"/>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Raleway"/>
        <a:ea typeface="Raleway"/>
        <a:cs typeface="Raleway"/>
      </a:majorFont>
      <a:minorFont>
        <a:latin typeface="Optima"/>
        <a:ea typeface="Optima"/>
        <a:cs typeface="Optima"/>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9054</TotalTime>
  <Words>1442</Words>
  <Application>Microsoft Macintosh PowerPoint</Application>
  <PresentationFormat>Custom</PresentationFormat>
  <Paragraphs>98</Paragraphs>
  <Slides>13</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Avenir Roman</vt:lpstr>
      <vt:lpstr>Bodoni SvtyTwo ITC TT-Book</vt:lpstr>
      <vt:lpstr>Calibri</vt:lpstr>
      <vt:lpstr>Garamond</vt:lpstr>
      <vt:lpstr>Helvetica</vt:lpstr>
      <vt:lpstr>Optima</vt:lpstr>
      <vt:lpstr>Palatino</vt:lpstr>
      <vt:lpstr>Raleway</vt:lpstr>
      <vt:lpstr>Wingdings</vt:lpstr>
      <vt:lpstr>Zapf Dingbats</vt:lpstr>
      <vt:lpstr>New_Template4</vt:lpstr>
      <vt:lpstr>PowerPoint Presentation</vt:lpstr>
      <vt:lpstr>State of the State</vt:lpstr>
      <vt:lpstr>Governor’s Foundation  for Health &amp; Wellness</vt:lpstr>
      <vt:lpstr>Three key behavior changes</vt:lpstr>
      <vt:lpstr>Three key venues</vt:lpstr>
      <vt:lpstr>Small Starts Tools</vt:lpstr>
      <vt:lpstr>PowerPoint Presentation</vt:lpstr>
      <vt:lpstr>PowerPoint Presentation</vt:lpstr>
      <vt:lpstr>PowerPoint Presentation</vt:lpstr>
      <vt:lpstr>Healthier Tennessee</vt:lpstr>
      <vt:lpstr>Partnering with local schools</vt:lpstr>
      <vt:lpstr>We all have a role to play</vt:lpstr>
      <vt:lpstr>Stay connected</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HTN Overview 2015</dc:title>
  <dc:subject/>
  <dc:creator/>
  <cp:keywords/>
  <dc:description/>
  <cp:lastModifiedBy>Microsoft Office User</cp:lastModifiedBy>
  <cp:revision>62</cp:revision>
  <dcterms:modified xsi:type="dcterms:W3CDTF">2020-08-17T12:53:53Z</dcterms:modified>
  <cp:category/>
</cp:coreProperties>
</file>