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78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DA203-456F-2048-A51C-ADA868588664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EA01D-2808-AE47-AF8D-46EAF27F4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5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EA01D-2808-AE47-AF8D-46EAF27F4A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11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EA01D-2808-AE47-AF8D-46EAF27F4A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45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EA01D-2808-AE47-AF8D-46EAF27F4A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7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208B-A141-B149-85F2-2F0710C5E7A9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3E6BAA4-D9D0-884A-885A-9E9E8C312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9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208B-A141-B149-85F2-2F0710C5E7A9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AA4-D9D0-884A-885A-9E9E8C312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7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208B-A141-B149-85F2-2F0710C5E7A9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AA4-D9D0-884A-885A-9E9E8C312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5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208B-A141-B149-85F2-2F0710C5E7A9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AA4-D9D0-884A-885A-9E9E8C312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4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2E208B-A141-B149-85F2-2F0710C5E7A9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3E6BAA4-D9D0-884A-885A-9E9E8C312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7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208B-A141-B149-85F2-2F0710C5E7A9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AA4-D9D0-884A-885A-9E9E8C312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1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208B-A141-B149-85F2-2F0710C5E7A9}" type="datetimeFigureOut">
              <a:rPr lang="en-US" smtClean="0"/>
              <a:t>4/26/21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AA4-D9D0-884A-885A-9E9E8C312F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8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208B-A141-B149-85F2-2F0710C5E7A9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AA4-D9D0-884A-885A-9E9E8C312F5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898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208B-A141-B149-85F2-2F0710C5E7A9}" type="datetimeFigureOut">
              <a:rPr lang="en-US" smtClean="0"/>
              <a:t>4/26/21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AA4-D9D0-884A-885A-9E9E8C312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1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208B-A141-B149-85F2-2F0710C5E7A9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AA4-D9D0-884A-885A-9E9E8C312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7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208B-A141-B149-85F2-2F0710C5E7A9}" type="datetimeFigureOut">
              <a:rPr lang="en-US" smtClean="0"/>
              <a:t>4/26/21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AA4-D9D0-884A-885A-9E9E8C312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8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F2E208B-A141-B149-85F2-2F0710C5E7A9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3E6BAA4-D9D0-884A-885A-9E9E8C312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9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ephysedexpress.com/walk-across-tennessee.html" TargetMode="External"/><Relationship Id="rId3" Type="http://schemas.microsoft.com/office/2007/relationships/hdphoto" Target="../media/hdphoto1.wdp"/><Relationship Id="rId7" Type="http://schemas.openxmlformats.org/officeDocument/2006/relationships/hyperlink" Target="https://www.thephysedexpress.com/virtual-run-challenges-gmsd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11" Type="http://schemas.openxmlformats.org/officeDocument/2006/relationships/hyperlink" Target="https://www.thephysedexpress.com/marathon-runners-of-gmsd.html" TargetMode="External"/><Relationship Id="rId5" Type="http://schemas.microsoft.com/office/2007/relationships/hdphoto" Target="../media/hdphoto2.wdp"/><Relationship Id="rId10" Type="http://schemas.openxmlformats.org/officeDocument/2006/relationships/hyperlink" Target="https://www.thephysedexpress.com/step-it-up-challenge.html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www.thephysedexpress.com/the-fitness-warehouse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thephysedexpress.com/red-ribbon-week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thephysedexpress.com/no-smoke-november.html" TargetMode="External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ephysedexpress.com/the-fitness-warehouse.html" TargetMode="External"/><Relationship Id="rId3" Type="http://schemas.microsoft.com/office/2007/relationships/hdphoto" Target="../media/hdphoto1.wdp"/><Relationship Id="rId7" Type="http://schemas.openxmlformats.org/officeDocument/2006/relationships/hyperlink" Target="https://drive.google.com/file/d/1Zje6lQP3buRPYvXOFxeXT__AE9J7Pygt/view?usp=sharing" TargetMode="External"/><Relationship Id="rId12" Type="http://schemas.openxmlformats.org/officeDocument/2006/relationships/hyperlink" Target="https://www.thephysedexpress.com/the-biggest-loser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11" Type="http://schemas.openxmlformats.org/officeDocument/2006/relationships/hyperlink" Target="https://www.thephysedexpress.com/step-it-up-challenge.html" TargetMode="External"/><Relationship Id="rId5" Type="http://schemas.microsoft.com/office/2007/relationships/hdphoto" Target="../media/hdphoto2.wdp"/><Relationship Id="rId10" Type="http://schemas.openxmlformats.org/officeDocument/2006/relationships/hyperlink" Target="https://www.thephysedexpress.com/hydrate-for-health.html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www.thephysedexpress.com/germantown-gets-cooking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thephysedexpress.com/life-lessons.html" TargetMode="External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ephysedexpress.com/mental-health--counseling-services.html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ephysedexpress.com/grab-n-go-health-projects.html" TargetMode="External"/><Relationship Id="rId3" Type="http://schemas.microsoft.com/office/2007/relationships/hdphoto" Target="../media/hdphoto1.wdp"/><Relationship Id="rId7" Type="http://schemas.openxmlformats.org/officeDocument/2006/relationships/hyperlink" Target="https://www.thephysedexpress.com/hydrate-for-health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thephysedexpress.com/germantown-gets-cooking.html" TargetMode="External"/><Relationship Id="rId11" Type="http://schemas.openxmlformats.org/officeDocument/2006/relationships/hyperlink" Target="https://www.thephysedexpress.com/nfl-fuel-up-play-60.html" TargetMode="External"/><Relationship Id="rId5" Type="http://schemas.openxmlformats.org/officeDocument/2006/relationships/hyperlink" Target="https://www.thephysedexpress.com/school-breakfast-program.html" TargetMode="External"/><Relationship Id="rId10" Type="http://schemas.openxmlformats.org/officeDocument/2006/relationships/hyperlink" Target="https://www.fueluptoplay60.com/" TargetMode="External"/><Relationship Id="rId4" Type="http://schemas.openxmlformats.org/officeDocument/2006/relationships/image" Target="../media/image9.jpeg"/><Relationship Id="rId9" Type="http://schemas.openxmlformats.org/officeDocument/2006/relationships/hyperlink" Target="https://www.thephysedexpress.com/nutrition-education.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ephysedexpress.com/mindfulness-resources.html" TargetMode="External"/><Relationship Id="rId3" Type="http://schemas.microsoft.com/office/2007/relationships/hdphoto" Target="../media/hdphoto1.wdp"/><Relationship Id="rId7" Type="http://schemas.openxmlformats.org/officeDocument/2006/relationships/hyperlink" Target="https://www.thephysedexpress.com/virtual-calming-room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C9721-CCBA-8041-B8D7-53890FEFE7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Healthy school teams 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E9ED7E-2300-EB42-A05A-10D840FD16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b="1" dirty="0"/>
              <a:t>Germantown Municipal School Teams</a:t>
            </a:r>
          </a:p>
          <a:p>
            <a:pPr algn="ctr"/>
            <a:r>
              <a:rPr lang="en-US" dirty="0"/>
              <a:t>Comprehensive HST resource guide to increase your school’s health, wellness, and physical activity initiatives.</a:t>
            </a:r>
          </a:p>
        </p:txBody>
      </p:sp>
    </p:spTree>
    <p:extLst>
      <p:ext uri="{BB962C8B-B14F-4D97-AF65-F5344CB8AC3E}">
        <p14:creationId xmlns:p14="http://schemas.microsoft.com/office/powerpoint/2010/main" val="2027392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DBFAD4-B5FC-442B-A283-381B01B19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B649DC7-8769-4383-A6F2-8F366BA7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C67FD53-2686-4E0E-BA49-976F78F9A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3206E-C862-1D40-99D0-394BCC144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Physical education &amp;</a:t>
            </a:r>
            <a:br>
              <a:rPr lang="en-US" dirty="0"/>
            </a:br>
            <a:r>
              <a:rPr lang="en-US" dirty="0"/>
              <a:t>Physical activity</a:t>
            </a:r>
          </a:p>
        </p:txBody>
      </p:sp>
      <p:pic>
        <p:nvPicPr>
          <p:cNvPr id="6" name="Content Placeholder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7DD24B75-526A-E549-98C3-3D2DB33AFD2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6"/>
          <a:srcRect t="2386" r="1" b="1"/>
          <a:stretch/>
        </p:blipFill>
        <p:spPr>
          <a:xfrm>
            <a:off x="1007196" y="2265037"/>
            <a:ext cx="5088800" cy="3907158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A0D8C-E1C7-D148-9915-37D0CBFA8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6216" y="2320412"/>
            <a:ext cx="4632031" cy="385178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dirty="0"/>
              <a:t>Promote the great things taking place in your school’s PE programs. (i.e. bike ed program at DES, FES, and HHS).</a:t>
            </a:r>
          </a:p>
          <a:p>
            <a:r>
              <a:rPr lang="en-US" dirty="0"/>
              <a:t>Promote CSH initiatives, such as </a:t>
            </a:r>
            <a:r>
              <a:rPr lang="en-US" dirty="0">
                <a:hlinkClick r:id="rId7"/>
              </a:rPr>
              <a:t>Virtual Run Challenges</a:t>
            </a:r>
            <a:r>
              <a:rPr lang="en-US" dirty="0"/>
              <a:t>, </a:t>
            </a:r>
            <a:r>
              <a:rPr lang="en-US" dirty="0">
                <a:hlinkClick r:id="rId8"/>
              </a:rPr>
              <a:t>Walk Across TN</a:t>
            </a:r>
            <a:r>
              <a:rPr lang="en-US" dirty="0"/>
              <a:t>, </a:t>
            </a:r>
            <a:r>
              <a:rPr lang="en-US" dirty="0">
                <a:hlinkClick r:id="rId9"/>
              </a:rPr>
              <a:t>The Fitness Warehouse</a:t>
            </a:r>
            <a:r>
              <a:rPr lang="en-US" dirty="0"/>
              <a:t>, </a:t>
            </a:r>
            <a:r>
              <a:rPr lang="en-US" dirty="0">
                <a:hlinkClick r:id="rId10"/>
              </a:rPr>
              <a:t>Step It Up Challenge</a:t>
            </a:r>
            <a:r>
              <a:rPr lang="en-US" dirty="0"/>
              <a:t>, </a:t>
            </a:r>
            <a:r>
              <a:rPr lang="en-US" dirty="0">
                <a:hlinkClick r:id="rId11"/>
              </a:rPr>
              <a:t>Marathon Runners of GMSD</a:t>
            </a:r>
            <a:r>
              <a:rPr lang="en-US" dirty="0"/>
              <a:t>.</a:t>
            </a:r>
          </a:p>
          <a:p>
            <a:r>
              <a:rPr lang="en-US" dirty="0"/>
              <a:t>Encourage physical activity brain breaks throughout the day. (consider scheduling a brain break training with CSH Supervisor).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8164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C78E3E1-BBBA-4058-AAEB-714F04B0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6860FA5-CE2B-4019-8FD1-031D7D84E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92DF474-2C37-4DC7-B889-E88EAADEA6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925FF5F-D830-4740-9A3E-5BBDB63D9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Comprehensive </a:t>
            </a:r>
            <a:br>
              <a:rPr lang="en-US" dirty="0"/>
            </a:br>
            <a:r>
              <a:rPr lang="en-US" dirty="0"/>
              <a:t>health education</a:t>
            </a:r>
          </a:p>
        </p:txBody>
      </p:sp>
      <p:pic>
        <p:nvPicPr>
          <p:cNvPr id="10" name="Content Placeholder 9" descr="Text&#10;&#10;Description automatically generated">
            <a:extLst>
              <a:ext uri="{FF2B5EF4-FFF2-40B4-BE49-F238E27FC236}">
                <a16:creationId xmlns:a16="http://schemas.microsoft.com/office/drawing/2014/main" id="{6D269C37-E843-4740-B97A-F640D9E1E02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385600" y="2714625"/>
            <a:ext cx="5710400" cy="2326987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1E74C-26AE-654F-9554-F7A275B35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5080" y="2121408"/>
            <a:ext cx="4773168" cy="405079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Schedule after school health info sessions for students and parents (ask CSH Supervisor for topics)</a:t>
            </a:r>
          </a:p>
          <a:p>
            <a:r>
              <a:rPr lang="en-US" dirty="0"/>
              <a:t>Promote our </a:t>
            </a:r>
            <a:r>
              <a:rPr lang="en-US" dirty="0">
                <a:hlinkClick r:id="rId6"/>
              </a:rPr>
              <a:t>No Smoke November </a:t>
            </a:r>
            <a:r>
              <a:rPr lang="en-US" dirty="0"/>
              <a:t>anti-tobacco initiative.</a:t>
            </a:r>
          </a:p>
          <a:p>
            <a:r>
              <a:rPr lang="en-US" dirty="0"/>
              <a:t>Family Life Instruction will include a large portion of Health Ed topics.</a:t>
            </a:r>
          </a:p>
          <a:p>
            <a:r>
              <a:rPr lang="en-US" dirty="0"/>
              <a:t>Promote and support </a:t>
            </a:r>
            <a:r>
              <a:rPr lang="en-US" dirty="0">
                <a:hlinkClick r:id="rId7"/>
              </a:rPr>
              <a:t>Red Ribbon Week</a:t>
            </a:r>
            <a:r>
              <a:rPr lang="en-US" dirty="0"/>
              <a:t>.</a:t>
            </a:r>
          </a:p>
          <a:p>
            <a:r>
              <a:rPr lang="en-US" dirty="0"/>
              <a:t>Consider having weekly/monthly health topics to promote school-wide.</a:t>
            </a:r>
          </a:p>
        </p:txBody>
      </p:sp>
    </p:spTree>
    <p:extLst>
      <p:ext uri="{BB962C8B-B14F-4D97-AF65-F5344CB8AC3E}">
        <p14:creationId xmlns:p14="http://schemas.microsoft.com/office/powerpoint/2010/main" val="1934762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0">
            <a:extLst>
              <a:ext uri="{FF2B5EF4-FFF2-40B4-BE49-F238E27FC236}">
                <a16:creationId xmlns:a16="http://schemas.microsoft.com/office/drawing/2014/main" id="{EC78E3E1-BBBA-4058-AAEB-714F04B0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8" name="Oval 11">
              <a:extLst>
                <a:ext uri="{FF2B5EF4-FFF2-40B4-BE49-F238E27FC236}">
                  <a16:creationId xmlns:a16="http://schemas.microsoft.com/office/drawing/2014/main" id="{86860FA5-CE2B-4019-8FD1-031D7D84E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12">
              <a:extLst>
                <a:ext uri="{FF2B5EF4-FFF2-40B4-BE49-F238E27FC236}">
                  <a16:creationId xmlns:a16="http://schemas.microsoft.com/office/drawing/2014/main" id="{392DF474-2C37-4DC7-B889-E88EAADEA6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F91A41-8388-CA47-981D-EABF1BE37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84" y="484632"/>
            <a:ext cx="4741963" cy="19719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Family engagement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Content Placeholder 5" descr="Icon&#10;&#10;Description automatically generated">
            <a:extLst>
              <a:ext uri="{FF2B5EF4-FFF2-40B4-BE49-F238E27FC236}">
                <a16:creationId xmlns:a16="http://schemas.microsoft.com/office/drawing/2014/main" id="{131123B6-0AD2-2E4E-AF17-FE5BCE96C6F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323333" y="1144699"/>
            <a:ext cx="4670313" cy="467031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0C0DA-B7FC-D44E-A776-F768BEBCA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6286" y="2456596"/>
            <a:ext cx="4741962" cy="3715603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dirty="0"/>
              <a:t>Promote family nights at school</a:t>
            </a:r>
          </a:p>
          <a:p>
            <a:r>
              <a:rPr lang="en-US" dirty="0"/>
              <a:t>Schedule after school and/or weekend events to promote family engagement.</a:t>
            </a:r>
          </a:p>
          <a:p>
            <a:r>
              <a:rPr lang="en-US" dirty="0"/>
              <a:t>Collaborate with school counselors for ideas on how to engage the family unit with meaningful ideas and activities.</a:t>
            </a:r>
          </a:p>
          <a:p>
            <a:r>
              <a:rPr lang="en-US" dirty="0"/>
              <a:t>Consider hosting a Family Fitness night. This can be led by your school’s Physical Education teachers and/or PTO. (ask CSH Supervisor for ideas).</a:t>
            </a:r>
          </a:p>
          <a:p>
            <a:r>
              <a:rPr lang="en-US" dirty="0"/>
              <a:t>Schedule informative sessions on a variety of health topics (i.e. Anti-Tobacco) for students and parents after school.</a:t>
            </a:r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609541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C78E3E1-BBBA-4058-AAEB-714F04B0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6860FA5-CE2B-4019-8FD1-031D7D84E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92DF474-2C37-4DC7-B889-E88EAADEA6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32CD9F-EA67-D045-B7C0-68D253C98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84" y="484632"/>
            <a:ext cx="4741963" cy="19719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Understanding the components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Content Placeholder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D3662602-0834-AF4F-A79C-8C260D36339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6"/>
          <a:stretch>
            <a:fillRect/>
          </a:stretch>
        </p:blipFill>
        <p:spPr>
          <a:xfrm>
            <a:off x="309045" y="1048756"/>
            <a:ext cx="4863029" cy="485195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6605B-0059-2845-B7FB-A41D69E83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6286" y="2456596"/>
            <a:ext cx="4741962" cy="3715603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ctr"/>
            <a:r>
              <a:rPr lang="en-US" dirty="0"/>
              <a:t>School-Site Health Promotion for Staff</a:t>
            </a:r>
          </a:p>
          <a:p>
            <a:pPr algn="ctr"/>
            <a:r>
              <a:rPr lang="en-US" dirty="0"/>
              <a:t>Healthy School Environment </a:t>
            </a:r>
          </a:p>
          <a:p>
            <a:pPr algn="ctr"/>
            <a:r>
              <a:rPr lang="en-US" dirty="0"/>
              <a:t>Counseling &amp; Social Services</a:t>
            </a:r>
          </a:p>
          <a:p>
            <a:pPr algn="ctr"/>
            <a:r>
              <a:rPr lang="en-US" dirty="0"/>
              <a:t>Nutrition Education</a:t>
            </a:r>
          </a:p>
          <a:p>
            <a:pPr algn="ctr"/>
            <a:r>
              <a:rPr lang="en-US" dirty="0"/>
              <a:t>Social &amp; Emotional Climate</a:t>
            </a:r>
          </a:p>
          <a:p>
            <a:pPr algn="ctr"/>
            <a:r>
              <a:rPr lang="en-US" dirty="0"/>
              <a:t>Health Services</a:t>
            </a:r>
          </a:p>
          <a:p>
            <a:pPr algn="ctr"/>
            <a:r>
              <a:rPr lang="en-US" dirty="0"/>
              <a:t>Community Engagement</a:t>
            </a:r>
          </a:p>
          <a:p>
            <a:pPr algn="ctr"/>
            <a:r>
              <a:rPr lang="en-US" dirty="0"/>
              <a:t>PE &amp; Physical Activity</a:t>
            </a:r>
          </a:p>
          <a:p>
            <a:pPr algn="ctr"/>
            <a:r>
              <a:rPr lang="en-US" dirty="0"/>
              <a:t>Comprehensive Health Education</a:t>
            </a:r>
          </a:p>
          <a:p>
            <a:pPr algn="ctr"/>
            <a:r>
              <a:rPr lang="en-US" dirty="0"/>
              <a:t>Family Engagement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407352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25">
            <a:extLst>
              <a:ext uri="{FF2B5EF4-FFF2-40B4-BE49-F238E27FC236}">
                <a16:creationId xmlns:a16="http://schemas.microsoft.com/office/drawing/2014/main" id="{16DBFAD4-B5FC-442B-A283-381B01B19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B649DC7-8769-4383-A6F2-8F366BA7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C67FD53-2686-4E0E-BA49-976F78F9A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37" name="Rectangle 29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1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C3DF10-6C25-4341-8DF4-9F5BD302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Health promotion for staff</a:t>
            </a:r>
          </a:p>
        </p:txBody>
      </p:sp>
      <p:pic>
        <p:nvPicPr>
          <p:cNvPr id="6" name="Content Placeholder 5" descr="A hand holding a bunch of fruits&#10;&#10;Description automatically generated with low confidence">
            <a:extLst>
              <a:ext uri="{FF2B5EF4-FFF2-40B4-BE49-F238E27FC236}">
                <a16:creationId xmlns:a16="http://schemas.microsoft.com/office/drawing/2014/main" id="{077BB237-3F5C-2E41-AC20-1A0AD5A1A2B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6"/>
          <a:srcRect l="11146" r="15591" b="-1"/>
          <a:stretch/>
        </p:blipFill>
        <p:spPr>
          <a:xfrm>
            <a:off x="1007196" y="2265037"/>
            <a:ext cx="5088800" cy="3907158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AD8EB-4BE2-394A-950C-A124759AC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6216" y="2320412"/>
            <a:ext cx="4632031" cy="38517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600" dirty="0"/>
              <a:t>Participate in monthly CSH Initiatives that will be sent out from CSH Supervisor and in monthly CSH Newsletters (share newsletters with staff)</a:t>
            </a:r>
          </a:p>
          <a:p>
            <a:r>
              <a:rPr lang="en-US" sz="1600" dirty="0"/>
              <a:t>Hold school-wide health and activity challenges for students and staff. Collaborate with CSH Supervisor for ideas.</a:t>
            </a:r>
          </a:p>
          <a:p>
            <a:r>
              <a:rPr lang="en-US" sz="1600" dirty="0">
                <a:hlinkClick r:id="rId7"/>
              </a:rPr>
              <a:t>Share Healthy &amp; Active Germantown </a:t>
            </a:r>
            <a:r>
              <a:rPr lang="en-US" sz="1600" dirty="0"/>
              <a:t>(discount e-book) with staff. Updates will be sent out periodically with new partnerships and offers.</a:t>
            </a:r>
          </a:p>
          <a:p>
            <a:r>
              <a:rPr lang="en-US" sz="1600" dirty="0"/>
              <a:t>Promote our staff challenges from CSH, such as: </a:t>
            </a:r>
            <a:r>
              <a:rPr lang="en-US" sz="1600" dirty="0">
                <a:hlinkClick r:id="rId8"/>
              </a:rPr>
              <a:t>The Fitness Warehouse</a:t>
            </a:r>
            <a:r>
              <a:rPr lang="en-US" sz="1600" dirty="0"/>
              <a:t>, </a:t>
            </a:r>
            <a:r>
              <a:rPr lang="en-US" sz="1600" dirty="0">
                <a:hlinkClick r:id="rId9"/>
              </a:rPr>
              <a:t>Germantown Gets Cooking</a:t>
            </a:r>
            <a:r>
              <a:rPr lang="en-US" sz="1600" dirty="0"/>
              <a:t>, </a:t>
            </a:r>
            <a:r>
              <a:rPr lang="en-US" sz="1600" dirty="0">
                <a:hlinkClick r:id="rId10"/>
              </a:rPr>
              <a:t>Hydrate for Health</a:t>
            </a:r>
            <a:r>
              <a:rPr lang="en-US" sz="1600" dirty="0"/>
              <a:t>, </a:t>
            </a:r>
            <a:r>
              <a:rPr lang="en-US" sz="1600" dirty="0">
                <a:hlinkClick r:id="rId11"/>
              </a:rPr>
              <a:t>Step It Up Challenge</a:t>
            </a:r>
            <a:r>
              <a:rPr lang="en-US" sz="1600" dirty="0"/>
              <a:t>, and </a:t>
            </a:r>
            <a:r>
              <a:rPr lang="en-US" sz="1600" dirty="0">
                <a:hlinkClick r:id="rId12"/>
              </a:rPr>
              <a:t>The Biggest Loser Challenge.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428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0">
            <a:extLst>
              <a:ext uri="{FF2B5EF4-FFF2-40B4-BE49-F238E27FC236}">
                <a16:creationId xmlns:a16="http://schemas.microsoft.com/office/drawing/2014/main" id="{EC78E3E1-BBBA-4058-AAEB-714F04B0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8" name="Oval 11">
              <a:extLst>
                <a:ext uri="{FF2B5EF4-FFF2-40B4-BE49-F238E27FC236}">
                  <a16:creationId xmlns:a16="http://schemas.microsoft.com/office/drawing/2014/main" id="{86860FA5-CE2B-4019-8FD1-031D7D84E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12">
              <a:extLst>
                <a:ext uri="{FF2B5EF4-FFF2-40B4-BE49-F238E27FC236}">
                  <a16:creationId xmlns:a16="http://schemas.microsoft.com/office/drawing/2014/main" id="{392DF474-2C37-4DC7-B889-E88EAADEA6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972C2B-AA88-5F49-9034-8DD0430A0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84" y="484632"/>
            <a:ext cx="4741963" cy="19719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Healthy school environment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91EE9E86-0EBF-FF4E-BE31-3285F4DD10D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109021" y="1827715"/>
            <a:ext cx="4758375" cy="2901448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6CBDE-3146-624A-BD57-3D53542DA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6286" y="2456596"/>
            <a:ext cx="4741962" cy="371560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Use visual aids and posters to promote an active and healthy environment.</a:t>
            </a:r>
          </a:p>
          <a:p>
            <a:r>
              <a:rPr lang="en-US" dirty="0"/>
              <a:t>Conduct Safety drills periodically, including AED/CPR Drill.</a:t>
            </a:r>
          </a:p>
          <a:p>
            <a:r>
              <a:rPr lang="en-US" dirty="0"/>
              <a:t>Consider starting each day with a </a:t>
            </a:r>
            <a:r>
              <a:rPr lang="en-US" dirty="0">
                <a:hlinkClick r:id="rId6"/>
              </a:rPr>
              <a:t>positive message </a:t>
            </a:r>
            <a:r>
              <a:rPr lang="en-US" dirty="0"/>
              <a:t>to promote a healthy learning environment.</a:t>
            </a:r>
          </a:p>
          <a:p>
            <a:r>
              <a:rPr lang="en-US" dirty="0"/>
              <a:t>Promote positive social and emotional skills (utilize school counselors).</a:t>
            </a:r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700115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10">
            <a:extLst>
              <a:ext uri="{FF2B5EF4-FFF2-40B4-BE49-F238E27FC236}">
                <a16:creationId xmlns:a16="http://schemas.microsoft.com/office/drawing/2014/main" id="{16DBFAD4-B5FC-442B-A283-381B01B19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9" name="Oval 11">
              <a:extLst>
                <a:ext uri="{FF2B5EF4-FFF2-40B4-BE49-F238E27FC236}">
                  <a16:creationId xmlns:a16="http://schemas.microsoft.com/office/drawing/2014/main" id="{9B649DC7-8769-4383-A6F2-8F366BA7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30" name="Oval 12">
              <a:extLst>
                <a:ext uri="{FF2B5EF4-FFF2-40B4-BE49-F238E27FC236}">
                  <a16:creationId xmlns:a16="http://schemas.microsoft.com/office/drawing/2014/main" id="{0C67FD53-2686-4E0E-BA49-976F78F9A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31" name="Rectangle 14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6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5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5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5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73602C-D8FB-6744-8C1C-C2160E134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Counseling &amp; social services</a:t>
            </a:r>
          </a:p>
        </p:txBody>
      </p:sp>
      <p:pic>
        <p:nvPicPr>
          <p:cNvPr id="6" name="Content Placeholder 5" descr="A picture containing logo&#10;&#10;Description automatically generated">
            <a:extLst>
              <a:ext uri="{FF2B5EF4-FFF2-40B4-BE49-F238E27FC236}">
                <a16:creationId xmlns:a16="http://schemas.microsoft.com/office/drawing/2014/main" id="{42A17805-293F-A040-BE29-C141EA49120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7"/>
          <a:srcRect t="3022" b="3344"/>
          <a:stretch/>
        </p:blipFill>
        <p:spPr>
          <a:xfrm>
            <a:off x="1007196" y="2265037"/>
            <a:ext cx="5088800" cy="3907158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09367-4309-4745-9891-8F09DD54E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6216" y="2320412"/>
            <a:ext cx="4632031" cy="38517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Collaborate with School Counselors to promote and support their events and initiatives throughout the year.</a:t>
            </a:r>
          </a:p>
          <a:p>
            <a:r>
              <a:rPr lang="en-US" dirty="0"/>
              <a:t>Promote the positive messages and lessons that come from School Counselor’s lessons.</a:t>
            </a:r>
          </a:p>
          <a:p>
            <a:r>
              <a:rPr lang="en-US" dirty="0"/>
              <a:t>Utilize </a:t>
            </a:r>
            <a:r>
              <a:rPr lang="en-US" dirty="0">
                <a:hlinkClick r:id="rId8"/>
              </a:rPr>
              <a:t>Mental Health Counseling Resources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874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DBFAD4-B5FC-442B-A283-381B01B19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B649DC7-8769-4383-A6F2-8F366BA7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C67FD53-2686-4E0E-BA49-976F78F9A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B444DB-1D65-BA41-A560-D9F4E7C1B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24" y="685800"/>
            <a:ext cx="4920019" cy="202155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Nutrition Education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453FF84-60C1-4EA8-B49B-1B8C2D0C5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5859484" cy="6857997"/>
          </a:xfrm>
          <a:custGeom>
            <a:avLst/>
            <a:gdLst>
              <a:gd name="connsiteX0" fmla="*/ 3198825 w 5859484"/>
              <a:gd name="connsiteY0" fmla="*/ 0 h 6857997"/>
              <a:gd name="connsiteX1" fmla="*/ 3962351 w 5859484"/>
              <a:gd name="connsiteY1" fmla="*/ 0 h 6857997"/>
              <a:gd name="connsiteX2" fmla="*/ 4129776 w 5859484"/>
              <a:gd name="connsiteY2" fmla="*/ 128761 h 6857997"/>
              <a:gd name="connsiteX3" fmla="*/ 5859484 w 5859484"/>
              <a:gd name="connsiteY3" fmla="*/ 3718209 h 6857997"/>
              <a:gd name="connsiteX4" fmla="*/ 4624700 w 5859484"/>
              <a:gd name="connsiteY4" fmla="*/ 6845880 h 6857997"/>
              <a:gd name="connsiteX5" fmla="*/ 4612896 w 5859484"/>
              <a:gd name="connsiteY5" fmla="*/ 6857997 h 6857997"/>
              <a:gd name="connsiteX6" fmla="*/ 4017658 w 5859484"/>
              <a:gd name="connsiteY6" fmla="*/ 6857997 h 6857997"/>
              <a:gd name="connsiteX7" fmla="*/ 4173230 w 5859484"/>
              <a:gd name="connsiteY7" fmla="*/ 6719623 h 6857997"/>
              <a:gd name="connsiteX8" fmla="*/ 5443583 w 5859484"/>
              <a:gd name="connsiteY8" fmla="*/ 3718209 h 6857997"/>
              <a:gd name="connsiteX9" fmla="*/ 3355352 w 5859484"/>
              <a:gd name="connsiteY9" fmla="*/ 88079 h 6857997"/>
              <a:gd name="connsiteX10" fmla="*/ 0 w 5859484"/>
              <a:gd name="connsiteY10" fmla="*/ 0 h 6857997"/>
              <a:gd name="connsiteX11" fmla="*/ 2941255 w 5859484"/>
              <a:gd name="connsiteY11" fmla="*/ 0 h 6857997"/>
              <a:gd name="connsiteX12" fmla="*/ 3117080 w 5859484"/>
              <a:gd name="connsiteY12" fmla="*/ 88129 h 6857997"/>
              <a:gd name="connsiteX13" fmla="*/ 5324754 w 5859484"/>
              <a:gd name="connsiteY13" fmla="*/ 3718209 h 6857997"/>
              <a:gd name="connsiteX14" fmla="*/ 4089206 w 5859484"/>
              <a:gd name="connsiteY14" fmla="*/ 6637392 h 6857997"/>
              <a:gd name="connsiteX15" fmla="*/ 3841183 w 5859484"/>
              <a:gd name="connsiteY15" fmla="*/ 6857997 h 6857997"/>
              <a:gd name="connsiteX16" fmla="*/ 0 w 5859484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59484" h="6857997">
                <a:moveTo>
                  <a:pt x="3198825" y="0"/>
                </a:moveTo>
                <a:lnTo>
                  <a:pt x="3962351" y="0"/>
                </a:lnTo>
                <a:lnTo>
                  <a:pt x="4129776" y="128761"/>
                </a:lnTo>
                <a:cubicBezTo>
                  <a:pt x="5186152" y="981944"/>
                  <a:pt x="5859484" y="2273123"/>
                  <a:pt x="5859484" y="3718209"/>
                </a:cubicBezTo>
                <a:cubicBezTo>
                  <a:pt x="5859484" y="4922447"/>
                  <a:pt x="5391893" y="6019805"/>
                  <a:pt x="4624700" y="6845880"/>
                </a:cubicBezTo>
                <a:lnTo>
                  <a:pt x="4612896" y="6857997"/>
                </a:lnTo>
                <a:lnTo>
                  <a:pt x="4017658" y="6857997"/>
                </a:lnTo>
                <a:lnTo>
                  <a:pt x="4173230" y="6719623"/>
                </a:lnTo>
                <a:cubicBezTo>
                  <a:pt x="4958119" y="5951494"/>
                  <a:pt x="5443583" y="4890334"/>
                  <a:pt x="5443583" y="3718209"/>
                </a:cubicBezTo>
                <a:cubicBezTo>
                  <a:pt x="5443583" y="2179795"/>
                  <a:pt x="4607295" y="832535"/>
                  <a:pt x="3355352" y="88079"/>
                </a:cubicBezTo>
                <a:close/>
                <a:moveTo>
                  <a:pt x="0" y="0"/>
                </a:moveTo>
                <a:lnTo>
                  <a:pt x="2941255" y="0"/>
                </a:lnTo>
                <a:lnTo>
                  <a:pt x="3117080" y="88129"/>
                </a:lnTo>
                <a:cubicBezTo>
                  <a:pt x="4432070" y="787221"/>
                  <a:pt x="5324754" y="2150692"/>
                  <a:pt x="5324754" y="3718209"/>
                </a:cubicBezTo>
                <a:cubicBezTo>
                  <a:pt x="5324754" y="4858221"/>
                  <a:pt x="4852591" y="5890308"/>
                  <a:pt x="4089206" y="6637392"/>
                </a:cubicBezTo>
                <a:lnTo>
                  <a:pt x="3841183" y="6857997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DCB0B08F-7B72-DC4A-8054-4E07883935C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4"/>
          <a:srcRect l="8548" r="17012" b="2"/>
          <a:stretch/>
        </p:blipFill>
        <p:spPr>
          <a:xfrm>
            <a:off x="1" y="2"/>
            <a:ext cx="6095695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D4E73-87B7-C249-B855-79BB78EA6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0924" y="2927444"/>
            <a:ext cx="4920019" cy="3244755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dirty="0"/>
              <a:t>Promote </a:t>
            </a:r>
            <a:r>
              <a:rPr lang="en-US" dirty="0">
                <a:hlinkClick r:id="rId5"/>
              </a:rPr>
              <a:t>breakfast participation </a:t>
            </a:r>
            <a:r>
              <a:rPr lang="en-US" dirty="0"/>
              <a:t>(offer second chance breakfast and grab-n-go breakfast).</a:t>
            </a:r>
          </a:p>
          <a:p>
            <a:r>
              <a:rPr lang="en-US" dirty="0"/>
              <a:t>Promote CSH initiatives, such </a:t>
            </a:r>
            <a:r>
              <a:rPr lang="en-US" dirty="0">
                <a:hlinkClick r:id="rId6"/>
              </a:rPr>
              <a:t>Germantown Gets Cooking</a:t>
            </a:r>
            <a:r>
              <a:rPr lang="en-US" dirty="0"/>
              <a:t>, </a:t>
            </a:r>
            <a:r>
              <a:rPr lang="en-US" dirty="0">
                <a:hlinkClick r:id="rId7"/>
              </a:rPr>
              <a:t>Hydrate for Health</a:t>
            </a:r>
            <a:r>
              <a:rPr lang="en-US" dirty="0"/>
              <a:t>, and </a:t>
            </a:r>
            <a:r>
              <a:rPr lang="en-US" dirty="0">
                <a:hlinkClick r:id="rId8"/>
              </a:rPr>
              <a:t>Grab-n-Go Health Projects.</a:t>
            </a:r>
            <a:endParaRPr lang="en-US" dirty="0"/>
          </a:p>
          <a:p>
            <a:r>
              <a:rPr lang="en-US" dirty="0"/>
              <a:t>Utilize our </a:t>
            </a:r>
            <a:r>
              <a:rPr lang="en-US" dirty="0">
                <a:hlinkClick r:id="rId9"/>
              </a:rPr>
              <a:t>Nutrition Ed Resources</a:t>
            </a:r>
            <a:endParaRPr lang="en-US" dirty="0"/>
          </a:p>
          <a:p>
            <a:r>
              <a:rPr lang="en-US" dirty="0"/>
              <a:t>Consider starting </a:t>
            </a:r>
            <a:r>
              <a:rPr lang="en-US" dirty="0">
                <a:hlinkClick r:id="rId10"/>
              </a:rPr>
              <a:t>Fuel-Up to Play 60 </a:t>
            </a:r>
            <a:r>
              <a:rPr lang="en-US" dirty="0"/>
              <a:t>club or a student led </a:t>
            </a:r>
            <a:r>
              <a:rPr lang="en-US" dirty="0">
                <a:hlinkClick r:id="rId11"/>
              </a:rPr>
              <a:t>Nutrition Council </a:t>
            </a:r>
            <a:r>
              <a:rPr lang="en-US" dirty="0"/>
              <a:t>(FES has one in place).</a:t>
            </a:r>
          </a:p>
        </p:txBody>
      </p:sp>
    </p:spTree>
    <p:extLst>
      <p:ext uri="{BB962C8B-B14F-4D97-AF65-F5344CB8AC3E}">
        <p14:creationId xmlns:p14="http://schemas.microsoft.com/office/powerpoint/2010/main" val="3233646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DBFAD4-B5FC-442B-A283-381B01B19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B649DC7-8769-4383-A6F2-8F366BA7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C67FD53-2686-4E0E-BA49-976F78F9A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CF043BA-0C52-4068-BCF5-2B2D89BA9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blipFill dpi="0" rotWithShape="1">
            <a:blip r:embed="rId4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37A00-AB88-064D-9C7B-FD8D27840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3612" y="484632"/>
            <a:ext cx="3816774" cy="1609344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/>
              <a:t>Social &amp; emotional climate </a:t>
            </a:r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BB345917-F7FE-2141-92E4-AA93782E3FF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6"/>
          <a:srcRect l="13095" r="13429" b="-1"/>
          <a:stretch/>
        </p:blipFill>
        <p:spPr>
          <a:xfrm>
            <a:off x="3343" y="10"/>
            <a:ext cx="7548923" cy="685799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E2221-B6A4-9C47-9FFA-228AE2063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83611" y="2121408"/>
            <a:ext cx="3816774" cy="405079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dirty="0"/>
              <a:t>Promote healthy behaviors and choices (visual aids, posters, lessons from counselors).</a:t>
            </a:r>
          </a:p>
          <a:p>
            <a:r>
              <a:rPr lang="en-US" sz="1600" dirty="0"/>
              <a:t>Utilize our </a:t>
            </a:r>
            <a:r>
              <a:rPr lang="en-US" sz="1600" dirty="0">
                <a:hlinkClick r:id="rId7"/>
              </a:rPr>
              <a:t>Virtual Calming Room </a:t>
            </a:r>
            <a:r>
              <a:rPr lang="en-US" sz="1600" dirty="0"/>
              <a:t>for students and staff.</a:t>
            </a:r>
          </a:p>
          <a:p>
            <a:r>
              <a:rPr lang="en-US" sz="1600" dirty="0"/>
              <a:t>Consider starting a self-care program (HHS is starting one).</a:t>
            </a:r>
          </a:p>
          <a:p>
            <a:r>
              <a:rPr lang="en-US" sz="1600" dirty="0"/>
              <a:t>Promote the SWAT program at your schools (RES, HMS, HHS) led by Wes Crump.</a:t>
            </a:r>
          </a:p>
          <a:p>
            <a:r>
              <a:rPr lang="en-US" sz="1600" dirty="0"/>
              <a:t>Utilize our </a:t>
            </a:r>
            <a:r>
              <a:rPr lang="en-US" sz="1600" dirty="0">
                <a:hlinkClick r:id="rId8"/>
              </a:rPr>
              <a:t>mindfulness resources</a:t>
            </a:r>
            <a:r>
              <a:rPr lang="en-US" sz="1600" dirty="0"/>
              <a:t>.</a:t>
            </a:r>
          </a:p>
          <a:p>
            <a:r>
              <a:rPr lang="en-US" sz="1600" dirty="0"/>
              <a:t>Promote Yoga sign-ups for students &amp; staff (ask CSH Supervisor for info).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89ACCC8-A635-400E-B9C0-AD9CA57109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BC21CEB-233C-4B50-8CCA-829AD0428F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3DF2D74-CD63-49A8-A93B-9DA2F5951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8699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DBFAD4-B5FC-442B-A283-381B01B19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B649DC7-8769-4383-A6F2-8F366BA7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C67FD53-2686-4E0E-BA49-976F78F9A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B2C25B-84E7-F64B-8037-979749ED4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Health services</a:t>
            </a:r>
          </a:p>
        </p:txBody>
      </p:sp>
      <p:pic>
        <p:nvPicPr>
          <p:cNvPr id="6" name="Content Placeholder 5" descr="A close-up of a doctor holding a stethoscope&#10;&#10;Description automatically generated with medium confidence">
            <a:extLst>
              <a:ext uri="{FF2B5EF4-FFF2-40B4-BE49-F238E27FC236}">
                <a16:creationId xmlns:a16="http://schemas.microsoft.com/office/drawing/2014/main" id="{F457E1A4-45F7-FE4E-861E-D52A64305C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6"/>
          <a:srcRect l="13329" r="2" b="2"/>
          <a:stretch/>
        </p:blipFill>
        <p:spPr>
          <a:xfrm>
            <a:off x="1007196" y="2265037"/>
            <a:ext cx="5088800" cy="3907158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99622-D6D4-9A4D-8564-C5C44480B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6216" y="2320412"/>
            <a:ext cx="4632031" cy="3851787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en-US" dirty="0"/>
              <a:t>Collaborate with CSH Supervisor to schedule student health screenings.</a:t>
            </a:r>
          </a:p>
          <a:p>
            <a:r>
              <a:rPr lang="en-US" dirty="0"/>
              <a:t>Collaborate with CSH Supervisor to schedule staff health screenings (led by CSH Supervisor and lead nurse).</a:t>
            </a:r>
          </a:p>
          <a:p>
            <a:r>
              <a:rPr lang="en-US" dirty="0"/>
              <a:t>Collaborate with CSH Supervisor to schedule flu shots for staff (other shots can be scheduled as well).</a:t>
            </a:r>
          </a:p>
          <a:p>
            <a:r>
              <a:rPr lang="en-US" dirty="0"/>
              <a:t>Consider PD opportunities for staff to learn about health concerns for students (ask CSH Supervisor).</a:t>
            </a:r>
          </a:p>
          <a:p>
            <a:r>
              <a:rPr lang="en-US" dirty="0"/>
              <a:t>Schedule CPR/First-Aid/AED trainings for staff (ask CSH Supervisor)</a:t>
            </a:r>
          </a:p>
          <a:p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184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C78E3E1-BBBA-4058-AAEB-714F04B0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6860FA5-CE2B-4019-8FD1-031D7D84E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92DF474-2C37-4DC7-B889-E88EAADEA6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B896FF-7AD3-CF4D-B1B0-5E695B684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84" y="484632"/>
            <a:ext cx="4741963" cy="19719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Community engagement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Content Placeholder 5" descr="A group of people holding a sign&#10;&#10;Description automatically generated with medium confidence">
            <a:extLst>
              <a:ext uri="{FF2B5EF4-FFF2-40B4-BE49-F238E27FC236}">
                <a16:creationId xmlns:a16="http://schemas.microsoft.com/office/drawing/2014/main" id="{A21FCA87-B340-6649-A3B7-9991B5BD33E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47474" y="1944601"/>
            <a:ext cx="5032098" cy="265447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9B86-3480-D943-B51D-00A144BC8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6286" y="2456596"/>
            <a:ext cx="4741962" cy="371560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Consider after school and/or weekend community events to enhance school’s impact on community.</a:t>
            </a:r>
          </a:p>
          <a:p>
            <a:r>
              <a:rPr lang="en-US" dirty="0"/>
              <a:t>Promote our annual GMSD Stampede event.</a:t>
            </a:r>
          </a:p>
          <a:p>
            <a:r>
              <a:rPr lang="en-US" dirty="0"/>
              <a:t>Promote our annual Walk Across TN event.</a:t>
            </a:r>
          </a:p>
          <a:p>
            <a:r>
              <a:rPr lang="en-US" dirty="0"/>
              <a:t>Promote our annual Breast Cancer Awareness virtual run challenge.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2705302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{D1157009-0CDA-944B-A8EF-968EBC2F078A}tf10001070</Template>
  <TotalTime>118</TotalTime>
  <Words>747</Words>
  <Application>Microsoft Macintosh PowerPoint</Application>
  <PresentationFormat>Widescreen</PresentationFormat>
  <Paragraphs>70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Rockwell</vt:lpstr>
      <vt:lpstr>Rockwell Condensed</vt:lpstr>
      <vt:lpstr>Rockwell Extra Bold</vt:lpstr>
      <vt:lpstr>Wingdings</vt:lpstr>
      <vt:lpstr>Wood Type</vt:lpstr>
      <vt:lpstr>Healthy school teams guide</vt:lpstr>
      <vt:lpstr>Understanding the components</vt:lpstr>
      <vt:lpstr>Health promotion for staff</vt:lpstr>
      <vt:lpstr>Healthy school environment</vt:lpstr>
      <vt:lpstr>Counseling &amp; social services</vt:lpstr>
      <vt:lpstr>Nutrition Education</vt:lpstr>
      <vt:lpstr>Social &amp; emotional climate </vt:lpstr>
      <vt:lpstr>Health services</vt:lpstr>
      <vt:lpstr>Community engagement</vt:lpstr>
      <vt:lpstr>Physical education &amp; Physical activity</vt:lpstr>
      <vt:lpstr>Comprehensive  health education</vt:lpstr>
      <vt:lpstr>Family engagement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school teams</dc:title>
  <dc:creator>Andrew  Martin</dc:creator>
  <cp:lastModifiedBy>Andrew  Martin</cp:lastModifiedBy>
  <cp:revision>13</cp:revision>
  <dcterms:created xsi:type="dcterms:W3CDTF">2021-04-26T01:37:40Z</dcterms:created>
  <dcterms:modified xsi:type="dcterms:W3CDTF">2021-04-26T12:56:42Z</dcterms:modified>
</cp:coreProperties>
</file>