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84" r:id="rId1"/>
  </p:sldMasterIdLst>
  <p:notesMasterIdLst>
    <p:notesMasterId r:id="rId151"/>
  </p:notesMasterIdLst>
  <p:sldIdLst>
    <p:sldId id="256" r:id="rId2"/>
    <p:sldId id="257" r:id="rId3"/>
    <p:sldId id="258" r:id="rId4"/>
    <p:sldId id="318" r:id="rId5"/>
    <p:sldId id="310" r:id="rId6"/>
    <p:sldId id="395" r:id="rId7"/>
    <p:sldId id="401" r:id="rId8"/>
    <p:sldId id="312" r:id="rId9"/>
    <p:sldId id="409" r:id="rId10"/>
    <p:sldId id="410" r:id="rId11"/>
    <p:sldId id="377" r:id="rId12"/>
    <p:sldId id="338" r:id="rId13"/>
    <p:sldId id="329" r:id="rId14"/>
    <p:sldId id="309" r:id="rId15"/>
    <p:sldId id="306" r:id="rId16"/>
    <p:sldId id="260" r:id="rId17"/>
    <p:sldId id="374" r:id="rId18"/>
    <p:sldId id="261" r:id="rId19"/>
    <p:sldId id="413" r:id="rId20"/>
    <p:sldId id="390" r:id="rId21"/>
    <p:sldId id="262" r:id="rId22"/>
    <p:sldId id="263" r:id="rId23"/>
    <p:sldId id="415" r:id="rId24"/>
    <p:sldId id="358" r:id="rId25"/>
    <p:sldId id="264" r:id="rId26"/>
    <p:sldId id="265" r:id="rId27"/>
    <p:sldId id="266" r:id="rId28"/>
    <p:sldId id="304" r:id="rId29"/>
    <p:sldId id="290" r:id="rId30"/>
    <p:sldId id="291" r:id="rId31"/>
    <p:sldId id="292" r:id="rId32"/>
    <p:sldId id="316" r:id="rId33"/>
    <p:sldId id="301" r:id="rId34"/>
    <p:sldId id="394" r:id="rId35"/>
    <p:sldId id="314" r:id="rId36"/>
    <p:sldId id="408" r:id="rId37"/>
    <p:sldId id="417" r:id="rId38"/>
    <p:sldId id="416" r:id="rId39"/>
    <p:sldId id="396" r:id="rId40"/>
    <p:sldId id="386" r:id="rId41"/>
    <p:sldId id="411" r:id="rId42"/>
    <p:sldId id="339" r:id="rId43"/>
    <p:sldId id="414" r:id="rId44"/>
    <p:sldId id="404" r:id="rId45"/>
    <p:sldId id="356" r:id="rId46"/>
    <p:sldId id="400" r:id="rId47"/>
    <p:sldId id="382" r:id="rId48"/>
    <p:sldId id="375" r:id="rId49"/>
    <p:sldId id="391" r:id="rId50"/>
    <p:sldId id="392" r:id="rId51"/>
    <p:sldId id="384" r:id="rId52"/>
    <p:sldId id="340" r:id="rId53"/>
    <p:sldId id="353" r:id="rId54"/>
    <p:sldId id="307" r:id="rId55"/>
    <p:sldId id="308" r:id="rId56"/>
    <p:sldId id="322" r:id="rId57"/>
    <p:sldId id="387" r:id="rId58"/>
    <p:sldId id="381" r:id="rId59"/>
    <p:sldId id="355" r:id="rId60"/>
    <p:sldId id="311" r:id="rId61"/>
    <p:sldId id="342" r:id="rId62"/>
    <p:sldId id="343" r:id="rId63"/>
    <p:sldId id="389" r:id="rId64"/>
    <p:sldId id="393" r:id="rId65"/>
    <p:sldId id="376" r:id="rId66"/>
    <p:sldId id="379" r:id="rId67"/>
    <p:sldId id="412" r:id="rId68"/>
    <p:sldId id="354" r:id="rId69"/>
    <p:sldId id="366" r:id="rId70"/>
    <p:sldId id="303" r:id="rId71"/>
    <p:sldId id="275" r:id="rId72"/>
    <p:sldId id="398" r:id="rId73"/>
    <p:sldId id="313" r:id="rId74"/>
    <p:sldId id="405" r:id="rId75"/>
    <p:sldId id="274" r:id="rId76"/>
    <p:sldId id="279" r:id="rId77"/>
    <p:sldId id="280" r:id="rId78"/>
    <p:sldId id="367" r:id="rId79"/>
    <p:sldId id="283" r:id="rId80"/>
    <p:sldId id="317" r:id="rId81"/>
    <p:sldId id="359" r:id="rId82"/>
    <p:sldId id="320" r:id="rId83"/>
    <p:sldId id="321" r:id="rId84"/>
    <p:sldId id="344" r:id="rId85"/>
    <p:sldId id="402" r:id="rId86"/>
    <p:sldId id="273" r:id="rId87"/>
    <p:sldId id="287" r:id="rId88"/>
    <p:sldId id="349" r:id="rId89"/>
    <p:sldId id="289" r:id="rId90"/>
    <p:sldId id="293" r:id="rId91"/>
    <p:sldId id="269" r:id="rId92"/>
    <p:sldId id="270" r:id="rId93"/>
    <p:sldId id="267" r:id="rId94"/>
    <p:sldId id="268" r:id="rId95"/>
    <p:sldId id="271" r:id="rId96"/>
    <p:sldId id="276" r:id="rId97"/>
    <p:sldId id="277" r:id="rId98"/>
    <p:sldId id="278" r:id="rId99"/>
    <p:sldId id="288" r:id="rId100"/>
    <p:sldId id="284" r:id="rId101"/>
    <p:sldId id="319" r:id="rId102"/>
    <p:sldId id="368" r:id="rId103"/>
    <p:sldId id="369" r:id="rId104"/>
    <p:sldId id="361" r:id="rId105"/>
    <p:sldId id="373" r:id="rId106"/>
    <p:sldId id="403" r:id="rId107"/>
    <p:sldId id="378" r:id="rId108"/>
    <p:sldId id="370" r:id="rId109"/>
    <p:sldId id="371" r:id="rId110"/>
    <p:sldId id="352" r:id="rId111"/>
    <p:sldId id="326" r:id="rId112"/>
    <p:sldId id="302" r:id="rId113"/>
    <p:sldId id="350" r:id="rId114"/>
    <p:sldId id="294" r:id="rId115"/>
    <p:sldId id="299" r:id="rId116"/>
    <p:sldId id="300" r:id="rId117"/>
    <p:sldId id="295" r:id="rId118"/>
    <p:sldId id="324" r:id="rId119"/>
    <p:sldId id="323" r:id="rId120"/>
    <p:sldId id="357" r:id="rId121"/>
    <p:sldId id="351" r:id="rId122"/>
    <p:sldId id="325" r:id="rId123"/>
    <p:sldId id="388" r:id="rId124"/>
    <p:sldId id="362" r:id="rId125"/>
    <p:sldId id="363" r:id="rId126"/>
    <p:sldId id="364" r:id="rId127"/>
    <p:sldId id="365" r:id="rId128"/>
    <p:sldId id="372" r:id="rId129"/>
    <p:sldId id="380" r:id="rId130"/>
    <p:sldId id="346" r:id="rId131"/>
    <p:sldId id="327" r:id="rId132"/>
    <p:sldId id="328" r:id="rId133"/>
    <p:sldId id="330" r:id="rId134"/>
    <p:sldId id="345" r:id="rId135"/>
    <p:sldId id="407" r:id="rId136"/>
    <p:sldId id="348" r:id="rId137"/>
    <p:sldId id="406" r:id="rId138"/>
    <p:sldId id="397" r:id="rId139"/>
    <p:sldId id="360" r:id="rId140"/>
    <p:sldId id="331" r:id="rId141"/>
    <p:sldId id="383" r:id="rId142"/>
    <p:sldId id="332" r:id="rId143"/>
    <p:sldId id="333" r:id="rId144"/>
    <p:sldId id="334" r:id="rId145"/>
    <p:sldId id="335" r:id="rId146"/>
    <p:sldId id="336" r:id="rId147"/>
    <p:sldId id="337" r:id="rId148"/>
    <p:sldId id="298" r:id="rId149"/>
    <p:sldId id="305" r:id="rId1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BCD"/>
          </a:solidFill>
        </a:fill>
      </a:tcStyle>
    </a:wholeTbl>
    <a:band2H>
      <a:tcTxStyle/>
      <a:tcStyle>
        <a:tcBdr/>
        <a:fill>
          <a:solidFill>
            <a:srgbClr val="F3E7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4F9"/>
          </a:solidFill>
        </a:fill>
      </a:tcStyle>
    </a:wholeTbl>
    <a:band2H>
      <a:tcTxStyle/>
      <a:tcStyle>
        <a:tcBdr/>
        <a:fill>
          <a:solidFill>
            <a:srgbClr val="F3EBF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BDF"/>
          </a:solidFill>
        </a:fill>
      </a:tcStyle>
    </a:wholeTbl>
    <a:band2H>
      <a:tcTxStyle/>
      <a:tcStyle>
        <a:tcBdr/>
        <a:fill>
          <a:solidFill>
            <a:srgbClr val="EAEE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6"/>
    <p:restoredTop sz="94712"/>
  </p:normalViewPr>
  <p:slideViewPr>
    <p:cSldViewPr snapToGrid="0" snapToObjects="1">
      <p:cViewPr varScale="1">
        <p:scale>
          <a:sx n="105" d="100"/>
          <a:sy n="105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Gill Sans MT"/>
      </a:defRPr>
    </a:lvl1pPr>
    <a:lvl2pPr indent="228600" defTabSz="457200" latinLnBrk="0">
      <a:defRPr sz="1200">
        <a:latin typeface="+mj-lt"/>
        <a:ea typeface="+mj-ea"/>
        <a:cs typeface="+mj-cs"/>
        <a:sym typeface="Gill Sans MT"/>
      </a:defRPr>
    </a:lvl2pPr>
    <a:lvl3pPr indent="457200" defTabSz="457200" latinLnBrk="0">
      <a:defRPr sz="1200">
        <a:latin typeface="+mj-lt"/>
        <a:ea typeface="+mj-ea"/>
        <a:cs typeface="+mj-cs"/>
        <a:sym typeface="Gill Sans MT"/>
      </a:defRPr>
    </a:lvl3pPr>
    <a:lvl4pPr indent="685800" defTabSz="457200" latinLnBrk="0">
      <a:defRPr sz="1200">
        <a:latin typeface="+mj-lt"/>
        <a:ea typeface="+mj-ea"/>
        <a:cs typeface="+mj-cs"/>
        <a:sym typeface="Gill Sans MT"/>
      </a:defRPr>
    </a:lvl4pPr>
    <a:lvl5pPr indent="914400" defTabSz="457200" latinLnBrk="0">
      <a:defRPr sz="1200">
        <a:latin typeface="+mj-lt"/>
        <a:ea typeface="+mj-ea"/>
        <a:cs typeface="+mj-cs"/>
        <a:sym typeface="Gill Sans MT"/>
      </a:defRPr>
    </a:lvl5pPr>
    <a:lvl6pPr indent="1143000" defTabSz="457200" latinLnBrk="0">
      <a:defRPr sz="1200">
        <a:latin typeface="+mj-lt"/>
        <a:ea typeface="+mj-ea"/>
        <a:cs typeface="+mj-cs"/>
        <a:sym typeface="Gill Sans MT"/>
      </a:defRPr>
    </a:lvl6pPr>
    <a:lvl7pPr indent="1371600" defTabSz="457200" latinLnBrk="0">
      <a:defRPr sz="1200">
        <a:latin typeface="+mj-lt"/>
        <a:ea typeface="+mj-ea"/>
        <a:cs typeface="+mj-cs"/>
        <a:sym typeface="Gill Sans MT"/>
      </a:defRPr>
    </a:lvl7pPr>
    <a:lvl8pPr indent="1600200" defTabSz="457200" latinLnBrk="0">
      <a:defRPr sz="1200">
        <a:latin typeface="+mj-lt"/>
        <a:ea typeface="+mj-ea"/>
        <a:cs typeface="+mj-cs"/>
        <a:sym typeface="Gill Sans MT"/>
      </a:defRPr>
    </a:lvl8pPr>
    <a:lvl9pPr indent="1828800" defTabSz="457200" latinLnBrk="0">
      <a:defRPr sz="1200">
        <a:latin typeface="+mj-lt"/>
        <a:ea typeface="+mj-ea"/>
        <a:cs typeface="+mj-cs"/>
        <a:sym typeface="Gill Sans M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91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140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0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4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71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1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5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21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00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9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7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AB3A824-1A51-4B26-AD58-A6D8E14F6C04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07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86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6" cy="104923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2063395"/>
            <a:ext cx="10394708" cy="331119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698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1447191" y="804162"/>
            <a:ext cx="9607661" cy="10563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47191" y="2019549"/>
            <a:ext cx="4645153" cy="80194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2pPr>
            <a:lvl3pPr marL="0" indent="9144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3pPr>
            <a:lvl4pPr marL="0" indent="13716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4pPr>
            <a:lvl5pPr marL="0" indent="18288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412362" y="2023003"/>
            <a:ext cx="4645153" cy="802238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780211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451205" y="1129513"/>
            <a:ext cx="5532329" cy="183058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124389" y="1122542"/>
            <a:ext cx="2791172" cy="386632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50329" y="3145992"/>
            <a:ext cx="5524404" cy="200374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  <a:lvl2pPr marL="0" indent="457200">
              <a:buClrTx/>
              <a:buSzTx/>
              <a:buFontTx/>
              <a:buNone/>
              <a:defRPr sz="1800"/>
            </a:lvl2pPr>
            <a:lvl3pPr marL="0" indent="914400">
              <a:buClrTx/>
              <a:buSzTx/>
              <a:buFontTx/>
              <a:buNone/>
              <a:defRPr sz="1800"/>
            </a:lvl3pPr>
            <a:lvl4pPr marL="0" indent="1371600">
              <a:buClrTx/>
              <a:buSzTx/>
              <a:buFontTx/>
              <a:buNone/>
              <a:defRPr sz="1800"/>
            </a:lvl4pPr>
            <a:lvl5pPr marL="0" indent="1828800"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06970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E5059C3-6A89-4494-99FF-5A4D6FFD50EB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64569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036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82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6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4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CBC1C18-307B-4F68-A007-B5B542270E8D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9822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16C4C9A-3960-41CF-A4E9-2A8FB932454B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8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549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esportafitness.com/Pages/FreePass.aspx" TargetMode="Externa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tuuwa.com/" TargetMode="External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protect.cudasvc.com/url?a=https%3a%2f%2fwww.memphis901fc.com%2ftickets&amp;c=E,1,-9J_5xZzAF9A2gm_gLATMmuCMJd5VzExvwcSHu-fbxbUG8ydVRN_ZPiKIxZVyUQhMS_hw3yKfhkVocG8AoWhwds7Vkikzi05HHP2KeLZwnUtnI8zlpx-LNw,&amp;typo=1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protect.cudasvc.com/url?a=https%3a%2f%2fsender3.zohoinsights.com%2focgeturl%2f2d6f.327230a%3fl%3db1cf87b0-e943-11ea-9a06-525400f0258a%26m%3db1ceeb70-e943-11ea-9a06-525400f0258a%26h%3df173405ceefd1718f8fa942e03fe942b7ec1bec1788d0af32d8c457ae399585b&amp;c=E,1,XVJxBcnBS3JGNpZm4hUzaBATso-2QskO4ondvNk40ooE-MdS4VaHoAMiAVtUhTUGhlp3TaXukiQYArJSuGIEEFye97oPjw_iEz9ysfuRCJMCFIxk&amp;typo=1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dsbowlfree.com/center.php?alley_id=4222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hyperlink" Target="http://www.partycity.com/category/customer+service/organization+discounts.do" TargetMode="Externa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s://www.google.com/search?q=family+leisure&amp;source=lmns&amp;bih=687&amp;biw=1440&amp;rlz=1C5CHFA_enUS910US910&amp;hl=en&amp;sa=X&amp;ved=2ahUKEwiel5GGoZLsAhXB0FMKHUhcAL8Q_AUoAHoECAEQAA" TargetMode="External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usicboxinc.com" TargetMode="External"/><Relationship Id="rId2" Type="http://schemas.openxmlformats.org/officeDocument/2006/relationships/hyperlink" Target="http://www.musicboxinc.com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protect.cudasvc.com/url?a=https%3a%2f%2fsouthernpropressurewashing.com&amp;c=E,1,dTb1QZRb4Fm3WVfSYiTx67oyIvT6W1FTQf5mEYl4f_tY6b-mzlwfg3NOtiLy7QNdKuC14ZR_yHuflxde1XyziwqYYjB3Rox4tPnGQWYcC5BUN79dKN3ccw,,&amp;typo=1" TargetMode="External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germantown@deltalifefitness.com" TargetMode="Externa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herndonbrotherslawncare.com/" TargetMode="Externa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mailto:cmcculley08@yahoo.com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protect.cudasvc.com/url?a=http%3a%2f%2fwww.AlexGinsburgPhotographics.com&amp;c=E,1,nm9tRvHeRWfVDwUQGKUJ4ZbaAK1hRFNOIy2m2cUv8gvxIjA5Y3VahBZqvWwjl_TqSenYusZuHItp6qZL1AbEWCIyZhgOoNGoeEae0C0UIb4,&amp;typo=1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protect.cudasvc.com/url?a=http%3a%2f%2fwww.AlexGinsburgPhotographics.com&amp;c=E,1,nm9tRvHeRWfVDwUQGKUJ4ZbaAK1hRFNOIy2m2cUv8gvxIjA5Y3VahBZqvWwjl_TqSenYusZuHItp6qZL1AbEWCIyZhgOoNGoeEae0C0UIb4,&amp;typo=1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protect.cudasvc.com/url?a=http%3a%2f%2fwww.AlexGinsburgPhotographics.com&amp;c=E,1,nm9tRvHeRWfVDwUQGKUJ4ZbaAK1hRFNOIy2m2cUv8gvxIjA5Y3VahBZqvWwjl_TqSenYusZuHItp6qZL1AbEWCIyZhgOoNGoeEae0C0UIb4,&amp;typo=1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ffylubesocal.com/oil-change-coupons/affinity-discount/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tels.com/page/idme-validation/?tmid=hcom-us.dps.cj.package-.package&amp;PSRC=AFF10&amp;rffrid=aff.hcom.us.002.003.8512847.cjaff.kwrd=6abc538de01311eb81c18dd50a82b824&amp;wapa6=&amp;sub_publisher=4529750&amp;sub_site=8512847&amp;sub_ad=1379933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https://www.gmeducatordiscount.com/about-the-discount/" TargetMode="Externa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hyperlink" Target="https://www.usa.canon.com/internet/portal/us/home/contactus/where-to-buy/k-12-higher-education" TargetMode="Externa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s://www.ableton.com/en/shop/education/" TargetMode="Externa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s://www.estatesatriverpointe.com/" TargetMode="Externa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getrewards.fedex.com/#/login?redirect=rewardseducator%2F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taplesconnect.com/" TargetMode="External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pencils.com/account/register" TargetMode="Externa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halfpricebooks.com/educators-discount/" TargetMode="External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hyperlink" Target="https://www.joann.com/teacherrewardsform/?icn=TeacherRewardsLP&amp;ici=Enroll_Now_desktop" TargetMode="External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x.mail.loft.com/ats/show.aspx?cr=100331&amp;fm=9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hyperlink" Target="https://www.jcrew.com/r/help/teacher-student-discount" TargetMode="Externa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or.barnesandnoble.com/signup/form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hyperlink" Target="https://www.containerstore.com/teachers/index.htm?utm_source=Linkshare&amp;utm_medium=Affiliate&amp;utm_campaign=Linkshare_Affiliate&amp;cid=af:gen&amp;ranMID=37353&amp;ranEAID=PPkX79%2Fc*b0&amp;ranSiteID=PPkX79_c.b0-O67IvOvRKkcQfQqYCsLGKQ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lubpilatesoffers.com/memphis-lakeland/lp/location/?amp_device_id=3MCvkFCYdGY7BYRKErUaW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Germantown@cyclebar.com" TargetMode="Externa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info@highermemphis.com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insidesales@onepeloton.com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protect.cudasvc.com/url?a=http%3a%2f%2fbit.ly%2fKidsYogaRegistration&amp;c=E,1,St_zJqDUfIJohz_YhIfW46ZgRLFNSDCdbaiV40dGkNUgjwydHGLr8i7C3NLyaGtLDo_VECrxeo0GAtNyWiJBzor8xRuwBO-DOHuH44W77Q7iEkC6zADUAHiClVL7&amp;typo=1" TargetMode="External"/><Relationship Id="rId2" Type="http://schemas.openxmlformats.org/officeDocument/2006/relationships/hyperlink" Target="https://stephanielovesyoga.wixsite.com/stephaniecongo/about-stephanie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hyperlink" Target="https://linkprotect.cudasvc.com/url?a=http%3a%2f%2fbit.ly%2fAdultYogaRegistration&amp;c=E,1,bsur-kZKXigdJJnbSEkI7nBjYYe9LddN7hDP2o53PAaePT8EKnphpk8s--DtvWc3_Yte6ljKwB_TpigeJaASsHb_f7-8iyEC0M-bd4T7z1aDCsy1Ek_zW5vqrunE&amp;typo=1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lp.purebarre.com/free-barre-class?offer_id=try-an-intro-class-for-free&amp;booking=1&amp;clubready_referraltypeid=105159&amp;location=germantown-tn&amp;amp_device_id=t0Yn8pEn4vwv_3a3mWcLDI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debrazil.com/specials/heroes-discount/" TargetMode="External"/><Relationship Id="rId2" Type="http://schemas.openxmlformats.org/officeDocument/2006/relationships/hyperlink" Target="https://texasdebrazil.com/promotions/heroes-discoun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facebook.com/SmashedEats/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itysilo.com/eat" TargetMode="External"/><Relationship Id="rId2" Type="http://schemas.openxmlformats.org/officeDocument/2006/relationships/hyperlink" Target="https://www.google.com/search?q=city+silo&amp;source=lmns&amp;bih=687&amp;biw=1440&amp;rlz=1C5CHFA_enUS910US910&amp;safe=strict&amp;hl=en&amp;sa=X&amp;ved=2ahUKEwjYqKOSzafsAhWTB1MKHbOqAjkQ_AUoAHoECAEQAA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loflinyard.com/8xsx8damzg3l19kmq4nkhq2jn8wq22" TargetMode="Externa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chef.com/heroes?utm_campaign=prospecting&amp;utm_medium=cpc&amp;utm_source=facebook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club4fitness.com/free-trial/" TargetMode="Externa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www.google.com/search?q=the+chiro+place&amp;source=lmns&amp;bih=687&amp;biw=1440&amp;rlz=1C5CHFA_enUS910US910&amp;safe=strict&amp;hl=en&amp;sa=X&amp;ved=2ahUKEwiByrrK14TsAhWENVMKHeBkBQ4Q_AUoAHoECAEQAA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thechiroplace.net/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www.fundamentalfitness.org/" TargetMode="External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mailto:gretaheals@yahoo.com" TargetMode="Externa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www.eatyourveggie.net/" TargetMode="External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pressnaturalsmemphis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1.png"/><Relationship Id="rId4" Type="http://schemas.openxmlformats.org/officeDocument/2006/relationships/hyperlink" Target="mailto:cypressnaturalsmemphis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CE03ACFB-F845-47DD-B1F4-DB5B221B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Title 1"/>
          <p:cNvSpPr txBox="1">
            <a:spLocks noGrp="1"/>
          </p:cNvSpPr>
          <p:nvPr>
            <p:ph type="ctrTitle"/>
          </p:nvPr>
        </p:nvSpPr>
        <p:spPr>
          <a:xfrm>
            <a:off x="804672" y="3633124"/>
            <a:ext cx="6455833" cy="172887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Healthy &amp; Active 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Germantown</a:t>
            </a:r>
          </a:p>
        </p:txBody>
      </p:sp>
      <p:sp>
        <p:nvSpPr>
          <p:cNvPr id="145" name="Subtitle 2"/>
          <p:cNvSpPr txBox="1">
            <a:spLocks noGrp="1"/>
          </p:cNvSpPr>
          <p:nvPr>
            <p:ph type="subTitle" idx="1"/>
          </p:nvPr>
        </p:nvSpPr>
        <p:spPr>
          <a:xfrm>
            <a:off x="804672" y="5524165"/>
            <a:ext cx="6455833" cy="66585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GMSD Employee Discounts &amp; Special Services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6" name="Picture 6" descr="Picture 6"/>
          <p:cNvPicPr>
            <a:picLocks noChangeAspect="1"/>
          </p:cNvPicPr>
          <p:nvPr/>
        </p:nvPicPr>
        <p:blipFill rotWithShape="1">
          <a:blip r:embed="rId3"/>
          <a:srcRect l="17174" r="7167" b="-1"/>
          <a:stretch/>
        </p:blipFill>
        <p:spPr>
          <a:xfrm>
            <a:off x="7856472" y="1433267"/>
            <a:ext cx="4335537" cy="5424732"/>
          </a:xfrm>
          <a:custGeom>
            <a:avLst/>
            <a:gdLst/>
            <a:ahLst/>
            <a:cxnLst/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698B65F-1D65-7A46-9195-10DF5E31D2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1" r="1" b="3685"/>
          <a:stretch/>
        </p:blipFill>
        <p:spPr>
          <a:xfrm>
            <a:off x="3204673" y="10"/>
            <a:ext cx="5019316" cy="3055144"/>
          </a:xfrm>
          <a:custGeom>
            <a:avLst/>
            <a:gdLst/>
            <a:ahLst/>
            <a:cxnLst/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95345-E226-6540-AE3F-8E5DD41FF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Esporta </a:t>
            </a:r>
            <a:br>
              <a:rPr lang="en-US" sz="4400" dirty="0"/>
            </a:br>
            <a:r>
              <a:rPr lang="en-US" sz="4400" dirty="0"/>
              <a:t>fitness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CF02B-BE07-084A-8984-C3380B5F0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GMSD Employees can receive a free 3-day fitness pass.</a:t>
            </a:r>
          </a:p>
          <a:p>
            <a:r>
              <a:rPr lang="en-US" dirty="0"/>
              <a:t>3-day fitness pass: </a:t>
            </a:r>
            <a:r>
              <a:rPr lang="en-US" dirty="0">
                <a:hlinkClick r:id="rId2"/>
              </a:rPr>
              <a:t>https://www.esportafitness.com/Pages/FreePass.aspx</a:t>
            </a:r>
            <a:r>
              <a:rPr lang="en-US" dirty="0"/>
              <a:t> </a:t>
            </a:r>
          </a:p>
        </p:txBody>
      </p:sp>
      <p:pic>
        <p:nvPicPr>
          <p:cNvPr id="10" name="Content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1587CC05-4F37-2344-AC1A-DC5C524871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2" b="2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37592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itle 1"/>
          <p:cNvSpPr txBox="1">
            <a:spLocks noGrp="1"/>
          </p:cNvSpPr>
          <p:nvPr>
            <p:ph type="title"/>
          </p:nvPr>
        </p:nvSpPr>
        <p:spPr>
          <a:xfrm>
            <a:off x="1502299" y="363394"/>
            <a:ext cx="5532329" cy="183058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dirty="0"/>
              <a:t>Tuuwa products</a:t>
            </a:r>
            <a:br>
              <a:rPr dirty="0"/>
            </a:br>
            <a:r>
              <a:rPr sz="2700" dirty="0"/>
              <a:t>235 Germantown Bend Cove, Cordova, TN 38018</a:t>
            </a:r>
          </a:p>
        </p:txBody>
      </p:sp>
      <p:sp>
        <p:nvSpPr>
          <p:cNvPr id="30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398356" y="2193979"/>
            <a:ext cx="5636272" cy="22489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lnSpc>
                <a:spcPct val="96000"/>
              </a:lnSpc>
              <a:buClr>
                <a:schemeClr val="accent1"/>
              </a:buClr>
              <a:buSzPct val="100000"/>
              <a:buFont typeface="Arial"/>
              <a:buChar char="•"/>
              <a:defRPr sz="1300"/>
            </a:pPr>
            <a:r>
              <a:rPr sz="2000" dirty="0"/>
              <a:t>Any purchase made by a GMSD teacher, employee, or parent will help GMSD athletics! A % of funds that come from GMSD purchases will be given back to the district to aid in athletics through the athletics training program.</a:t>
            </a:r>
          </a:p>
          <a:p>
            <a:pPr marL="285750" indent="-285750">
              <a:lnSpc>
                <a:spcPct val="96000"/>
              </a:lnSpc>
              <a:buClr>
                <a:schemeClr val="accent1"/>
              </a:buClr>
              <a:buSzPct val="100000"/>
              <a:buFont typeface="Arial"/>
              <a:buChar char="•"/>
              <a:defRPr sz="1300"/>
            </a:pPr>
            <a:r>
              <a:rPr sz="2000" dirty="0"/>
              <a:t>Products are lotions and oils that aid in reliving pain. Products are 100% natural and are backed by shark tank investor, Kevin Harrington</a:t>
            </a:r>
          </a:p>
          <a:p>
            <a:pPr marL="285750" indent="-285750">
              <a:lnSpc>
                <a:spcPct val="96000"/>
              </a:lnSpc>
              <a:buClr>
                <a:schemeClr val="accent1"/>
              </a:buClr>
              <a:buSzPct val="100000"/>
              <a:buFont typeface="Arial"/>
              <a:buChar char="•"/>
              <a:defRPr sz="1300"/>
            </a:pPr>
            <a:r>
              <a:rPr sz="2000" u="sng" dirty="0">
                <a:solidFill>
                  <a:srgbClr val="FA2B5C"/>
                </a:solidFill>
                <a:uFill>
                  <a:solidFill>
                    <a:srgbClr val="FA2B5C"/>
                  </a:solidFill>
                </a:uFill>
                <a:hlinkClick r:id="rId2"/>
              </a:rPr>
              <a:t>https://tuuwa.com/</a:t>
            </a:r>
          </a:p>
          <a:p>
            <a:pPr marL="285750" indent="-285750">
              <a:lnSpc>
                <a:spcPct val="96000"/>
              </a:lnSpc>
              <a:buClr>
                <a:schemeClr val="accent1"/>
              </a:buClr>
              <a:buSzPct val="100000"/>
              <a:buFont typeface="Arial"/>
              <a:buChar char="•"/>
              <a:defRPr sz="1300"/>
            </a:pPr>
            <a:r>
              <a:rPr sz="2000" dirty="0"/>
              <a:t>Show GMSD ID badge and/or use following code: GMSD 20-21</a:t>
            </a:r>
          </a:p>
        </p:txBody>
      </p:sp>
      <p:pic>
        <p:nvPicPr>
          <p:cNvPr id="298" name="image29.png" descr="image2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2471" y="2193979"/>
            <a:ext cx="2791173" cy="281909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16D041-4553-4CDA-B44A-34C763D17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9F5142-8834-455D-AF81-A3C562B69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566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3323E-17FD-41CA-B632-A32DC5EDC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1F0D9B0E-E48B-450C-9134-0435D96D0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0228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E8D88-7C17-444E-9120-F89FE6E9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50" y="1098388"/>
            <a:ext cx="6648249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/>
              <a:t>Leisure &amp; entertainment </a:t>
            </a:r>
            <a:br>
              <a:rPr lang="en-US" sz="6000" spc="800" dirty="0"/>
            </a:br>
            <a:r>
              <a:rPr lang="en-US" sz="6000" spc="800" dirty="0"/>
              <a:t>discounts</a:t>
            </a:r>
          </a:p>
        </p:txBody>
      </p:sp>
      <p:pic>
        <p:nvPicPr>
          <p:cNvPr id="6" name="Picture 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2CEECEB-C422-8D46-8A83-1B004A9F5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r="18299" b="1"/>
          <a:stretch/>
        </p:blipFill>
        <p:spPr>
          <a:xfrm>
            <a:off x="7556684" y="10"/>
            <a:ext cx="4635315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8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938E4-E029-0D49-AC91-D3E12CE72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4945921" cy="127077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000" dirty="0"/>
              <a:t>Memphis redbirds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92FA4A3A-C9FD-2D45-BCF1-9300FC15A9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r="3528" b="1"/>
          <a:stretch/>
        </p:blipFill>
        <p:spPr>
          <a:xfrm>
            <a:off x="5544205" y="645107"/>
            <a:ext cx="5730732" cy="55940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2990C-0954-3B48-B466-F9640382B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7063" y="2075935"/>
            <a:ext cx="4800600" cy="3619500"/>
          </a:xfrm>
        </p:spPr>
        <p:txBody>
          <a:bodyPr/>
          <a:lstStyle/>
          <a:p>
            <a:r>
              <a:rPr lang="en-US" dirty="0"/>
              <a:t>ALL GMSD Employees will receive discounted tickets to Memphis Redbirds games.</a:t>
            </a:r>
          </a:p>
          <a:p>
            <a:r>
              <a:rPr lang="en-US" dirty="0"/>
              <a:t>Must enter the code “GMSD” before selecting seats for an event.</a:t>
            </a:r>
          </a:p>
          <a:p>
            <a:r>
              <a:rPr lang="en-US" b="1" dirty="0">
                <a:hlinkClick r:id="" action="ppaction://noaction"/>
              </a:rPr>
              <a:t>https://www.milb.com/memphis/tickets/single-game-tickets</a:t>
            </a:r>
            <a:endParaRPr lang="en-US" b="1" dirty="0"/>
          </a:p>
          <a:p>
            <a:r>
              <a:rPr lang="en-US" dirty="0"/>
              <a:t>$13 seats = Weeknights &amp; Sundays</a:t>
            </a:r>
          </a:p>
          <a:p>
            <a:r>
              <a:rPr lang="en-US" dirty="0"/>
              <a:t>$16 seats = Fridays &amp; Saturdays</a:t>
            </a:r>
          </a:p>
        </p:txBody>
      </p:sp>
    </p:spTree>
    <p:extLst>
      <p:ext uri="{BB962C8B-B14F-4D97-AF65-F5344CB8AC3E}">
        <p14:creationId xmlns:p14="http://schemas.microsoft.com/office/powerpoint/2010/main" val="14737860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2587-1D81-5B42-B8CF-649DDECB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Memphis 901 fc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6F1160E0-DDFF-9F4C-96C2-9AB1A1B36E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r="942"/>
          <a:stretch/>
        </p:blipFill>
        <p:spPr>
          <a:xfrm>
            <a:off x="7162994" y="-68456"/>
            <a:ext cx="4646726" cy="68579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B24E1-B111-AB4C-A3B7-B15FFBA51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7385" y="2093976"/>
            <a:ext cx="4800600" cy="3619500"/>
          </a:xfrm>
        </p:spPr>
        <p:txBody>
          <a:bodyPr>
            <a:normAutofit/>
          </a:bodyPr>
          <a:lstStyle/>
          <a:p>
            <a:r>
              <a:rPr lang="en-US" dirty="0"/>
              <a:t>ALL GMSD Employees will receive discounted tickets to Memphis 901 FC games.</a:t>
            </a:r>
          </a:p>
          <a:p>
            <a:r>
              <a:rPr lang="en-US" dirty="0"/>
              <a:t>Must enter the code “GMSD” before selecting seats for an event.</a:t>
            </a:r>
          </a:p>
          <a:p>
            <a:r>
              <a:rPr lang="en-US" dirty="0">
                <a:hlinkClick r:id="rId3"/>
              </a:rPr>
              <a:t>https://www.memphis901fc.com/tickets</a:t>
            </a:r>
            <a:endParaRPr lang="en-US" dirty="0"/>
          </a:p>
          <a:p>
            <a:r>
              <a:rPr lang="en-US" dirty="0"/>
              <a:t>$17 corner seating access.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3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39335-2411-4C4B-A9FB-5D7BA4E8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Civil axe throwing</a:t>
            </a:r>
            <a:br>
              <a:rPr lang="en-US" sz="2800" dirty="0"/>
            </a:br>
            <a:r>
              <a:rPr lang="en-US" sz="2800" dirty="0"/>
              <a:t>3020 Broad Ave #1, Memphis, TN 38112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18D2F-A626-9148-9D6F-113399138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ALL GMSD employees will receive a 10% discount.</a:t>
            </a:r>
          </a:p>
          <a:p>
            <a:pPr>
              <a:lnSpc>
                <a:spcPct val="100000"/>
              </a:lnSpc>
            </a:pPr>
            <a:r>
              <a:rPr lang="en-US" dirty="0"/>
              <a:t>Must show GMSD ID badge to receive discount.</a:t>
            </a:r>
          </a:p>
          <a:p>
            <a:pPr>
              <a:lnSpc>
                <a:spcPct val="100000"/>
              </a:lnSpc>
            </a:pPr>
            <a:r>
              <a:rPr lang="en-US" dirty="0"/>
              <a:t>If you book online and just pay the deposit, it can be applied to the remaining balance.</a:t>
            </a:r>
          </a:p>
          <a:p>
            <a:pPr>
              <a:lnSpc>
                <a:spcPct val="100000"/>
              </a:lnSpc>
            </a:pPr>
            <a:r>
              <a:rPr lang="en-US" dirty="0"/>
              <a:t>If booking for a group, only GMSD employees in the group will receive the discount.</a:t>
            </a:r>
          </a:p>
        </p:txBody>
      </p:sp>
      <p:pic>
        <p:nvPicPr>
          <p:cNvPr id="8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89A8E8D5-3DA7-4E4B-A71D-0A8873046E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2" b="2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97765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904AB-C514-6E47-B125-19C26631C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Go ape!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651 N Pine Lake Dr, Memphis, TN 38134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2709A7E9-4B67-B242-A164-5C07EF621C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620726"/>
            <a:ext cx="5978273" cy="330586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25331-6F1E-7446-9FBC-16AB29676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can receive a 10% discount on any activity for the Memphis location (Shelby Farms).</a:t>
            </a:r>
          </a:p>
          <a:p>
            <a:r>
              <a:rPr lang="en-US" sz="1600" dirty="0">
                <a:solidFill>
                  <a:schemeClr val="bg1"/>
                </a:solidFill>
              </a:rPr>
              <a:t>Enter the promo code “GMSD22” to receive this discount.</a:t>
            </a:r>
          </a:p>
          <a:p>
            <a:r>
              <a:rPr lang="en-US" sz="1600" dirty="0">
                <a:solidFill>
                  <a:schemeClr val="bg1"/>
                </a:solidFill>
              </a:rPr>
              <a:t>Book online: </a:t>
            </a:r>
            <a:r>
              <a:rPr lang="en-US" sz="1600" dirty="0">
                <a:solidFill>
                  <a:schemeClr val="bg1"/>
                </a:solidFill>
                <a:hlinkClick r:id="rId3"/>
              </a:rPr>
              <a:t>www.goape.com/book-now/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r>
              <a:rPr lang="en-US" sz="1600" dirty="0">
                <a:solidFill>
                  <a:schemeClr val="bg1"/>
                </a:solidFill>
              </a:rPr>
              <a:t>Or call at: </a:t>
            </a:r>
            <a:r>
              <a:rPr lang="en-US" sz="1600" b="1" dirty="0">
                <a:solidFill>
                  <a:schemeClr val="bg1"/>
                </a:solidFill>
              </a:rPr>
              <a:t>1.800.971.8271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7365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C32E9-A969-6F4D-8E61-FBED7EF3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700" dirty="0">
                <a:solidFill>
                  <a:schemeClr val="accent1"/>
                </a:solidFill>
              </a:rPr>
              <a:t>Fun quest bowling</a:t>
            </a:r>
            <a:br>
              <a:rPr lang="en-US" sz="2200" dirty="0">
                <a:solidFill>
                  <a:schemeClr val="accent1"/>
                </a:solidFill>
              </a:rPr>
            </a:b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800" b="1" dirty="0">
                <a:solidFill>
                  <a:srgbClr val="FFFF00"/>
                </a:solidFill>
              </a:rPr>
              <a:t>440 U.S. 72, Collierville, TN 38017</a:t>
            </a:r>
            <a:br>
              <a:rPr lang="en-US" dirty="0"/>
            </a:br>
            <a:r>
              <a:rPr lang="en-US" sz="1800" b="1" dirty="0">
                <a:solidFill>
                  <a:srgbClr val="FFFF00"/>
                </a:solidFill>
              </a:rPr>
              <a:t>901-457-7051</a:t>
            </a:r>
            <a:br>
              <a:rPr lang="en-US" dirty="0"/>
            </a:br>
            <a:endParaRPr lang="en-US" sz="190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 descr="A picture containing text, sport, bowling&#10;&#10;Description automatically generated">
            <a:extLst>
              <a:ext uri="{FF2B5EF4-FFF2-40B4-BE49-F238E27FC236}">
                <a16:creationId xmlns:a16="http://schemas.microsoft.com/office/drawing/2014/main" id="{1836C3E8-73D3-1249-ADB0-2CDBFED1A4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211155"/>
            <a:ext cx="5978273" cy="412500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DA12B-6B1F-C84F-A164-0B48155D5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*Wednesday Dollar Daze: </a:t>
            </a:r>
          </a:p>
          <a:p>
            <a:r>
              <a:rPr lang="en-US" sz="1600" dirty="0">
                <a:solidFill>
                  <a:schemeClr val="bg1"/>
                </a:solidFill>
              </a:rPr>
              <a:t>-$1 per guest per game</a:t>
            </a:r>
          </a:p>
          <a:p>
            <a:r>
              <a:rPr lang="en-US" sz="1600" dirty="0">
                <a:solidFill>
                  <a:schemeClr val="bg1"/>
                </a:solidFill>
              </a:rPr>
              <a:t>-$1 shoe rental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*Sunday Fun Day:</a:t>
            </a:r>
          </a:p>
          <a:p>
            <a:r>
              <a:rPr lang="en-US" sz="1600" dirty="0">
                <a:solidFill>
                  <a:schemeClr val="bg1"/>
                </a:solidFill>
              </a:rPr>
              <a:t>-Buy one hour, get 1 hr. free</a:t>
            </a:r>
          </a:p>
          <a:p>
            <a:r>
              <a:rPr lang="en-US" sz="1600" dirty="0">
                <a:solidFill>
                  <a:schemeClr val="bg1"/>
                </a:solidFill>
              </a:rPr>
              <a:t>-Shoes not included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*Kid’s Bowl Free Program:</a:t>
            </a:r>
          </a:p>
          <a:p>
            <a:r>
              <a:rPr lang="en-US" sz="1600" dirty="0">
                <a:solidFill>
                  <a:schemeClr val="bg1"/>
                </a:solidFill>
                <a:hlinkClick r:id="rId3"/>
              </a:rPr>
              <a:t>https://www.kidsbowlfree.com/center.php?alley_id=4222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3352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AE55A-62FE-0C47-9612-990E01E2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Autobahn indoor speedway &amp; events</a:t>
            </a:r>
            <a:br>
              <a:rPr lang="en-US" sz="2800" dirty="0"/>
            </a:br>
            <a:r>
              <a:rPr lang="en-US" sz="1800" dirty="0"/>
              <a:t>6399 Shelby View Dr, Memphis, TN 38134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5882B-A799-B045-83F1-67854D61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Employees will receive 10% off all services at Autobahn Indoor Speedway &amp; Events.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Must show GMSD ID badge to receive this offer.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C9B3D022-B8E0-4C4C-B96C-3F09AB0D70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61" y="2206010"/>
            <a:ext cx="4296551" cy="21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830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6E42A-3159-0441-AE76-5466A67C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/>
              <a:t>Paintball park of Memphis</a:t>
            </a:r>
            <a:br>
              <a:rPr lang="en-US" sz="3200" dirty="0"/>
            </a:br>
            <a:r>
              <a:rPr lang="en-US" sz="3200" dirty="0"/>
              <a:t>9640 E Davies Plantation Rd, Lakeland, TN 38002</a:t>
            </a: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4B203-3289-AB47-85A9-39608DC70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are eligible to receive discounted packages.</a:t>
            </a:r>
          </a:p>
          <a:p>
            <a:r>
              <a:rPr lang="en-US" dirty="0"/>
              <a:t>MUST come in a group of 10 or more in order to receive this special.</a:t>
            </a:r>
          </a:p>
          <a:p>
            <a:r>
              <a:rPr lang="en-US" dirty="0"/>
              <a:t>Package three = $38 (originally $45)</a:t>
            </a:r>
          </a:p>
          <a:p>
            <a:r>
              <a:rPr lang="en-US" dirty="0"/>
              <a:t>Package two = $30 (originally $35)</a:t>
            </a:r>
          </a:p>
          <a:p>
            <a:r>
              <a:rPr lang="en-US" dirty="0"/>
              <a:t>Package one = $22 (originally $25)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56207059-DEFE-2F4C-93DA-4E2D7F6B8F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25090"/>
          <a:stretch/>
        </p:blipFill>
        <p:spPr>
          <a:xfrm>
            <a:off x="7598400" y="2197353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14390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A3D1-2623-1B48-B69E-98855CD6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Jumping world</a:t>
            </a:r>
            <a:br>
              <a:rPr lang="en-US" sz="6600" dirty="0"/>
            </a:br>
            <a:r>
              <a:rPr lang="en-US" sz="3600" dirty="0"/>
              <a:t>6161 Shelby Oaks Dr, Memphis, TN 38134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4759E811-C225-024E-978F-DA928298E2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06" y="2496999"/>
            <a:ext cx="4773168" cy="346837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F22A5-F266-D841-8BF0-8416D90C0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5080" y="2121408"/>
            <a:ext cx="4773168" cy="405079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/>
              <a:t>ALL GMSD Teachers are eligible to receive a 10-15% discount.</a:t>
            </a:r>
          </a:p>
          <a:p>
            <a:r>
              <a:rPr lang="en-US" sz="2800" dirty="0"/>
              <a:t>Must show your GMSD ID badge to receive this offer.</a:t>
            </a:r>
          </a:p>
          <a:p>
            <a:r>
              <a:rPr lang="en-US" sz="2800" dirty="0"/>
              <a:t>Discount is only for ticket, not food or merchandise.</a:t>
            </a:r>
          </a:p>
        </p:txBody>
      </p:sp>
    </p:spTree>
    <p:extLst>
      <p:ext uri="{BB962C8B-B14F-4D97-AF65-F5344CB8AC3E}">
        <p14:creationId xmlns:p14="http://schemas.microsoft.com/office/powerpoint/2010/main" val="400918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23C24-D971-8540-9F2E-42A1A6A7E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pc="200" dirty="0">
                <a:latin typeface="+mj-lt"/>
              </a:rPr>
              <a:t>Shed fitness</a:t>
            </a:r>
            <a:br>
              <a:rPr lang="en-US" spc="200" dirty="0">
                <a:latin typeface="+mj-lt"/>
              </a:rPr>
            </a:br>
            <a:r>
              <a:rPr lang="en-US" sz="1600" b="0" dirty="0"/>
              <a:t>1215 Ridgeway Rd, Memphis, TN 38119</a:t>
            </a:r>
            <a:endParaRPr lang="en-US" sz="1600" spc="200" dirty="0">
              <a:latin typeface="+mj-lt"/>
            </a:endParaRPr>
          </a:p>
        </p:txBody>
      </p:sp>
      <p:pic>
        <p:nvPicPr>
          <p:cNvPr id="6" name="Content Placeholder 5" descr="Text, calendar&#10;&#10;Description automatically generated">
            <a:extLst>
              <a:ext uri="{FF2B5EF4-FFF2-40B4-BE49-F238E27FC236}">
                <a16:creationId xmlns:a16="http://schemas.microsoft.com/office/drawing/2014/main" id="{BE2740FE-72C1-0140-9062-397CCCA5C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726781"/>
            <a:ext cx="5978273" cy="309375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E208F-D21E-8446-A6C6-E149FC32A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dirty="0">
                <a:solidFill>
                  <a:schemeClr val="bg1"/>
                </a:solidFill>
              </a:rPr>
              <a:t>ALL GMSD Employees are eligible for a discounted membership.</a:t>
            </a:r>
          </a:p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dirty="0">
                <a:solidFill>
                  <a:schemeClr val="bg1"/>
                </a:solidFill>
              </a:rPr>
              <a:t>Membership will be discounted to $99/month for the first two months (exclusive to GMSD).</a:t>
            </a:r>
          </a:p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dirty="0">
                <a:solidFill>
                  <a:schemeClr val="bg1"/>
                </a:solidFill>
              </a:rPr>
              <a:t>Must show your GMSD ID badge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34509010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4E9FA-1B8D-3842-B798-59EE2CF0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/>
              <a:t>Memphis symphony orchestra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F7C5F-92BE-C343-8D2B-27333FA1D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employees will receive 20% off their ticket purchase.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Must show GMSD ID badge to receive offer.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4215009-DE1E-A54A-910A-0EF48D8766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58" y="2279212"/>
            <a:ext cx="4168817" cy="18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575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08101-2FAD-A34F-AB3A-1AEE5B29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Fleet feet</a:t>
            </a:r>
            <a:br>
              <a:rPr lang="en-US" dirty="0"/>
            </a:br>
            <a:r>
              <a:rPr lang="en-US" dirty="0"/>
              <a:t>Memphis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269532E4-8CD0-DF4F-ACDB-B410EC71E9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2967205"/>
            <a:ext cx="3871985" cy="15976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8D6C5-5CD1-854B-82B8-2F425A6DD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5804" y="2286001"/>
            <a:ext cx="60541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are eligible for the following promotion:</a:t>
            </a:r>
          </a:p>
          <a:p>
            <a:r>
              <a:rPr lang="en-US" dirty="0"/>
              <a:t>Spend $150 in the store and get $15 back for future purchases.</a:t>
            </a:r>
          </a:p>
          <a:p>
            <a:r>
              <a:rPr lang="en-US" dirty="0"/>
              <a:t>No need to show GMSD ID badge for this promotion.</a:t>
            </a:r>
          </a:p>
          <a:p>
            <a:r>
              <a:rPr lang="en-US" dirty="0"/>
              <a:t>Available at all Fleet Feet locations.</a:t>
            </a:r>
          </a:p>
        </p:txBody>
      </p:sp>
    </p:spTree>
    <p:extLst>
      <p:ext uri="{BB962C8B-B14F-4D97-AF65-F5344CB8AC3E}">
        <p14:creationId xmlns:p14="http://schemas.microsoft.com/office/powerpoint/2010/main" val="9705742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D21ED-A98D-F740-B63E-470A2AF70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/>
              <a:t>Bike the planet</a:t>
            </a:r>
            <a:br>
              <a:rPr lang="en-US" sz="4000" dirty="0"/>
            </a:br>
            <a:r>
              <a:rPr lang="en-US" sz="2800" dirty="0"/>
              <a:t>8385 US-64 Suite 104, Memphis, TN 38133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D26C2-5BDB-534A-BC65-3E16C0294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and “educator’s discount” of 10% off any purchase.</a:t>
            </a:r>
          </a:p>
          <a:p>
            <a:r>
              <a:rPr lang="en-US" dirty="0"/>
              <a:t>You must show your GMSD I.D. badge to receive this special offer.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69C70DF-F85A-4348-B63D-7D7A9113C2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-2" b="-2"/>
          <a:stretch/>
        </p:blipFill>
        <p:spPr>
          <a:xfrm>
            <a:off x="7598400" y="2197353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62715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65B723-85D7-8845-B1CD-5D672D39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Party city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A7CF7-AB4F-C840-86E1-2C8D633F0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teachers can receive between 10-20% off in-store purchases.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Must provide a signed letter from your school’s administration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Read the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details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further info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2E63DF1-1F3E-B94C-B773-B678330C9F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73" y="2546229"/>
            <a:ext cx="4398895" cy="13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827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43" name="Title 1"/>
          <p:cNvSpPr txBox="1"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 sz="2800">
                <a:solidFill>
                  <a:srgbClr val="FF0000"/>
                </a:solidFill>
              </a:defRPr>
            </a:pPr>
            <a:r>
              <a:rPr lang="en-US" sz="1900" dirty="0">
                <a:solidFill>
                  <a:schemeClr val="accent1"/>
                </a:solidFill>
              </a:rPr>
              <a:t>Family leisure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2120 Whitten Rd, Memphis, TN 38133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u="sng" dirty="0">
                <a:solidFill>
                  <a:schemeClr val="accent1"/>
                </a:solidFill>
                <a:uFill>
                  <a:solidFill>
                    <a:srgbClr val="FA2B5C"/>
                  </a:solidFill>
                </a:uFill>
                <a:hlinkClick r:id="rId2"/>
              </a:rPr>
              <a:t>(901) 371-9090</a:t>
            </a:r>
          </a:p>
        </p:txBody>
      </p:sp>
      <p:pic>
        <p:nvPicPr>
          <p:cNvPr id="345" name="image40.jpeg" descr="image4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68" y="643464"/>
            <a:ext cx="5260391" cy="5260391"/>
          </a:xfrm>
          <a:prstGeom prst="rect">
            <a:avLst/>
          </a:prstGeom>
        </p:spPr>
      </p:pic>
      <p:sp>
        <p:nvSpPr>
          <p:cNvPr id="34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339328" y="1655065"/>
            <a:ext cx="3090672" cy="422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GMSD Employees will receive 10% off all in-stock patio furniture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GMSD Employees will receive $500 off in-stock hot tubs.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Must show your GMSD ID badge!</a:t>
            </a:r>
          </a:p>
        </p:txBody>
      </p:sp>
    </p:spTree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" name="Title 1"/>
          <p:cNvSpPr txBox="1"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2800"/>
            </a:pPr>
            <a:r>
              <a:rPr lang="en-US" sz="2100" dirty="0"/>
              <a:t>Performing arts of Germantown</a:t>
            </a:r>
            <a:br>
              <a:rPr lang="en-US" sz="2100" dirty="0"/>
            </a:br>
            <a:r>
              <a:rPr lang="en-US" sz="2100" dirty="0"/>
              <a:t>7863 Farmington Blvd, Germantown, TN 38138</a:t>
            </a:r>
          </a:p>
        </p:txBody>
      </p:sp>
      <p:sp>
        <p:nvSpPr>
          <p:cNvPr id="371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8" y="2286001"/>
            <a:ext cx="4363595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600"/>
            </a:pPr>
            <a:r>
              <a:rPr lang="en-US" sz="1600" dirty="0"/>
              <a:t>For any new customers,  who are Germantown employees , we would love to waive our $35.00 new student registration fee, and offer a 10% discount for the first month of Dance. 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600"/>
            </a:pPr>
            <a:r>
              <a:rPr lang="en-US" sz="1600" dirty="0"/>
              <a:t>For beginner dancers, this offer is good thru October 2020. For dancers with experience, this offer is good thru September 2021. . 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600"/>
            </a:pPr>
            <a:r>
              <a:rPr lang="en-US" sz="1600" dirty="0"/>
              <a:t>Please call 901-754-0024 for more information.</a:t>
            </a:r>
          </a:p>
        </p:txBody>
      </p:sp>
      <p:pic>
        <p:nvPicPr>
          <p:cNvPr id="369" name="image43.jpeg" descr="image43.jpeg"/>
          <p:cNvPicPr>
            <a:picLocks noChangeAspect="1"/>
          </p:cNvPicPr>
          <p:nvPr/>
        </p:nvPicPr>
        <p:blipFill rotWithShape="1">
          <a:blip r:embed="rId2"/>
          <a:srcRect r="2" b="123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" name="Title 1"/>
          <p:cNvSpPr txBox="1"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2800"/>
            </a:pPr>
            <a:r>
              <a:rPr lang="en-US" sz="2200" dirty="0"/>
              <a:t>Ultimate ballroom dancing</a:t>
            </a:r>
            <a:br>
              <a:rPr lang="en-US" sz="2200" dirty="0"/>
            </a:br>
            <a:r>
              <a:rPr lang="en-US" sz="2200" dirty="0"/>
              <a:t>7990 Trinity Rd #106, Cordova, TN 38018</a:t>
            </a:r>
          </a:p>
        </p:txBody>
      </p:sp>
      <p:sp>
        <p:nvSpPr>
          <p:cNvPr id="37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GMSD Employees will get a $10 discount on the *above program.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Introductory offer will be $20 off if you mention you’re a GMSD employee</a:t>
            </a:r>
          </a:p>
        </p:txBody>
      </p:sp>
      <p:pic>
        <p:nvPicPr>
          <p:cNvPr id="375" name="image44.png" descr="image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73" y="645107"/>
            <a:ext cx="5580063" cy="55940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 6">
            <a:extLst>
              <a:ext uri="{FF2B5EF4-FFF2-40B4-BE49-F238E27FC236}">
                <a16:creationId xmlns:a16="http://schemas.microsoft.com/office/drawing/2014/main" id="{78553DC1-BBD9-41D4-90AD-350786994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83F7068-9921-409F-B775-3883E413C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9" name="Title 1"/>
          <p:cNvSpPr txBox="1">
            <a:spLocks noGrp="1"/>
          </p:cNvSpPr>
          <p:nvPr>
            <p:ph type="title"/>
          </p:nvPr>
        </p:nvSpPr>
        <p:spPr>
          <a:xfrm>
            <a:off x="965200" y="804335"/>
            <a:ext cx="5880100" cy="16817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1600">
                <a:solidFill>
                  <a:srgbClr val="FFFF00"/>
                </a:solidFill>
              </a:defRPr>
            </a:pPr>
            <a:r>
              <a:rPr lang="en-US" sz="3200" dirty="0"/>
              <a:t>Music Box</a:t>
            </a:r>
            <a:br>
              <a:rPr lang="en-US" dirty="0"/>
            </a:br>
            <a:br>
              <a:rPr lang="en-US" dirty="0"/>
            </a:br>
            <a:r>
              <a:rPr lang="en-US" dirty="0"/>
              <a:t>7516 Capital Dr. Germantown TN 38138 </a:t>
            </a:r>
            <a:br>
              <a:rPr lang="en-US" dirty="0"/>
            </a:br>
            <a:r>
              <a:rPr lang="en-US" dirty="0"/>
              <a:t>(901) 626 0973 (text or call)</a:t>
            </a:r>
            <a:br>
              <a:rPr lang="en-US" dirty="0"/>
            </a:br>
            <a:r>
              <a:rPr lang="en-US" u="sng" dirty="0">
                <a:uFill>
                  <a:solidFill>
                    <a:srgbClr val="FA2B5C"/>
                  </a:solidFill>
                </a:uFill>
                <a:hlinkClick r:id="rId2"/>
              </a:rPr>
              <a:t>www.musicboxinc.com</a:t>
            </a:r>
            <a:r>
              <a:rPr lang="en-US" dirty="0"/>
              <a:t> </a:t>
            </a:r>
          </a:p>
          <a:p>
            <a:pPr algn="ctr">
              <a:defRPr sz="1200">
                <a:solidFill>
                  <a:srgbClr val="FFFF00"/>
                </a:solidFill>
              </a:defRPr>
            </a:pPr>
            <a:r>
              <a:rPr lang="en-US" u="sng" dirty="0">
                <a:uFill>
                  <a:solidFill>
                    <a:srgbClr val="FA2B5C"/>
                  </a:solidFill>
                </a:uFill>
                <a:hlinkClick r:id="rId3"/>
              </a:rPr>
              <a:t>info@musicboxinc.com</a:t>
            </a:r>
            <a:endParaRPr lang="en-US" u="sng">
              <a:uFill>
                <a:solidFill>
                  <a:srgbClr val="FA2B5C"/>
                </a:solidFill>
              </a:uFill>
              <a:hlinkClick r:id="rId3"/>
            </a:endParaRPr>
          </a:p>
        </p:txBody>
      </p:sp>
      <p:sp>
        <p:nvSpPr>
          <p:cNvPr id="35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965200" y="2871982"/>
            <a:ext cx="4398652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77177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46"/>
            </a:pPr>
            <a:r>
              <a:rPr lang="en-US" sz="1746" dirty="0"/>
              <a:t>GMSD employees and students receive 10% off lesson tuition for 3 months or 10% of camp tuition (with code “GMSD”)</a:t>
            </a:r>
          </a:p>
          <a:p>
            <a:pPr marL="277177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46"/>
            </a:pPr>
            <a:r>
              <a:rPr lang="en-US" sz="1746" dirty="0"/>
              <a:t>We teach guitar, piano, drums, bass, ukulele and voice. Kids and adults. In-person and on-line. In English and Spanish</a:t>
            </a:r>
          </a:p>
          <a:p>
            <a:pPr marL="277177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46"/>
            </a:pPr>
            <a:r>
              <a:rPr lang="en-US" sz="1746" dirty="0"/>
              <a:t>Free trial lessons and school tours. No contract requirement</a:t>
            </a: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09A1112-239E-4149-B803-9EC081E37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0946" y="2529102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2" name="IMG_0775.JPG" descr="IMG_0775.JPG"/>
          <p:cNvPicPr>
            <a:picLocks noChangeAspect="1"/>
          </p:cNvPicPr>
          <p:nvPr/>
        </p:nvPicPr>
        <p:blipFill rotWithShape="1">
          <a:blip r:embed="rId4"/>
          <a:srcRect l="7974" r="16934" b="-2"/>
          <a:stretch/>
        </p:blipFill>
        <p:spPr>
          <a:xfrm>
            <a:off x="5724287" y="2642287"/>
            <a:ext cx="3135234" cy="3131460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0CE326BE-F0B1-46A2-AD11-ECDEEFB38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76" y="0"/>
            <a:ext cx="4335725" cy="3532180"/>
          </a:xfrm>
          <a:custGeom>
            <a:avLst/>
            <a:gdLst>
              <a:gd name="connsiteX0" fmla="*/ 179111 w 4335725"/>
              <a:gd name="connsiteY0" fmla="*/ 0 h 3532180"/>
              <a:gd name="connsiteX1" fmla="*/ 4335725 w 4335725"/>
              <a:gd name="connsiteY1" fmla="*/ 0 h 3532180"/>
              <a:gd name="connsiteX2" fmla="*/ 4335725 w 4335725"/>
              <a:gd name="connsiteY2" fmla="*/ 2845937 h 3532180"/>
              <a:gd name="connsiteX3" fmla="*/ 4315217 w 4335725"/>
              <a:gd name="connsiteY3" fmla="*/ 2853009 h 3532180"/>
              <a:gd name="connsiteX4" fmla="*/ 4269092 w 4335725"/>
              <a:gd name="connsiteY4" fmla="*/ 2867324 h 3532180"/>
              <a:gd name="connsiteX5" fmla="*/ 4219783 w 4335725"/>
              <a:gd name="connsiteY5" fmla="*/ 2880049 h 3532180"/>
              <a:gd name="connsiteX6" fmla="*/ 4172065 w 4335725"/>
              <a:gd name="connsiteY6" fmla="*/ 2892774 h 3532180"/>
              <a:gd name="connsiteX7" fmla="*/ 4124349 w 4335725"/>
              <a:gd name="connsiteY7" fmla="*/ 2907089 h 3532180"/>
              <a:gd name="connsiteX8" fmla="*/ 4078224 w 4335725"/>
              <a:gd name="connsiteY8" fmla="*/ 2922994 h 3532180"/>
              <a:gd name="connsiteX9" fmla="*/ 4035278 w 4335725"/>
              <a:gd name="connsiteY9" fmla="*/ 2942082 h 3532180"/>
              <a:gd name="connsiteX10" fmla="*/ 3995515 w 4335725"/>
              <a:gd name="connsiteY10" fmla="*/ 2964348 h 3532180"/>
              <a:gd name="connsiteX11" fmla="*/ 3960521 w 4335725"/>
              <a:gd name="connsiteY11" fmla="*/ 2992978 h 3532180"/>
              <a:gd name="connsiteX12" fmla="*/ 3923939 w 4335725"/>
              <a:gd name="connsiteY12" fmla="*/ 3024791 h 3532180"/>
              <a:gd name="connsiteX13" fmla="*/ 3892126 w 4335725"/>
              <a:gd name="connsiteY13" fmla="*/ 3061373 h 3532180"/>
              <a:gd name="connsiteX14" fmla="*/ 3861905 w 4335725"/>
              <a:gd name="connsiteY14" fmla="*/ 3099547 h 3532180"/>
              <a:gd name="connsiteX15" fmla="*/ 3831684 w 4335725"/>
              <a:gd name="connsiteY15" fmla="*/ 3139310 h 3532180"/>
              <a:gd name="connsiteX16" fmla="*/ 3801464 w 4335725"/>
              <a:gd name="connsiteY16" fmla="*/ 3179075 h 3532180"/>
              <a:gd name="connsiteX17" fmla="*/ 3771243 w 4335725"/>
              <a:gd name="connsiteY17" fmla="*/ 3217249 h 3532180"/>
              <a:gd name="connsiteX18" fmla="*/ 3737841 w 4335725"/>
              <a:gd name="connsiteY18" fmla="*/ 3253831 h 3532180"/>
              <a:gd name="connsiteX19" fmla="*/ 3704438 w 4335725"/>
              <a:gd name="connsiteY19" fmla="*/ 3285642 h 3532180"/>
              <a:gd name="connsiteX20" fmla="*/ 3666266 w 4335725"/>
              <a:gd name="connsiteY20" fmla="*/ 3312682 h 3532180"/>
              <a:gd name="connsiteX21" fmla="*/ 3626501 w 4335725"/>
              <a:gd name="connsiteY21" fmla="*/ 3333360 h 3532180"/>
              <a:gd name="connsiteX22" fmla="*/ 3578783 w 4335725"/>
              <a:gd name="connsiteY22" fmla="*/ 3347676 h 3532180"/>
              <a:gd name="connsiteX23" fmla="*/ 3529475 w 4335725"/>
              <a:gd name="connsiteY23" fmla="*/ 3354038 h 3532180"/>
              <a:gd name="connsiteX24" fmla="*/ 3478579 w 4335725"/>
              <a:gd name="connsiteY24" fmla="*/ 3355628 h 3532180"/>
              <a:gd name="connsiteX25" fmla="*/ 3424498 w 4335725"/>
              <a:gd name="connsiteY25" fmla="*/ 3350856 h 3532180"/>
              <a:gd name="connsiteX26" fmla="*/ 3370419 w 4335725"/>
              <a:gd name="connsiteY26" fmla="*/ 3344494 h 3532180"/>
              <a:gd name="connsiteX27" fmla="*/ 3316339 w 4335725"/>
              <a:gd name="connsiteY27" fmla="*/ 3336540 h 3532180"/>
              <a:gd name="connsiteX28" fmla="*/ 3262260 w 4335725"/>
              <a:gd name="connsiteY28" fmla="*/ 3330180 h 3532180"/>
              <a:gd name="connsiteX29" fmla="*/ 3208180 w 4335725"/>
              <a:gd name="connsiteY29" fmla="*/ 3326998 h 3532180"/>
              <a:gd name="connsiteX30" fmla="*/ 3155691 w 4335725"/>
              <a:gd name="connsiteY30" fmla="*/ 3326998 h 3532180"/>
              <a:gd name="connsiteX31" fmla="*/ 3106385 w 4335725"/>
              <a:gd name="connsiteY31" fmla="*/ 3333360 h 3532180"/>
              <a:gd name="connsiteX32" fmla="*/ 3055487 w 4335725"/>
              <a:gd name="connsiteY32" fmla="*/ 3346085 h 3532180"/>
              <a:gd name="connsiteX33" fmla="*/ 3009359 w 4335725"/>
              <a:gd name="connsiteY33" fmla="*/ 3365171 h 3532180"/>
              <a:gd name="connsiteX34" fmla="*/ 2961643 w 4335725"/>
              <a:gd name="connsiteY34" fmla="*/ 3390621 h 3532180"/>
              <a:gd name="connsiteX35" fmla="*/ 2913927 w 4335725"/>
              <a:gd name="connsiteY35" fmla="*/ 3416071 h 3532180"/>
              <a:gd name="connsiteX36" fmla="*/ 2866209 w 4335725"/>
              <a:gd name="connsiteY36" fmla="*/ 3444699 h 3532180"/>
              <a:gd name="connsiteX37" fmla="*/ 2820081 w 4335725"/>
              <a:gd name="connsiteY37" fmla="*/ 3471739 h 3532180"/>
              <a:gd name="connsiteX38" fmla="*/ 2770775 w 4335725"/>
              <a:gd name="connsiteY38" fmla="*/ 3495598 h 3532180"/>
              <a:gd name="connsiteX39" fmla="*/ 2723057 w 4335725"/>
              <a:gd name="connsiteY39" fmla="*/ 3514685 h 3532180"/>
              <a:gd name="connsiteX40" fmla="*/ 2673749 w 4335725"/>
              <a:gd name="connsiteY40" fmla="*/ 3527410 h 3532180"/>
              <a:gd name="connsiteX41" fmla="*/ 2622852 w 4335725"/>
              <a:gd name="connsiteY41" fmla="*/ 3532180 h 3532180"/>
              <a:gd name="connsiteX42" fmla="*/ 2571953 w 4335725"/>
              <a:gd name="connsiteY42" fmla="*/ 3527410 h 3532180"/>
              <a:gd name="connsiteX43" fmla="*/ 2522645 w 4335725"/>
              <a:gd name="connsiteY43" fmla="*/ 3514685 h 3532180"/>
              <a:gd name="connsiteX44" fmla="*/ 2474930 w 4335725"/>
              <a:gd name="connsiteY44" fmla="*/ 3495598 h 3532180"/>
              <a:gd name="connsiteX45" fmla="*/ 2425621 w 4335725"/>
              <a:gd name="connsiteY45" fmla="*/ 3471739 h 3532180"/>
              <a:gd name="connsiteX46" fmla="*/ 2379493 w 4335725"/>
              <a:gd name="connsiteY46" fmla="*/ 3444699 h 3532180"/>
              <a:gd name="connsiteX47" fmla="*/ 2331777 w 4335725"/>
              <a:gd name="connsiteY47" fmla="*/ 3416071 h 3532180"/>
              <a:gd name="connsiteX48" fmla="*/ 2284059 w 4335725"/>
              <a:gd name="connsiteY48" fmla="*/ 3390621 h 3532180"/>
              <a:gd name="connsiteX49" fmla="*/ 2236343 w 4335725"/>
              <a:gd name="connsiteY49" fmla="*/ 3365171 h 3532180"/>
              <a:gd name="connsiteX50" fmla="*/ 2188627 w 4335725"/>
              <a:gd name="connsiteY50" fmla="*/ 3346085 h 3532180"/>
              <a:gd name="connsiteX51" fmla="*/ 2139319 w 4335725"/>
              <a:gd name="connsiteY51" fmla="*/ 3333360 h 3532180"/>
              <a:gd name="connsiteX52" fmla="*/ 2090011 w 4335725"/>
              <a:gd name="connsiteY52" fmla="*/ 3326998 h 3532180"/>
              <a:gd name="connsiteX53" fmla="*/ 2037520 w 4335725"/>
              <a:gd name="connsiteY53" fmla="*/ 3326998 h 3532180"/>
              <a:gd name="connsiteX54" fmla="*/ 1983442 w 4335725"/>
              <a:gd name="connsiteY54" fmla="*/ 3330180 h 3532180"/>
              <a:gd name="connsiteX55" fmla="*/ 1929363 w 4335725"/>
              <a:gd name="connsiteY55" fmla="*/ 3336540 h 3532180"/>
              <a:gd name="connsiteX56" fmla="*/ 1875283 w 4335725"/>
              <a:gd name="connsiteY56" fmla="*/ 3344494 h 3532180"/>
              <a:gd name="connsiteX57" fmla="*/ 1821202 w 4335725"/>
              <a:gd name="connsiteY57" fmla="*/ 3350856 h 3532180"/>
              <a:gd name="connsiteX58" fmla="*/ 1767124 w 4335725"/>
              <a:gd name="connsiteY58" fmla="*/ 3355628 h 3532180"/>
              <a:gd name="connsiteX59" fmla="*/ 1716227 w 4335725"/>
              <a:gd name="connsiteY59" fmla="*/ 3354038 h 3532180"/>
              <a:gd name="connsiteX60" fmla="*/ 1666919 w 4335725"/>
              <a:gd name="connsiteY60" fmla="*/ 3347676 h 3532180"/>
              <a:gd name="connsiteX61" fmla="*/ 1619201 w 4335725"/>
              <a:gd name="connsiteY61" fmla="*/ 3333360 h 3532180"/>
              <a:gd name="connsiteX62" fmla="*/ 1579437 w 4335725"/>
              <a:gd name="connsiteY62" fmla="*/ 3312682 h 3532180"/>
              <a:gd name="connsiteX63" fmla="*/ 1541263 w 4335725"/>
              <a:gd name="connsiteY63" fmla="*/ 3285642 h 3532180"/>
              <a:gd name="connsiteX64" fmla="*/ 1507862 w 4335725"/>
              <a:gd name="connsiteY64" fmla="*/ 3253831 h 3532180"/>
              <a:gd name="connsiteX65" fmla="*/ 1474459 w 4335725"/>
              <a:gd name="connsiteY65" fmla="*/ 3217249 h 3532180"/>
              <a:gd name="connsiteX66" fmla="*/ 1444238 w 4335725"/>
              <a:gd name="connsiteY66" fmla="*/ 3179075 h 3532180"/>
              <a:gd name="connsiteX67" fmla="*/ 1414018 w 4335725"/>
              <a:gd name="connsiteY67" fmla="*/ 3139310 h 3532180"/>
              <a:gd name="connsiteX68" fmla="*/ 1383797 w 4335725"/>
              <a:gd name="connsiteY68" fmla="*/ 3099547 h 3532180"/>
              <a:gd name="connsiteX69" fmla="*/ 1353577 w 4335725"/>
              <a:gd name="connsiteY69" fmla="*/ 3061373 h 3532180"/>
              <a:gd name="connsiteX70" fmla="*/ 1321765 w 4335725"/>
              <a:gd name="connsiteY70" fmla="*/ 3024791 h 3532180"/>
              <a:gd name="connsiteX71" fmla="*/ 1285181 w 4335725"/>
              <a:gd name="connsiteY71" fmla="*/ 2992978 h 3532180"/>
              <a:gd name="connsiteX72" fmla="*/ 1250188 w 4335725"/>
              <a:gd name="connsiteY72" fmla="*/ 2964348 h 3532180"/>
              <a:gd name="connsiteX73" fmla="*/ 1210424 w 4335725"/>
              <a:gd name="connsiteY73" fmla="*/ 2942082 h 3532180"/>
              <a:gd name="connsiteX74" fmla="*/ 1167479 w 4335725"/>
              <a:gd name="connsiteY74" fmla="*/ 2922994 h 3532180"/>
              <a:gd name="connsiteX75" fmla="*/ 1121353 w 4335725"/>
              <a:gd name="connsiteY75" fmla="*/ 2907089 h 3532180"/>
              <a:gd name="connsiteX76" fmla="*/ 1073635 w 4335725"/>
              <a:gd name="connsiteY76" fmla="*/ 2892774 h 3532180"/>
              <a:gd name="connsiteX77" fmla="*/ 1025919 w 4335725"/>
              <a:gd name="connsiteY77" fmla="*/ 2880049 h 3532180"/>
              <a:gd name="connsiteX78" fmla="*/ 976611 w 4335725"/>
              <a:gd name="connsiteY78" fmla="*/ 2867324 h 3532180"/>
              <a:gd name="connsiteX79" fmla="*/ 930485 w 4335725"/>
              <a:gd name="connsiteY79" fmla="*/ 2853009 h 3532180"/>
              <a:gd name="connsiteX80" fmla="*/ 884357 w 4335725"/>
              <a:gd name="connsiteY80" fmla="*/ 2837103 h 3532180"/>
              <a:gd name="connsiteX81" fmla="*/ 841413 w 4335725"/>
              <a:gd name="connsiteY81" fmla="*/ 2818015 h 3532180"/>
              <a:gd name="connsiteX82" fmla="*/ 803238 w 4335725"/>
              <a:gd name="connsiteY82" fmla="*/ 2794157 h 3532180"/>
              <a:gd name="connsiteX83" fmla="*/ 768245 w 4335725"/>
              <a:gd name="connsiteY83" fmla="*/ 2765527 h 3532180"/>
              <a:gd name="connsiteX84" fmla="*/ 739617 w 4335725"/>
              <a:gd name="connsiteY84" fmla="*/ 2730536 h 3532180"/>
              <a:gd name="connsiteX85" fmla="*/ 715759 w 4335725"/>
              <a:gd name="connsiteY85" fmla="*/ 2692361 h 3532180"/>
              <a:gd name="connsiteX86" fmla="*/ 696671 w 4335725"/>
              <a:gd name="connsiteY86" fmla="*/ 2649416 h 3532180"/>
              <a:gd name="connsiteX87" fmla="*/ 680766 w 4335725"/>
              <a:gd name="connsiteY87" fmla="*/ 2603290 h 3532180"/>
              <a:gd name="connsiteX88" fmla="*/ 666450 w 4335725"/>
              <a:gd name="connsiteY88" fmla="*/ 2557164 h 3532180"/>
              <a:gd name="connsiteX89" fmla="*/ 653726 w 4335725"/>
              <a:gd name="connsiteY89" fmla="*/ 2507856 h 3532180"/>
              <a:gd name="connsiteX90" fmla="*/ 641000 w 4335725"/>
              <a:gd name="connsiteY90" fmla="*/ 2460140 h 3532180"/>
              <a:gd name="connsiteX91" fmla="*/ 626685 w 4335725"/>
              <a:gd name="connsiteY91" fmla="*/ 2412422 h 3532180"/>
              <a:gd name="connsiteX92" fmla="*/ 610780 w 4335725"/>
              <a:gd name="connsiteY92" fmla="*/ 2366295 h 3532180"/>
              <a:gd name="connsiteX93" fmla="*/ 591692 w 4335725"/>
              <a:gd name="connsiteY93" fmla="*/ 2323348 h 3532180"/>
              <a:gd name="connsiteX94" fmla="*/ 569424 w 4335725"/>
              <a:gd name="connsiteY94" fmla="*/ 2283586 h 3532180"/>
              <a:gd name="connsiteX95" fmla="*/ 540796 w 4335725"/>
              <a:gd name="connsiteY95" fmla="*/ 2248593 h 3532180"/>
              <a:gd name="connsiteX96" fmla="*/ 508983 w 4335725"/>
              <a:gd name="connsiteY96" fmla="*/ 2212010 h 3532180"/>
              <a:gd name="connsiteX97" fmla="*/ 472400 w 4335725"/>
              <a:gd name="connsiteY97" fmla="*/ 2180199 h 3532180"/>
              <a:gd name="connsiteX98" fmla="*/ 432635 w 4335725"/>
              <a:gd name="connsiteY98" fmla="*/ 2149978 h 3532180"/>
              <a:gd name="connsiteX99" fmla="*/ 392872 w 4335725"/>
              <a:gd name="connsiteY99" fmla="*/ 2119758 h 3532180"/>
              <a:gd name="connsiteX100" fmla="*/ 353108 w 4335725"/>
              <a:gd name="connsiteY100" fmla="*/ 2089537 h 3532180"/>
              <a:gd name="connsiteX101" fmla="*/ 314933 w 4335725"/>
              <a:gd name="connsiteY101" fmla="*/ 2059315 h 3532180"/>
              <a:gd name="connsiteX102" fmla="*/ 278350 w 4335725"/>
              <a:gd name="connsiteY102" fmla="*/ 2025914 h 3532180"/>
              <a:gd name="connsiteX103" fmla="*/ 246539 w 4335725"/>
              <a:gd name="connsiteY103" fmla="*/ 1992513 h 3532180"/>
              <a:gd name="connsiteX104" fmla="*/ 219500 w 4335725"/>
              <a:gd name="connsiteY104" fmla="*/ 1954338 h 3532180"/>
              <a:gd name="connsiteX105" fmla="*/ 198823 w 4335725"/>
              <a:gd name="connsiteY105" fmla="*/ 1914575 h 3532180"/>
              <a:gd name="connsiteX106" fmla="*/ 184508 w 4335725"/>
              <a:gd name="connsiteY106" fmla="*/ 1866859 h 3532180"/>
              <a:gd name="connsiteX107" fmla="*/ 178145 w 4335725"/>
              <a:gd name="connsiteY107" fmla="*/ 1817551 h 3532180"/>
              <a:gd name="connsiteX108" fmla="*/ 176554 w 4335725"/>
              <a:gd name="connsiteY108" fmla="*/ 1766651 h 3532180"/>
              <a:gd name="connsiteX109" fmla="*/ 181326 w 4335725"/>
              <a:gd name="connsiteY109" fmla="*/ 1712572 h 3532180"/>
              <a:gd name="connsiteX110" fmla="*/ 187688 w 4335725"/>
              <a:gd name="connsiteY110" fmla="*/ 1658493 h 3532180"/>
              <a:gd name="connsiteX111" fmla="*/ 195640 w 4335725"/>
              <a:gd name="connsiteY111" fmla="*/ 1604413 h 3532180"/>
              <a:gd name="connsiteX112" fmla="*/ 202004 w 4335725"/>
              <a:gd name="connsiteY112" fmla="*/ 1550335 h 3532180"/>
              <a:gd name="connsiteX113" fmla="*/ 205186 w 4335725"/>
              <a:gd name="connsiteY113" fmla="*/ 1496256 h 3532180"/>
              <a:gd name="connsiteX114" fmla="*/ 205186 w 4335725"/>
              <a:gd name="connsiteY114" fmla="*/ 1443766 h 3532180"/>
              <a:gd name="connsiteX115" fmla="*/ 198823 w 4335725"/>
              <a:gd name="connsiteY115" fmla="*/ 1394460 h 3532180"/>
              <a:gd name="connsiteX116" fmla="*/ 186098 w 4335725"/>
              <a:gd name="connsiteY116" fmla="*/ 1345152 h 3532180"/>
              <a:gd name="connsiteX117" fmla="*/ 167011 w 4335725"/>
              <a:gd name="connsiteY117" fmla="*/ 1299024 h 3532180"/>
              <a:gd name="connsiteX118" fmla="*/ 143153 w 4335725"/>
              <a:gd name="connsiteY118" fmla="*/ 1251308 h 3532180"/>
              <a:gd name="connsiteX119" fmla="*/ 116112 w 4335725"/>
              <a:gd name="connsiteY119" fmla="*/ 1203592 h 3532180"/>
              <a:gd name="connsiteX120" fmla="*/ 87483 w 4335725"/>
              <a:gd name="connsiteY120" fmla="*/ 1155874 h 3532180"/>
              <a:gd name="connsiteX121" fmla="*/ 60443 w 4335725"/>
              <a:gd name="connsiteY121" fmla="*/ 1109746 h 3532180"/>
              <a:gd name="connsiteX122" fmla="*/ 36583 w 4335725"/>
              <a:gd name="connsiteY122" fmla="*/ 1060441 h 3532180"/>
              <a:gd name="connsiteX123" fmla="*/ 17498 w 4335725"/>
              <a:gd name="connsiteY123" fmla="*/ 1012723 h 3532180"/>
              <a:gd name="connsiteX124" fmla="*/ 4773 w 4335725"/>
              <a:gd name="connsiteY124" fmla="*/ 963415 h 3532180"/>
              <a:gd name="connsiteX125" fmla="*/ 0 w 4335725"/>
              <a:gd name="connsiteY125" fmla="*/ 912516 h 3532180"/>
              <a:gd name="connsiteX126" fmla="*/ 4773 w 4335725"/>
              <a:gd name="connsiteY126" fmla="*/ 861620 h 3532180"/>
              <a:gd name="connsiteX127" fmla="*/ 17498 w 4335725"/>
              <a:gd name="connsiteY127" fmla="*/ 812312 h 3532180"/>
              <a:gd name="connsiteX128" fmla="*/ 36583 w 4335725"/>
              <a:gd name="connsiteY128" fmla="*/ 764594 h 3532180"/>
              <a:gd name="connsiteX129" fmla="*/ 60443 w 4335725"/>
              <a:gd name="connsiteY129" fmla="*/ 715288 h 3532180"/>
              <a:gd name="connsiteX130" fmla="*/ 87483 w 4335725"/>
              <a:gd name="connsiteY130" fmla="*/ 669160 h 3532180"/>
              <a:gd name="connsiteX131" fmla="*/ 116112 w 4335725"/>
              <a:gd name="connsiteY131" fmla="*/ 621444 h 3532180"/>
              <a:gd name="connsiteX132" fmla="*/ 143153 w 4335725"/>
              <a:gd name="connsiteY132" fmla="*/ 573726 h 3532180"/>
              <a:gd name="connsiteX133" fmla="*/ 167011 w 4335725"/>
              <a:gd name="connsiteY133" fmla="*/ 526010 h 3532180"/>
              <a:gd name="connsiteX134" fmla="*/ 186098 w 4335725"/>
              <a:gd name="connsiteY134" fmla="*/ 479882 h 3532180"/>
              <a:gd name="connsiteX135" fmla="*/ 198823 w 4335725"/>
              <a:gd name="connsiteY135" fmla="*/ 430575 h 3532180"/>
              <a:gd name="connsiteX136" fmla="*/ 205186 w 4335725"/>
              <a:gd name="connsiteY136" fmla="*/ 381268 h 3532180"/>
              <a:gd name="connsiteX137" fmla="*/ 205186 w 4335725"/>
              <a:gd name="connsiteY137" fmla="*/ 328780 h 3532180"/>
              <a:gd name="connsiteX138" fmla="*/ 202004 w 4335725"/>
              <a:gd name="connsiteY138" fmla="*/ 274700 h 3532180"/>
              <a:gd name="connsiteX139" fmla="*/ 195640 w 4335725"/>
              <a:gd name="connsiteY139" fmla="*/ 220621 h 3532180"/>
              <a:gd name="connsiteX140" fmla="*/ 187688 w 4335725"/>
              <a:gd name="connsiteY140" fmla="*/ 166541 h 3532180"/>
              <a:gd name="connsiteX141" fmla="*/ 181326 w 4335725"/>
              <a:gd name="connsiteY141" fmla="*/ 112462 h 3532180"/>
              <a:gd name="connsiteX142" fmla="*/ 176554 w 4335725"/>
              <a:gd name="connsiteY142" fmla="*/ 58383 h 3532180"/>
              <a:gd name="connsiteX143" fmla="*/ 178145 w 4335725"/>
              <a:gd name="connsiteY143" fmla="*/ 748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335725" h="3532180">
                <a:moveTo>
                  <a:pt x="179111" y="0"/>
                </a:moveTo>
                <a:lnTo>
                  <a:pt x="4335725" y="0"/>
                </a:lnTo>
                <a:lnTo>
                  <a:pt x="4335725" y="2845937"/>
                </a:lnTo>
                <a:lnTo>
                  <a:pt x="4315217" y="2853009"/>
                </a:lnTo>
                <a:lnTo>
                  <a:pt x="4269092" y="2867324"/>
                </a:lnTo>
                <a:lnTo>
                  <a:pt x="4219783" y="2880049"/>
                </a:lnTo>
                <a:lnTo>
                  <a:pt x="4172065" y="2892774"/>
                </a:lnTo>
                <a:lnTo>
                  <a:pt x="4124349" y="2907089"/>
                </a:lnTo>
                <a:lnTo>
                  <a:pt x="4078224" y="2922994"/>
                </a:lnTo>
                <a:lnTo>
                  <a:pt x="4035278" y="2942082"/>
                </a:lnTo>
                <a:lnTo>
                  <a:pt x="3995515" y="2964348"/>
                </a:lnTo>
                <a:lnTo>
                  <a:pt x="3960521" y="2992978"/>
                </a:lnTo>
                <a:lnTo>
                  <a:pt x="3923939" y="3024791"/>
                </a:lnTo>
                <a:lnTo>
                  <a:pt x="3892126" y="3061373"/>
                </a:lnTo>
                <a:lnTo>
                  <a:pt x="3861905" y="3099547"/>
                </a:lnTo>
                <a:lnTo>
                  <a:pt x="3831684" y="3139310"/>
                </a:lnTo>
                <a:lnTo>
                  <a:pt x="3801464" y="3179075"/>
                </a:lnTo>
                <a:lnTo>
                  <a:pt x="3771243" y="3217249"/>
                </a:lnTo>
                <a:lnTo>
                  <a:pt x="3737841" y="3253831"/>
                </a:lnTo>
                <a:lnTo>
                  <a:pt x="3704438" y="3285642"/>
                </a:lnTo>
                <a:lnTo>
                  <a:pt x="3666266" y="3312682"/>
                </a:lnTo>
                <a:lnTo>
                  <a:pt x="3626501" y="3333360"/>
                </a:lnTo>
                <a:lnTo>
                  <a:pt x="3578783" y="3347676"/>
                </a:lnTo>
                <a:lnTo>
                  <a:pt x="3529475" y="3354038"/>
                </a:lnTo>
                <a:lnTo>
                  <a:pt x="3478579" y="3355628"/>
                </a:lnTo>
                <a:lnTo>
                  <a:pt x="3424498" y="3350856"/>
                </a:lnTo>
                <a:lnTo>
                  <a:pt x="3370419" y="3344494"/>
                </a:lnTo>
                <a:lnTo>
                  <a:pt x="3316339" y="3336540"/>
                </a:lnTo>
                <a:lnTo>
                  <a:pt x="3262260" y="3330180"/>
                </a:lnTo>
                <a:lnTo>
                  <a:pt x="3208180" y="3326998"/>
                </a:lnTo>
                <a:lnTo>
                  <a:pt x="3155691" y="3326998"/>
                </a:lnTo>
                <a:lnTo>
                  <a:pt x="3106385" y="3333360"/>
                </a:lnTo>
                <a:lnTo>
                  <a:pt x="3055487" y="3346085"/>
                </a:lnTo>
                <a:lnTo>
                  <a:pt x="3009359" y="3365171"/>
                </a:lnTo>
                <a:lnTo>
                  <a:pt x="2961643" y="3390621"/>
                </a:lnTo>
                <a:lnTo>
                  <a:pt x="2913927" y="3416071"/>
                </a:lnTo>
                <a:lnTo>
                  <a:pt x="2866209" y="3444699"/>
                </a:lnTo>
                <a:lnTo>
                  <a:pt x="2820081" y="3471739"/>
                </a:lnTo>
                <a:lnTo>
                  <a:pt x="2770775" y="3495598"/>
                </a:lnTo>
                <a:lnTo>
                  <a:pt x="2723057" y="3514685"/>
                </a:lnTo>
                <a:lnTo>
                  <a:pt x="2673749" y="3527410"/>
                </a:lnTo>
                <a:lnTo>
                  <a:pt x="2622852" y="3532180"/>
                </a:lnTo>
                <a:lnTo>
                  <a:pt x="2571953" y="3527410"/>
                </a:lnTo>
                <a:lnTo>
                  <a:pt x="2522645" y="3514685"/>
                </a:lnTo>
                <a:lnTo>
                  <a:pt x="2474930" y="3495598"/>
                </a:lnTo>
                <a:lnTo>
                  <a:pt x="2425621" y="3471739"/>
                </a:lnTo>
                <a:lnTo>
                  <a:pt x="2379493" y="3444699"/>
                </a:lnTo>
                <a:lnTo>
                  <a:pt x="2331777" y="3416071"/>
                </a:lnTo>
                <a:lnTo>
                  <a:pt x="2284059" y="3390621"/>
                </a:lnTo>
                <a:lnTo>
                  <a:pt x="2236343" y="3365171"/>
                </a:lnTo>
                <a:lnTo>
                  <a:pt x="2188627" y="3346085"/>
                </a:lnTo>
                <a:lnTo>
                  <a:pt x="2139319" y="3333360"/>
                </a:lnTo>
                <a:lnTo>
                  <a:pt x="2090011" y="3326998"/>
                </a:lnTo>
                <a:lnTo>
                  <a:pt x="2037520" y="3326998"/>
                </a:lnTo>
                <a:lnTo>
                  <a:pt x="1983442" y="3330180"/>
                </a:lnTo>
                <a:lnTo>
                  <a:pt x="1929363" y="3336540"/>
                </a:lnTo>
                <a:lnTo>
                  <a:pt x="1875283" y="3344494"/>
                </a:lnTo>
                <a:lnTo>
                  <a:pt x="1821202" y="3350856"/>
                </a:lnTo>
                <a:lnTo>
                  <a:pt x="1767124" y="3355628"/>
                </a:lnTo>
                <a:lnTo>
                  <a:pt x="1716227" y="3354038"/>
                </a:lnTo>
                <a:lnTo>
                  <a:pt x="1666919" y="3347676"/>
                </a:lnTo>
                <a:lnTo>
                  <a:pt x="1619201" y="3333360"/>
                </a:lnTo>
                <a:lnTo>
                  <a:pt x="1579437" y="3312682"/>
                </a:lnTo>
                <a:lnTo>
                  <a:pt x="1541263" y="3285642"/>
                </a:lnTo>
                <a:lnTo>
                  <a:pt x="1507862" y="3253831"/>
                </a:lnTo>
                <a:lnTo>
                  <a:pt x="1474459" y="3217249"/>
                </a:lnTo>
                <a:lnTo>
                  <a:pt x="1444238" y="3179075"/>
                </a:lnTo>
                <a:lnTo>
                  <a:pt x="1414018" y="3139310"/>
                </a:lnTo>
                <a:lnTo>
                  <a:pt x="1383797" y="3099547"/>
                </a:lnTo>
                <a:lnTo>
                  <a:pt x="1353577" y="3061373"/>
                </a:lnTo>
                <a:lnTo>
                  <a:pt x="1321765" y="3024791"/>
                </a:lnTo>
                <a:lnTo>
                  <a:pt x="1285181" y="2992978"/>
                </a:lnTo>
                <a:lnTo>
                  <a:pt x="1250188" y="2964348"/>
                </a:lnTo>
                <a:lnTo>
                  <a:pt x="1210424" y="2942082"/>
                </a:lnTo>
                <a:lnTo>
                  <a:pt x="1167479" y="2922994"/>
                </a:lnTo>
                <a:lnTo>
                  <a:pt x="1121353" y="2907089"/>
                </a:lnTo>
                <a:lnTo>
                  <a:pt x="1073635" y="2892774"/>
                </a:lnTo>
                <a:lnTo>
                  <a:pt x="1025919" y="2880049"/>
                </a:lnTo>
                <a:lnTo>
                  <a:pt x="976611" y="2867324"/>
                </a:lnTo>
                <a:lnTo>
                  <a:pt x="930485" y="2853009"/>
                </a:lnTo>
                <a:lnTo>
                  <a:pt x="884357" y="2837103"/>
                </a:lnTo>
                <a:lnTo>
                  <a:pt x="841413" y="2818015"/>
                </a:lnTo>
                <a:lnTo>
                  <a:pt x="803238" y="2794157"/>
                </a:lnTo>
                <a:lnTo>
                  <a:pt x="768245" y="2765527"/>
                </a:lnTo>
                <a:lnTo>
                  <a:pt x="739617" y="2730536"/>
                </a:lnTo>
                <a:lnTo>
                  <a:pt x="715759" y="2692361"/>
                </a:lnTo>
                <a:lnTo>
                  <a:pt x="696671" y="2649416"/>
                </a:lnTo>
                <a:lnTo>
                  <a:pt x="680766" y="2603290"/>
                </a:lnTo>
                <a:lnTo>
                  <a:pt x="666450" y="2557164"/>
                </a:lnTo>
                <a:lnTo>
                  <a:pt x="653726" y="2507856"/>
                </a:lnTo>
                <a:lnTo>
                  <a:pt x="641000" y="2460140"/>
                </a:lnTo>
                <a:lnTo>
                  <a:pt x="626685" y="2412422"/>
                </a:lnTo>
                <a:lnTo>
                  <a:pt x="610780" y="2366295"/>
                </a:lnTo>
                <a:lnTo>
                  <a:pt x="591692" y="2323348"/>
                </a:lnTo>
                <a:lnTo>
                  <a:pt x="569424" y="2283586"/>
                </a:lnTo>
                <a:lnTo>
                  <a:pt x="540796" y="2248593"/>
                </a:lnTo>
                <a:lnTo>
                  <a:pt x="508983" y="2212010"/>
                </a:lnTo>
                <a:lnTo>
                  <a:pt x="472400" y="2180199"/>
                </a:lnTo>
                <a:lnTo>
                  <a:pt x="432635" y="2149978"/>
                </a:lnTo>
                <a:lnTo>
                  <a:pt x="392872" y="2119758"/>
                </a:lnTo>
                <a:lnTo>
                  <a:pt x="353108" y="2089537"/>
                </a:lnTo>
                <a:lnTo>
                  <a:pt x="314933" y="2059315"/>
                </a:lnTo>
                <a:lnTo>
                  <a:pt x="278350" y="2025914"/>
                </a:lnTo>
                <a:lnTo>
                  <a:pt x="246539" y="1992513"/>
                </a:lnTo>
                <a:lnTo>
                  <a:pt x="219500" y="1954338"/>
                </a:lnTo>
                <a:lnTo>
                  <a:pt x="198823" y="1914575"/>
                </a:lnTo>
                <a:lnTo>
                  <a:pt x="184508" y="1866859"/>
                </a:lnTo>
                <a:lnTo>
                  <a:pt x="178145" y="1817551"/>
                </a:lnTo>
                <a:lnTo>
                  <a:pt x="176554" y="1766651"/>
                </a:lnTo>
                <a:lnTo>
                  <a:pt x="181326" y="1712572"/>
                </a:lnTo>
                <a:lnTo>
                  <a:pt x="187688" y="1658493"/>
                </a:lnTo>
                <a:lnTo>
                  <a:pt x="195640" y="1604413"/>
                </a:lnTo>
                <a:lnTo>
                  <a:pt x="202004" y="1550335"/>
                </a:lnTo>
                <a:lnTo>
                  <a:pt x="205186" y="1496256"/>
                </a:lnTo>
                <a:lnTo>
                  <a:pt x="205186" y="1443766"/>
                </a:lnTo>
                <a:lnTo>
                  <a:pt x="198823" y="1394460"/>
                </a:lnTo>
                <a:lnTo>
                  <a:pt x="186098" y="1345152"/>
                </a:lnTo>
                <a:lnTo>
                  <a:pt x="167011" y="1299024"/>
                </a:lnTo>
                <a:lnTo>
                  <a:pt x="143153" y="1251308"/>
                </a:lnTo>
                <a:lnTo>
                  <a:pt x="116112" y="1203592"/>
                </a:lnTo>
                <a:lnTo>
                  <a:pt x="87483" y="1155874"/>
                </a:lnTo>
                <a:lnTo>
                  <a:pt x="60443" y="1109746"/>
                </a:lnTo>
                <a:lnTo>
                  <a:pt x="36583" y="1060441"/>
                </a:lnTo>
                <a:lnTo>
                  <a:pt x="17498" y="1012723"/>
                </a:lnTo>
                <a:lnTo>
                  <a:pt x="4773" y="963415"/>
                </a:lnTo>
                <a:lnTo>
                  <a:pt x="0" y="912516"/>
                </a:lnTo>
                <a:lnTo>
                  <a:pt x="4773" y="861620"/>
                </a:lnTo>
                <a:lnTo>
                  <a:pt x="17498" y="812312"/>
                </a:lnTo>
                <a:lnTo>
                  <a:pt x="36583" y="764594"/>
                </a:lnTo>
                <a:lnTo>
                  <a:pt x="60443" y="715288"/>
                </a:lnTo>
                <a:lnTo>
                  <a:pt x="87483" y="669160"/>
                </a:lnTo>
                <a:lnTo>
                  <a:pt x="116112" y="621444"/>
                </a:lnTo>
                <a:lnTo>
                  <a:pt x="143153" y="573726"/>
                </a:lnTo>
                <a:lnTo>
                  <a:pt x="167011" y="526010"/>
                </a:lnTo>
                <a:lnTo>
                  <a:pt x="186098" y="479882"/>
                </a:lnTo>
                <a:lnTo>
                  <a:pt x="198823" y="430575"/>
                </a:lnTo>
                <a:lnTo>
                  <a:pt x="205186" y="381268"/>
                </a:lnTo>
                <a:lnTo>
                  <a:pt x="205186" y="328780"/>
                </a:lnTo>
                <a:lnTo>
                  <a:pt x="202004" y="274700"/>
                </a:lnTo>
                <a:lnTo>
                  <a:pt x="195640" y="220621"/>
                </a:lnTo>
                <a:lnTo>
                  <a:pt x="187688" y="166541"/>
                </a:lnTo>
                <a:lnTo>
                  <a:pt x="181326" y="112462"/>
                </a:lnTo>
                <a:lnTo>
                  <a:pt x="176554" y="58383"/>
                </a:lnTo>
                <a:lnTo>
                  <a:pt x="178145" y="74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1" name="Color on transparent.png" descr="Color on transparent.png"/>
          <p:cNvPicPr>
            <a:picLocks noChangeAspect="1"/>
          </p:cNvPicPr>
          <p:nvPr/>
        </p:nvPicPr>
        <p:blipFill rotWithShape="1">
          <a:blip r:embed="rId5"/>
          <a:srcRect l="8865" r="8747" b="3"/>
          <a:stretch/>
        </p:blipFill>
        <p:spPr>
          <a:xfrm>
            <a:off x="7959581" y="10"/>
            <a:ext cx="4232421" cy="3428990"/>
          </a:xfrm>
          <a:custGeom>
            <a:avLst/>
            <a:gdLst/>
            <a:ahLst/>
            <a:cxnLst/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6F4E094D-2FC9-46CE-8205-CFF6D52B1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2017" y="3754146"/>
            <a:ext cx="3309983" cy="3103853"/>
          </a:xfrm>
          <a:custGeom>
            <a:avLst/>
            <a:gdLst>
              <a:gd name="connsiteX0" fmla="*/ 2022059 w 3309983"/>
              <a:gd name="connsiteY0" fmla="*/ 0 h 3103853"/>
              <a:gd name="connsiteX1" fmla="*/ 2061297 w 3309983"/>
              <a:gd name="connsiteY1" fmla="*/ 3678 h 3103853"/>
              <a:gd name="connsiteX2" fmla="*/ 2099311 w 3309983"/>
              <a:gd name="connsiteY2" fmla="*/ 13488 h 3103853"/>
              <a:gd name="connsiteX3" fmla="*/ 2136099 w 3309983"/>
              <a:gd name="connsiteY3" fmla="*/ 28203 h 3103853"/>
              <a:gd name="connsiteX4" fmla="*/ 2174111 w 3309983"/>
              <a:gd name="connsiteY4" fmla="*/ 46597 h 3103853"/>
              <a:gd name="connsiteX5" fmla="*/ 2209672 w 3309983"/>
              <a:gd name="connsiteY5" fmla="*/ 67443 h 3103853"/>
              <a:gd name="connsiteX6" fmla="*/ 2246460 w 3309983"/>
              <a:gd name="connsiteY6" fmla="*/ 89515 h 3103853"/>
              <a:gd name="connsiteX7" fmla="*/ 2283247 w 3309983"/>
              <a:gd name="connsiteY7" fmla="*/ 109134 h 3103853"/>
              <a:gd name="connsiteX8" fmla="*/ 2320033 w 3309983"/>
              <a:gd name="connsiteY8" fmla="*/ 128755 h 3103853"/>
              <a:gd name="connsiteX9" fmla="*/ 2355594 w 3309983"/>
              <a:gd name="connsiteY9" fmla="*/ 143469 h 3103853"/>
              <a:gd name="connsiteX10" fmla="*/ 2394834 w 3309983"/>
              <a:gd name="connsiteY10" fmla="*/ 153279 h 3103853"/>
              <a:gd name="connsiteX11" fmla="*/ 2432846 w 3309983"/>
              <a:gd name="connsiteY11" fmla="*/ 158184 h 3103853"/>
              <a:gd name="connsiteX12" fmla="*/ 2473311 w 3309983"/>
              <a:gd name="connsiteY12" fmla="*/ 158184 h 3103853"/>
              <a:gd name="connsiteX13" fmla="*/ 2515004 w 3309983"/>
              <a:gd name="connsiteY13" fmla="*/ 155732 h 3103853"/>
              <a:gd name="connsiteX14" fmla="*/ 2556695 w 3309983"/>
              <a:gd name="connsiteY14" fmla="*/ 150827 h 3103853"/>
              <a:gd name="connsiteX15" fmla="*/ 2598388 w 3309983"/>
              <a:gd name="connsiteY15" fmla="*/ 144696 h 3103853"/>
              <a:gd name="connsiteX16" fmla="*/ 2640079 w 3309983"/>
              <a:gd name="connsiteY16" fmla="*/ 139791 h 3103853"/>
              <a:gd name="connsiteX17" fmla="*/ 2681772 w 3309983"/>
              <a:gd name="connsiteY17" fmla="*/ 136111 h 3103853"/>
              <a:gd name="connsiteX18" fmla="*/ 2721011 w 3309983"/>
              <a:gd name="connsiteY18" fmla="*/ 137338 h 3103853"/>
              <a:gd name="connsiteX19" fmla="*/ 2759024 w 3309983"/>
              <a:gd name="connsiteY19" fmla="*/ 142243 h 3103853"/>
              <a:gd name="connsiteX20" fmla="*/ 2795812 w 3309983"/>
              <a:gd name="connsiteY20" fmla="*/ 153279 h 3103853"/>
              <a:gd name="connsiteX21" fmla="*/ 2826468 w 3309983"/>
              <a:gd name="connsiteY21" fmla="*/ 169220 h 3103853"/>
              <a:gd name="connsiteX22" fmla="*/ 2855897 w 3309983"/>
              <a:gd name="connsiteY22" fmla="*/ 190066 h 3103853"/>
              <a:gd name="connsiteX23" fmla="*/ 2881648 w 3309983"/>
              <a:gd name="connsiteY23" fmla="*/ 214590 h 3103853"/>
              <a:gd name="connsiteX24" fmla="*/ 2907399 w 3309983"/>
              <a:gd name="connsiteY24" fmla="*/ 242793 h 3103853"/>
              <a:gd name="connsiteX25" fmla="*/ 2930697 w 3309983"/>
              <a:gd name="connsiteY25" fmla="*/ 272223 h 3103853"/>
              <a:gd name="connsiteX26" fmla="*/ 2953995 w 3309983"/>
              <a:gd name="connsiteY26" fmla="*/ 302879 h 3103853"/>
              <a:gd name="connsiteX27" fmla="*/ 2977294 w 3309983"/>
              <a:gd name="connsiteY27" fmla="*/ 333535 h 3103853"/>
              <a:gd name="connsiteX28" fmla="*/ 3000592 w 3309983"/>
              <a:gd name="connsiteY28" fmla="*/ 362964 h 3103853"/>
              <a:gd name="connsiteX29" fmla="*/ 3025118 w 3309983"/>
              <a:gd name="connsiteY29" fmla="*/ 391167 h 3103853"/>
              <a:gd name="connsiteX30" fmla="*/ 3053321 w 3309983"/>
              <a:gd name="connsiteY30" fmla="*/ 415693 h 3103853"/>
              <a:gd name="connsiteX31" fmla="*/ 3080299 w 3309983"/>
              <a:gd name="connsiteY31" fmla="*/ 437765 h 3103853"/>
              <a:gd name="connsiteX32" fmla="*/ 3110953 w 3309983"/>
              <a:gd name="connsiteY32" fmla="*/ 454931 h 3103853"/>
              <a:gd name="connsiteX33" fmla="*/ 3144062 w 3309983"/>
              <a:gd name="connsiteY33" fmla="*/ 469646 h 3103853"/>
              <a:gd name="connsiteX34" fmla="*/ 3179622 w 3309983"/>
              <a:gd name="connsiteY34" fmla="*/ 481908 h 3103853"/>
              <a:gd name="connsiteX35" fmla="*/ 3216409 w 3309983"/>
              <a:gd name="connsiteY35" fmla="*/ 492944 h 3103853"/>
              <a:gd name="connsiteX36" fmla="*/ 3253196 w 3309983"/>
              <a:gd name="connsiteY36" fmla="*/ 502755 h 3103853"/>
              <a:gd name="connsiteX37" fmla="*/ 3291210 w 3309983"/>
              <a:gd name="connsiteY37" fmla="*/ 512565 h 3103853"/>
              <a:gd name="connsiteX38" fmla="*/ 3309983 w 3309983"/>
              <a:gd name="connsiteY38" fmla="*/ 518391 h 3103853"/>
              <a:gd name="connsiteX39" fmla="*/ 3309983 w 3309983"/>
              <a:gd name="connsiteY39" fmla="*/ 3103853 h 3103853"/>
              <a:gd name="connsiteX40" fmla="*/ 454246 w 3309983"/>
              <a:gd name="connsiteY40" fmla="*/ 3103853 h 3103853"/>
              <a:gd name="connsiteX41" fmla="*/ 438991 w 3309983"/>
              <a:gd name="connsiteY41" fmla="*/ 3076613 h 3103853"/>
              <a:gd name="connsiteX42" fmla="*/ 416921 w 3309983"/>
              <a:gd name="connsiteY42" fmla="*/ 3049636 h 3103853"/>
              <a:gd name="connsiteX43" fmla="*/ 392395 w 3309983"/>
              <a:gd name="connsiteY43" fmla="*/ 3021432 h 3103853"/>
              <a:gd name="connsiteX44" fmla="*/ 364192 w 3309983"/>
              <a:gd name="connsiteY44" fmla="*/ 2996908 h 3103853"/>
              <a:gd name="connsiteX45" fmla="*/ 333535 w 3309983"/>
              <a:gd name="connsiteY45" fmla="*/ 2973610 h 3103853"/>
              <a:gd name="connsiteX46" fmla="*/ 302880 w 3309983"/>
              <a:gd name="connsiteY46" fmla="*/ 2950312 h 3103853"/>
              <a:gd name="connsiteX47" fmla="*/ 272224 w 3309983"/>
              <a:gd name="connsiteY47" fmla="*/ 2927014 h 3103853"/>
              <a:gd name="connsiteX48" fmla="*/ 242794 w 3309983"/>
              <a:gd name="connsiteY48" fmla="*/ 2903714 h 3103853"/>
              <a:gd name="connsiteX49" fmla="*/ 214591 w 3309983"/>
              <a:gd name="connsiteY49" fmla="*/ 2877964 h 3103853"/>
              <a:gd name="connsiteX50" fmla="*/ 190066 w 3309983"/>
              <a:gd name="connsiteY50" fmla="*/ 2852214 h 3103853"/>
              <a:gd name="connsiteX51" fmla="*/ 169221 w 3309983"/>
              <a:gd name="connsiteY51" fmla="*/ 2822783 h 3103853"/>
              <a:gd name="connsiteX52" fmla="*/ 153281 w 3309983"/>
              <a:gd name="connsiteY52" fmla="*/ 2792128 h 3103853"/>
              <a:gd name="connsiteX53" fmla="*/ 142244 w 3309983"/>
              <a:gd name="connsiteY53" fmla="*/ 2755342 h 3103853"/>
              <a:gd name="connsiteX54" fmla="*/ 137339 w 3309983"/>
              <a:gd name="connsiteY54" fmla="*/ 2717328 h 3103853"/>
              <a:gd name="connsiteX55" fmla="*/ 136112 w 3309983"/>
              <a:gd name="connsiteY55" fmla="*/ 2678088 h 3103853"/>
              <a:gd name="connsiteX56" fmla="*/ 139791 w 3309983"/>
              <a:gd name="connsiteY56" fmla="*/ 2636396 h 3103853"/>
              <a:gd name="connsiteX57" fmla="*/ 144696 w 3309983"/>
              <a:gd name="connsiteY57" fmla="*/ 2594705 h 3103853"/>
              <a:gd name="connsiteX58" fmla="*/ 150827 w 3309983"/>
              <a:gd name="connsiteY58" fmla="*/ 2553012 h 3103853"/>
              <a:gd name="connsiteX59" fmla="*/ 155732 w 3309983"/>
              <a:gd name="connsiteY59" fmla="*/ 2511321 h 3103853"/>
              <a:gd name="connsiteX60" fmla="*/ 158185 w 3309983"/>
              <a:gd name="connsiteY60" fmla="*/ 2469629 h 3103853"/>
              <a:gd name="connsiteX61" fmla="*/ 158185 w 3309983"/>
              <a:gd name="connsiteY61" fmla="*/ 2429163 h 3103853"/>
              <a:gd name="connsiteX62" fmla="*/ 153281 w 3309983"/>
              <a:gd name="connsiteY62" fmla="*/ 2391151 h 3103853"/>
              <a:gd name="connsiteX63" fmla="*/ 143470 w 3309983"/>
              <a:gd name="connsiteY63" fmla="*/ 2353137 h 3103853"/>
              <a:gd name="connsiteX64" fmla="*/ 128755 w 3309983"/>
              <a:gd name="connsiteY64" fmla="*/ 2317576 h 3103853"/>
              <a:gd name="connsiteX65" fmla="*/ 110362 w 3309983"/>
              <a:gd name="connsiteY65" fmla="*/ 2280789 h 3103853"/>
              <a:gd name="connsiteX66" fmla="*/ 89515 w 3309983"/>
              <a:gd name="connsiteY66" fmla="*/ 2244004 h 3103853"/>
              <a:gd name="connsiteX67" fmla="*/ 67444 w 3309983"/>
              <a:gd name="connsiteY67" fmla="*/ 2207216 h 3103853"/>
              <a:gd name="connsiteX68" fmla="*/ 46598 w 3309983"/>
              <a:gd name="connsiteY68" fmla="*/ 2171654 h 3103853"/>
              <a:gd name="connsiteX69" fmla="*/ 28203 w 3309983"/>
              <a:gd name="connsiteY69" fmla="*/ 2133642 h 3103853"/>
              <a:gd name="connsiteX70" fmla="*/ 13490 w 3309983"/>
              <a:gd name="connsiteY70" fmla="*/ 2096855 h 3103853"/>
              <a:gd name="connsiteX71" fmla="*/ 3680 w 3309983"/>
              <a:gd name="connsiteY71" fmla="*/ 2058841 h 3103853"/>
              <a:gd name="connsiteX72" fmla="*/ 0 w 3309983"/>
              <a:gd name="connsiteY72" fmla="*/ 2019602 h 3103853"/>
              <a:gd name="connsiteX73" fmla="*/ 3680 w 3309983"/>
              <a:gd name="connsiteY73" fmla="*/ 1980363 h 3103853"/>
              <a:gd name="connsiteX74" fmla="*/ 13490 w 3309983"/>
              <a:gd name="connsiteY74" fmla="*/ 1942350 h 3103853"/>
              <a:gd name="connsiteX75" fmla="*/ 28203 w 3309983"/>
              <a:gd name="connsiteY75" fmla="*/ 1905563 h 3103853"/>
              <a:gd name="connsiteX76" fmla="*/ 46598 w 3309983"/>
              <a:gd name="connsiteY76" fmla="*/ 1867550 h 3103853"/>
              <a:gd name="connsiteX77" fmla="*/ 67444 w 3309983"/>
              <a:gd name="connsiteY77" fmla="*/ 1831989 h 3103853"/>
              <a:gd name="connsiteX78" fmla="*/ 89515 w 3309983"/>
              <a:gd name="connsiteY78" fmla="*/ 1795203 h 3103853"/>
              <a:gd name="connsiteX79" fmla="*/ 110362 w 3309983"/>
              <a:gd name="connsiteY79" fmla="*/ 1758415 h 3103853"/>
              <a:gd name="connsiteX80" fmla="*/ 128755 w 3309983"/>
              <a:gd name="connsiteY80" fmla="*/ 1721629 h 3103853"/>
              <a:gd name="connsiteX81" fmla="*/ 143470 w 3309983"/>
              <a:gd name="connsiteY81" fmla="*/ 1686067 h 3103853"/>
              <a:gd name="connsiteX82" fmla="*/ 153281 w 3309983"/>
              <a:gd name="connsiteY82" fmla="*/ 1648054 h 3103853"/>
              <a:gd name="connsiteX83" fmla="*/ 158185 w 3309983"/>
              <a:gd name="connsiteY83" fmla="*/ 1610042 h 3103853"/>
              <a:gd name="connsiteX84" fmla="*/ 158185 w 3309983"/>
              <a:gd name="connsiteY84" fmla="*/ 1569576 h 3103853"/>
              <a:gd name="connsiteX85" fmla="*/ 155732 w 3309983"/>
              <a:gd name="connsiteY85" fmla="*/ 1527883 h 3103853"/>
              <a:gd name="connsiteX86" fmla="*/ 150827 w 3309983"/>
              <a:gd name="connsiteY86" fmla="*/ 1486192 h 3103853"/>
              <a:gd name="connsiteX87" fmla="*/ 144696 w 3309983"/>
              <a:gd name="connsiteY87" fmla="*/ 1444499 h 3103853"/>
              <a:gd name="connsiteX88" fmla="*/ 139791 w 3309983"/>
              <a:gd name="connsiteY88" fmla="*/ 1402808 h 3103853"/>
              <a:gd name="connsiteX89" fmla="*/ 136112 w 3309983"/>
              <a:gd name="connsiteY89" fmla="*/ 1361117 h 3103853"/>
              <a:gd name="connsiteX90" fmla="*/ 137339 w 3309983"/>
              <a:gd name="connsiteY90" fmla="*/ 1321877 h 3103853"/>
              <a:gd name="connsiteX91" fmla="*/ 142244 w 3309983"/>
              <a:gd name="connsiteY91" fmla="*/ 1283864 h 3103853"/>
              <a:gd name="connsiteX92" fmla="*/ 153281 w 3309983"/>
              <a:gd name="connsiteY92" fmla="*/ 1247077 h 3103853"/>
              <a:gd name="connsiteX93" fmla="*/ 169221 w 3309983"/>
              <a:gd name="connsiteY93" fmla="*/ 1216422 h 3103853"/>
              <a:gd name="connsiteX94" fmla="*/ 190066 w 3309983"/>
              <a:gd name="connsiteY94" fmla="*/ 1186992 h 3103853"/>
              <a:gd name="connsiteX95" fmla="*/ 214591 w 3309983"/>
              <a:gd name="connsiteY95" fmla="*/ 1161241 h 3103853"/>
              <a:gd name="connsiteX96" fmla="*/ 242794 w 3309983"/>
              <a:gd name="connsiteY96" fmla="*/ 1135491 h 3103853"/>
              <a:gd name="connsiteX97" fmla="*/ 272224 w 3309983"/>
              <a:gd name="connsiteY97" fmla="*/ 1112191 h 3103853"/>
              <a:gd name="connsiteX98" fmla="*/ 302880 w 3309983"/>
              <a:gd name="connsiteY98" fmla="*/ 1088893 h 3103853"/>
              <a:gd name="connsiteX99" fmla="*/ 333535 w 3309983"/>
              <a:gd name="connsiteY99" fmla="*/ 1065594 h 3103853"/>
              <a:gd name="connsiteX100" fmla="*/ 364192 w 3309983"/>
              <a:gd name="connsiteY100" fmla="*/ 1042296 h 3103853"/>
              <a:gd name="connsiteX101" fmla="*/ 392395 w 3309983"/>
              <a:gd name="connsiteY101" fmla="*/ 1017772 h 3103853"/>
              <a:gd name="connsiteX102" fmla="*/ 416921 w 3309983"/>
              <a:gd name="connsiteY102" fmla="*/ 989569 h 3103853"/>
              <a:gd name="connsiteX103" fmla="*/ 438991 w 3309983"/>
              <a:gd name="connsiteY103" fmla="*/ 962591 h 3103853"/>
              <a:gd name="connsiteX104" fmla="*/ 456159 w 3309983"/>
              <a:gd name="connsiteY104" fmla="*/ 931936 h 3103853"/>
              <a:gd name="connsiteX105" fmla="*/ 470874 w 3309983"/>
              <a:gd name="connsiteY105" fmla="*/ 898828 h 3103853"/>
              <a:gd name="connsiteX106" fmla="*/ 483136 w 3309983"/>
              <a:gd name="connsiteY106" fmla="*/ 863267 h 3103853"/>
              <a:gd name="connsiteX107" fmla="*/ 494172 w 3309983"/>
              <a:gd name="connsiteY107" fmla="*/ 826479 h 3103853"/>
              <a:gd name="connsiteX108" fmla="*/ 503983 w 3309983"/>
              <a:gd name="connsiteY108" fmla="*/ 789692 h 3103853"/>
              <a:gd name="connsiteX109" fmla="*/ 513793 w 3309983"/>
              <a:gd name="connsiteY109" fmla="*/ 751680 h 3103853"/>
              <a:gd name="connsiteX110" fmla="*/ 524829 w 3309983"/>
              <a:gd name="connsiteY110" fmla="*/ 716119 h 3103853"/>
              <a:gd name="connsiteX111" fmla="*/ 537091 w 3309983"/>
              <a:gd name="connsiteY111" fmla="*/ 680557 h 3103853"/>
              <a:gd name="connsiteX112" fmla="*/ 551806 w 3309983"/>
              <a:gd name="connsiteY112" fmla="*/ 647450 h 3103853"/>
              <a:gd name="connsiteX113" fmla="*/ 570199 w 3309983"/>
              <a:gd name="connsiteY113" fmla="*/ 618021 h 3103853"/>
              <a:gd name="connsiteX114" fmla="*/ 592270 w 3309983"/>
              <a:gd name="connsiteY114" fmla="*/ 591044 h 3103853"/>
              <a:gd name="connsiteX115" fmla="*/ 619248 w 3309983"/>
              <a:gd name="connsiteY115" fmla="*/ 568971 h 3103853"/>
              <a:gd name="connsiteX116" fmla="*/ 648679 w 3309983"/>
              <a:gd name="connsiteY116" fmla="*/ 550578 h 3103853"/>
              <a:gd name="connsiteX117" fmla="*/ 681785 w 3309983"/>
              <a:gd name="connsiteY117" fmla="*/ 535863 h 3103853"/>
              <a:gd name="connsiteX118" fmla="*/ 717347 w 3309983"/>
              <a:gd name="connsiteY118" fmla="*/ 523601 h 3103853"/>
              <a:gd name="connsiteX119" fmla="*/ 752908 w 3309983"/>
              <a:gd name="connsiteY119" fmla="*/ 512565 h 3103853"/>
              <a:gd name="connsiteX120" fmla="*/ 790921 w 3309983"/>
              <a:gd name="connsiteY120" fmla="*/ 502755 h 3103853"/>
              <a:gd name="connsiteX121" fmla="*/ 827707 w 3309983"/>
              <a:gd name="connsiteY121" fmla="*/ 492944 h 3103853"/>
              <a:gd name="connsiteX122" fmla="*/ 864495 w 3309983"/>
              <a:gd name="connsiteY122" fmla="*/ 481908 h 3103853"/>
              <a:gd name="connsiteX123" fmla="*/ 900055 w 3309983"/>
              <a:gd name="connsiteY123" fmla="*/ 469646 h 3103853"/>
              <a:gd name="connsiteX124" fmla="*/ 933163 w 3309983"/>
              <a:gd name="connsiteY124" fmla="*/ 454931 h 3103853"/>
              <a:gd name="connsiteX125" fmla="*/ 963819 w 3309983"/>
              <a:gd name="connsiteY125" fmla="*/ 437765 h 3103853"/>
              <a:gd name="connsiteX126" fmla="*/ 990796 w 3309983"/>
              <a:gd name="connsiteY126" fmla="*/ 415693 h 3103853"/>
              <a:gd name="connsiteX127" fmla="*/ 1019000 w 3309983"/>
              <a:gd name="connsiteY127" fmla="*/ 391167 h 3103853"/>
              <a:gd name="connsiteX128" fmla="*/ 1043525 w 3309983"/>
              <a:gd name="connsiteY128" fmla="*/ 362964 h 3103853"/>
              <a:gd name="connsiteX129" fmla="*/ 1066823 w 3309983"/>
              <a:gd name="connsiteY129" fmla="*/ 333535 h 3103853"/>
              <a:gd name="connsiteX130" fmla="*/ 1090122 w 3309983"/>
              <a:gd name="connsiteY130" fmla="*/ 302879 h 3103853"/>
              <a:gd name="connsiteX131" fmla="*/ 1113420 w 3309983"/>
              <a:gd name="connsiteY131" fmla="*/ 272223 h 3103853"/>
              <a:gd name="connsiteX132" fmla="*/ 1136718 w 3309983"/>
              <a:gd name="connsiteY132" fmla="*/ 242793 h 3103853"/>
              <a:gd name="connsiteX133" fmla="*/ 1162470 w 3309983"/>
              <a:gd name="connsiteY133" fmla="*/ 214590 h 3103853"/>
              <a:gd name="connsiteX134" fmla="*/ 1188220 w 3309983"/>
              <a:gd name="connsiteY134" fmla="*/ 190066 h 3103853"/>
              <a:gd name="connsiteX135" fmla="*/ 1217650 w 3309983"/>
              <a:gd name="connsiteY135" fmla="*/ 169220 h 3103853"/>
              <a:gd name="connsiteX136" fmla="*/ 1248306 w 3309983"/>
              <a:gd name="connsiteY136" fmla="*/ 153279 h 3103853"/>
              <a:gd name="connsiteX137" fmla="*/ 1285093 w 3309983"/>
              <a:gd name="connsiteY137" fmla="*/ 142243 h 3103853"/>
              <a:gd name="connsiteX138" fmla="*/ 1323107 w 3309983"/>
              <a:gd name="connsiteY138" fmla="*/ 137338 h 3103853"/>
              <a:gd name="connsiteX139" fmla="*/ 1362345 w 3309983"/>
              <a:gd name="connsiteY139" fmla="*/ 136111 h 3103853"/>
              <a:gd name="connsiteX140" fmla="*/ 1404036 w 3309983"/>
              <a:gd name="connsiteY140" fmla="*/ 139791 h 3103853"/>
              <a:gd name="connsiteX141" fmla="*/ 1445729 w 3309983"/>
              <a:gd name="connsiteY141" fmla="*/ 144696 h 3103853"/>
              <a:gd name="connsiteX142" fmla="*/ 1487421 w 3309983"/>
              <a:gd name="connsiteY142" fmla="*/ 150827 h 3103853"/>
              <a:gd name="connsiteX143" fmla="*/ 1529113 w 3309983"/>
              <a:gd name="connsiteY143" fmla="*/ 155732 h 3103853"/>
              <a:gd name="connsiteX144" fmla="*/ 1570804 w 3309983"/>
              <a:gd name="connsiteY144" fmla="*/ 158184 h 3103853"/>
              <a:gd name="connsiteX145" fmla="*/ 1611271 w 3309983"/>
              <a:gd name="connsiteY145" fmla="*/ 158184 h 3103853"/>
              <a:gd name="connsiteX146" fmla="*/ 1649285 w 3309983"/>
              <a:gd name="connsiteY146" fmla="*/ 153279 h 3103853"/>
              <a:gd name="connsiteX147" fmla="*/ 1687298 w 3309983"/>
              <a:gd name="connsiteY147" fmla="*/ 143469 h 3103853"/>
              <a:gd name="connsiteX148" fmla="*/ 1724085 w 3309983"/>
              <a:gd name="connsiteY148" fmla="*/ 128755 h 3103853"/>
              <a:gd name="connsiteX149" fmla="*/ 1760871 w 3309983"/>
              <a:gd name="connsiteY149" fmla="*/ 109134 h 3103853"/>
              <a:gd name="connsiteX150" fmla="*/ 1797658 w 3309983"/>
              <a:gd name="connsiteY150" fmla="*/ 89515 h 3103853"/>
              <a:gd name="connsiteX151" fmla="*/ 1834445 w 3309983"/>
              <a:gd name="connsiteY151" fmla="*/ 67443 h 3103853"/>
              <a:gd name="connsiteX152" fmla="*/ 1870007 w 3309983"/>
              <a:gd name="connsiteY152" fmla="*/ 46597 h 3103853"/>
              <a:gd name="connsiteX153" fmla="*/ 1908020 w 3309983"/>
              <a:gd name="connsiteY153" fmla="*/ 28203 h 3103853"/>
              <a:gd name="connsiteX154" fmla="*/ 1944806 w 3309983"/>
              <a:gd name="connsiteY154" fmla="*/ 13488 h 3103853"/>
              <a:gd name="connsiteX155" fmla="*/ 1982820 w 3309983"/>
              <a:gd name="connsiteY155" fmla="*/ 3678 h 31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3309983" h="3103853">
                <a:moveTo>
                  <a:pt x="2022059" y="0"/>
                </a:moveTo>
                <a:lnTo>
                  <a:pt x="2061297" y="3678"/>
                </a:lnTo>
                <a:lnTo>
                  <a:pt x="2099311" y="13488"/>
                </a:lnTo>
                <a:lnTo>
                  <a:pt x="2136099" y="28203"/>
                </a:lnTo>
                <a:lnTo>
                  <a:pt x="2174111" y="46597"/>
                </a:lnTo>
                <a:lnTo>
                  <a:pt x="2209672" y="67443"/>
                </a:lnTo>
                <a:lnTo>
                  <a:pt x="2246460" y="89515"/>
                </a:lnTo>
                <a:lnTo>
                  <a:pt x="2283247" y="109134"/>
                </a:lnTo>
                <a:lnTo>
                  <a:pt x="2320033" y="128755"/>
                </a:lnTo>
                <a:lnTo>
                  <a:pt x="2355594" y="143469"/>
                </a:lnTo>
                <a:lnTo>
                  <a:pt x="2394834" y="153279"/>
                </a:lnTo>
                <a:lnTo>
                  <a:pt x="2432846" y="158184"/>
                </a:lnTo>
                <a:lnTo>
                  <a:pt x="2473311" y="158184"/>
                </a:lnTo>
                <a:lnTo>
                  <a:pt x="2515004" y="155732"/>
                </a:lnTo>
                <a:lnTo>
                  <a:pt x="2556695" y="150827"/>
                </a:lnTo>
                <a:lnTo>
                  <a:pt x="2598388" y="144696"/>
                </a:lnTo>
                <a:lnTo>
                  <a:pt x="2640079" y="139791"/>
                </a:lnTo>
                <a:lnTo>
                  <a:pt x="2681772" y="136111"/>
                </a:lnTo>
                <a:lnTo>
                  <a:pt x="2721011" y="137338"/>
                </a:lnTo>
                <a:lnTo>
                  <a:pt x="2759024" y="142243"/>
                </a:lnTo>
                <a:lnTo>
                  <a:pt x="2795812" y="153279"/>
                </a:lnTo>
                <a:lnTo>
                  <a:pt x="2826468" y="169220"/>
                </a:lnTo>
                <a:lnTo>
                  <a:pt x="2855897" y="190066"/>
                </a:lnTo>
                <a:lnTo>
                  <a:pt x="2881648" y="214590"/>
                </a:lnTo>
                <a:lnTo>
                  <a:pt x="2907399" y="242793"/>
                </a:lnTo>
                <a:lnTo>
                  <a:pt x="2930697" y="272223"/>
                </a:lnTo>
                <a:lnTo>
                  <a:pt x="2953995" y="302879"/>
                </a:lnTo>
                <a:lnTo>
                  <a:pt x="2977294" y="333535"/>
                </a:lnTo>
                <a:lnTo>
                  <a:pt x="3000592" y="362964"/>
                </a:lnTo>
                <a:lnTo>
                  <a:pt x="3025118" y="391167"/>
                </a:lnTo>
                <a:lnTo>
                  <a:pt x="3053321" y="415693"/>
                </a:lnTo>
                <a:lnTo>
                  <a:pt x="3080299" y="437765"/>
                </a:lnTo>
                <a:lnTo>
                  <a:pt x="3110953" y="454931"/>
                </a:lnTo>
                <a:lnTo>
                  <a:pt x="3144062" y="469646"/>
                </a:lnTo>
                <a:lnTo>
                  <a:pt x="3179622" y="481908"/>
                </a:lnTo>
                <a:lnTo>
                  <a:pt x="3216409" y="492944"/>
                </a:lnTo>
                <a:lnTo>
                  <a:pt x="3253196" y="502755"/>
                </a:lnTo>
                <a:lnTo>
                  <a:pt x="3291210" y="512565"/>
                </a:lnTo>
                <a:lnTo>
                  <a:pt x="3309983" y="518391"/>
                </a:lnTo>
                <a:lnTo>
                  <a:pt x="3309983" y="3103853"/>
                </a:lnTo>
                <a:lnTo>
                  <a:pt x="454246" y="3103853"/>
                </a:lnTo>
                <a:lnTo>
                  <a:pt x="438991" y="3076613"/>
                </a:lnTo>
                <a:lnTo>
                  <a:pt x="416921" y="3049636"/>
                </a:lnTo>
                <a:lnTo>
                  <a:pt x="392395" y="3021432"/>
                </a:lnTo>
                <a:lnTo>
                  <a:pt x="364192" y="2996908"/>
                </a:lnTo>
                <a:lnTo>
                  <a:pt x="333535" y="2973610"/>
                </a:lnTo>
                <a:lnTo>
                  <a:pt x="302880" y="2950312"/>
                </a:lnTo>
                <a:lnTo>
                  <a:pt x="272224" y="2927014"/>
                </a:lnTo>
                <a:lnTo>
                  <a:pt x="242794" y="2903714"/>
                </a:lnTo>
                <a:lnTo>
                  <a:pt x="214591" y="2877964"/>
                </a:lnTo>
                <a:lnTo>
                  <a:pt x="190066" y="2852214"/>
                </a:lnTo>
                <a:lnTo>
                  <a:pt x="169221" y="2822783"/>
                </a:lnTo>
                <a:lnTo>
                  <a:pt x="153281" y="2792128"/>
                </a:lnTo>
                <a:lnTo>
                  <a:pt x="142244" y="2755342"/>
                </a:lnTo>
                <a:lnTo>
                  <a:pt x="137339" y="2717328"/>
                </a:lnTo>
                <a:lnTo>
                  <a:pt x="136112" y="2678088"/>
                </a:lnTo>
                <a:lnTo>
                  <a:pt x="139791" y="2636396"/>
                </a:lnTo>
                <a:lnTo>
                  <a:pt x="144696" y="2594705"/>
                </a:lnTo>
                <a:lnTo>
                  <a:pt x="150827" y="2553012"/>
                </a:lnTo>
                <a:lnTo>
                  <a:pt x="155732" y="2511321"/>
                </a:lnTo>
                <a:lnTo>
                  <a:pt x="158185" y="2469629"/>
                </a:lnTo>
                <a:lnTo>
                  <a:pt x="158185" y="2429163"/>
                </a:lnTo>
                <a:lnTo>
                  <a:pt x="153281" y="2391151"/>
                </a:lnTo>
                <a:lnTo>
                  <a:pt x="143470" y="2353137"/>
                </a:lnTo>
                <a:lnTo>
                  <a:pt x="128755" y="2317576"/>
                </a:lnTo>
                <a:lnTo>
                  <a:pt x="110362" y="2280789"/>
                </a:lnTo>
                <a:lnTo>
                  <a:pt x="89515" y="2244004"/>
                </a:lnTo>
                <a:lnTo>
                  <a:pt x="67444" y="2207216"/>
                </a:lnTo>
                <a:lnTo>
                  <a:pt x="46598" y="2171654"/>
                </a:lnTo>
                <a:lnTo>
                  <a:pt x="28203" y="2133642"/>
                </a:lnTo>
                <a:lnTo>
                  <a:pt x="13490" y="2096855"/>
                </a:lnTo>
                <a:lnTo>
                  <a:pt x="3680" y="2058841"/>
                </a:lnTo>
                <a:lnTo>
                  <a:pt x="0" y="2019602"/>
                </a:lnTo>
                <a:lnTo>
                  <a:pt x="3680" y="1980363"/>
                </a:lnTo>
                <a:lnTo>
                  <a:pt x="13490" y="1942350"/>
                </a:lnTo>
                <a:lnTo>
                  <a:pt x="28203" y="1905563"/>
                </a:lnTo>
                <a:lnTo>
                  <a:pt x="46598" y="1867550"/>
                </a:lnTo>
                <a:lnTo>
                  <a:pt x="67444" y="1831989"/>
                </a:lnTo>
                <a:lnTo>
                  <a:pt x="89515" y="1795203"/>
                </a:lnTo>
                <a:lnTo>
                  <a:pt x="110362" y="1758415"/>
                </a:lnTo>
                <a:lnTo>
                  <a:pt x="128755" y="1721629"/>
                </a:lnTo>
                <a:lnTo>
                  <a:pt x="143470" y="1686067"/>
                </a:lnTo>
                <a:lnTo>
                  <a:pt x="153281" y="1648054"/>
                </a:lnTo>
                <a:lnTo>
                  <a:pt x="158185" y="1610042"/>
                </a:lnTo>
                <a:lnTo>
                  <a:pt x="158185" y="1569576"/>
                </a:lnTo>
                <a:lnTo>
                  <a:pt x="155732" y="1527883"/>
                </a:lnTo>
                <a:lnTo>
                  <a:pt x="150827" y="1486192"/>
                </a:lnTo>
                <a:lnTo>
                  <a:pt x="144696" y="1444499"/>
                </a:lnTo>
                <a:lnTo>
                  <a:pt x="139791" y="1402808"/>
                </a:lnTo>
                <a:lnTo>
                  <a:pt x="136112" y="1361117"/>
                </a:lnTo>
                <a:lnTo>
                  <a:pt x="137339" y="1321877"/>
                </a:lnTo>
                <a:lnTo>
                  <a:pt x="142244" y="1283864"/>
                </a:lnTo>
                <a:lnTo>
                  <a:pt x="153281" y="1247077"/>
                </a:lnTo>
                <a:lnTo>
                  <a:pt x="169221" y="1216422"/>
                </a:lnTo>
                <a:lnTo>
                  <a:pt x="190066" y="1186992"/>
                </a:lnTo>
                <a:lnTo>
                  <a:pt x="214591" y="1161241"/>
                </a:lnTo>
                <a:lnTo>
                  <a:pt x="242794" y="1135491"/>
                </a:lnTo>
                <a:lnTo>
                  <a:pt x="272224" y="1112191"/>
                </a:lnTo>
                <a:lnTo>
                  <a:pt x="302880" y="1088893"/>
                </a:lnTo>
                <a:lnTo>
                  <a:pt x="333535" y="1065594"/>
                </a:lnTo>
                <a:lnTo>
                  <a:pt x="364192" y="1042296"/>
                </a:lnTo>
                <a:lnTo>
                  <a:pt x="392395" y="1017772"/>
                </a:lnTo>
                <a:lnTo>
                  <a:pt x="416921" y="989569"/>
                </a:lnTo>
                <a:lnTo>
                  <a:pt x="438991" y="962591"/>
                </a:lnTo>
                <a:lnTo>
                  <a:pt x="456159" y="931936"/>
                </a:lnTo>
                <a:lnTo>
                  <a:pt x="470874" y="898828"/>
                </a:lnTo>
                <a:lnTo>
                  <a:pt x="483136" y="863267"/>
                </a:lnTo>
                <a:lnTo>
                  <a:pt x="494172" y="826479"/>
                </a:lnTo>
                <a:lnTo>
                  <a:pt x="503983" y="789692"/>
                </a:lnTo>
                <a:lnTo>
                  <a:pt x="513793" y="751680"/>
                </a:lnTo>
                <a:lnTo>
                  <a:pt x="524829" y="716119"/>
                </a:lnTo>
                <a:lnTo>
                  <a:pt x="537091" y="680557"/>
                </a:lnTo>
                <a:lnTo>
                  <a:pt x="551806" y="647450"/>
                </a:lnTo>
                <a:lnTo>
                  <a:pt x="570199" y="618021"/>
                </a:lnTo>
                <a:lnTo>
                  <a:pt x="592270" y="591044"/>
                </a:lnTo>
                <a:lnTo>
                  <a:pt x="619248" y="568971"/>
                </a:lnTo>
                <a:lnTo>
                  <a:pt x="648679" y="550578"/>
                </a:lnTo>
                <a:lnTo>
                  <a:pt x="681785" y="535863"/>
                </a:lnTo>
                <a:lnTo>
                  <a:pt x="717347" y="523601"/>
                </a:lnTo>
                <a:lnTo>
                  <a:pt x="752908" y="512565"/>
                </a:lnTo>
                <a:lnTo>
                  <a:pt x="790921" y="502755"/>
                </a:lnTo>
                <a:lnTo>
                  <a:pt x="827707" y="492944"/>
                </a:lnTo>
                <a:lnTo>
                  <a:pt x="864495" y="481908"/>
                </a:lnTo>
                <a:lnTo>
                  <a:pt x="900055" y="469646"/>
                </a:lnTo>
                <a:lnTo>
                  <a:pt x="933163" y="454931"/>
                </a:lnTo>
                <a:lnTo>
                  <a:pt x="963819" y="437765"/>
                </a:lnTo>
                <a:lnTo>
                  <a:pt x="990796" y="415693"/>
                </a:lnTo>
                <a:lnTo>
                  <a:pt x="1019000" y="391167"/>
                </a:lnTo>
                <a:lnTo>
                  <a:pt x="1043525" y="362964"/>
                </a:lnTo>
                <a:lnTo>
                  <a:pt x="1066823" y="333535"/>
                </a:lnTo>
                <a:lnTo>
                  <a:pt x="1090122" y="302879"/>
                </a:lnTo>
                <a:lnTo>
                  <a:pt x="1113420" y="272223"/>
                </a:lnTo>
                <a:lnTo>
                  <a:pt x="1136718" y="242793"/>
                </a:lnTo>
                <a:lnTo>
                  <a:pt x="1162470" y="214590"/>
                </a:lnTo>
                <a:lnTo>
                  <a:pt x="1188220" y="190066"/>
                </a:lnTo>
                <a:lnTo>
                  <a:pt x="1217650" y="169220"/>
                </a:lnTo>
                <a:lnTo>
                  <a:pt x="1248306" y="153279"/>
                </a:lnTo>
                <a:lnTo>
                  <a:pt x="1285093" y="142243"/>
                </a:lnTo>
                <a:lnTo>
                  <a:pt x="1323107" y="137338"/>
                </a:lnTo>
                <a:lnTo>
                  <a:pt x="1362345" y="136111"/>
                </a:lnTo>
                <a:lnTo>
                  <a:pt x="1404036" y="139791"/>
                </a:lnTo>
                <a:lnTo>
                  <a:pt x="1445729" y="144696"/>
                </a:lnTo>
                <a:lnTo>
                  <a:pt x="1487421" y="150827"/>
                </a:lnTo>
                <a:lnTo>
                  <a:pt x="1529113" y="155732"/>
                </a:lnTo>
                <a:lnTo>
                  <a:pt x="1570804" y="158184"/>
                </a:lnTo>
                <a:lnTo>
                  <a:pt x="1611271" y="158184"/>
                </a:lnTo>
                <a:lnTo>
                  <a:pt x="1649285" y="153279"/>
                </a:lnTo>
                <a:lnTo>
                  <a:pt x="1687298" y="143469"/>
                </a:lnTo>
                <a:lnTo>
                  <a:pt x="1724085" y="128755"/>
                </a:lnTo>
                <a:lnTo>
                  <a:pt x="1760871" y="109134"/>
                </a:lnTo>
                <a:lnTo>
                  <a:pt x="1797658" y="89515"/>
                </a:lnTo>
                <a:lnTo>
                  <a:pt x="1834445" y="67443"/>
                </a:lnTo>
                <a:lnTo>
                  <a:pt x="1870007" y="46597"/>
                </a:lnTo>
                <a:lnTo>
                  <a:pt x="1908020" y="28203"/>
                </a:lnTo>
                <a:lnTo>
                  <a:pt x="1944806" y="13488"/>
                </a:lnTo>
                <a:lnTo>
                  <a:pt x="1982820" y="367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3" name="IMG_1702.jpeg" descr="IMG_1702.jpeg"/>
          <p:cNvPicPr>
            <a:picLocks noChangeAspect="1"/>
          </p:cNvPicPr>
          <p:nvPr/>
        </p:nvPicPr>
        <p:blipFill rotWithShape="1">
          <a:blip r:embed="rId6"/>
          <a:srcRect l="13758" r="6035" b="-3"/>
          <a:stretch/>
        </p:blipFill>
        <p:spPr>
          <a:xfrm>
            <a:off x="9018358" y="3890298"/>
            <a:ext cx="3173643" cy="2967700"/>
          </a:xfrm>
          <a:custGeom>
            <a:avLst/>
            <a:gdLst/>
            <a:ahLst/>
            <a:cxnLst/>
            <a:rect l="l" t="t" r="r" b="b"/>
            <a:pathLst>
              <a:path w="3173643" h="2967700">
                <a:moveTo>
                  <a:pt x="1885720" y="0"/>
                </a:moveTo>
                <a:lnTo>
                  <a:pt x="1922313" y="3430"/>
                </a:lnTo>
                <a:lnTo>
                  <a:pt x="1957763" y="12579"/>
                </a:lnTo>
                <a:lnTo>
                  <a:pt x="1992070" y="26302"/>
                </a:lnTo>
                <a:lnTo>
                  <a:pt x="2027519" y="43455"/>
                </a:lnTo>
                <a:lnTo>
                  <a:pt x="2060683" y="62896"/>
                </a:lnTo>
                <a:lnTo>
                  <a:pt x="2094991" y="83480"/>
                </a:lnTo>
                <a:lnTo>
                  <a:pt x="2129297" y="101777"/>
                </a:lnTo>
                <a:lnTo>
                  <a:pt x="2163602" y="120075"/>
                </a:lnTo>
                <a:lnTo>
                  <a:pt x="2196766" y="133797"/>
                </a:lnTo>
                <a:lnTo>
                  <a:pt x="2233360" y="142945"/>
                </a:lnTo>
                <a:lnTo>
                  <a:pt x="2268809" y="147520"/>
                </a:lnTo>
                <a:lnTo>
                  <a:pt x="2306546" y="147520"/>
                </a:lnTo>
                <a:lnTo>
                  <a:pt x="2345428" y="145233"/>
                </a:lnTo>
                <a:lnTo>
                  <a:pt x="2384308" y="140659"/>
                </a:lnTo>
                <a:lnTo>
                  <a:pt x="2423190" y="134941"/>
                </a:lnTo>
                <a:lnTo>
                  <a:pt x="2462070" y="130367"/>
                </a:lnTo>
                <a:lnTo>
                  <a:pt x="2500951" y="126936"/>
                </a:lnTo>
                <a:lnTo>
                  <a:pt x="2537544" y="128079"/>
                </a:lnTo>
                <a:lnTo>
                  <a:pt x="2572995" y="132653"/>
                </a:lnTo>
                <a:lnTo>
                  <a:pt x="2607301" y="142945"/>
                </a:lnTo>
                <a:lnTo>
                  <a:pt x="2635891" y="157812"/>
                </a:lnTo>
                <a:lnTo>
                  <a:pt x="2663335" y="177253"/>
                </a:lnTo>
                <a:lnTo>
                  <a:pt x="2687350" y="200124"/>
                </a:lnTo>
                <a:lnTo>
                  <a:pt x="2711365" y="226426"/>
                </a:lnTo>
                <a:lnTo>
                  <a:pt x="2733093" y="253871"/>
                </a:lnTo>
                <a:lnTo>
                  <a:pt x="2754820" y="282461"/>
                </a:lnTo>
                <a:lnTo>
                  <a:pt x="2776547" y="311049"/>
                </a:lnTo>
                <a:lnTo>
                  <a:pt x="2798275" y="338495"/>
                </a:lnTo>
                <a:lnTo>
                  <a:pt x="2821146" y="364797"/>
                </a:lnTo>
                <a:lnTo>
                  <a:pt x="2847448" y="387669"/>
                </a:lnTo>
                <a:lnTo>
                  <a:pt x="2872607" y="408253"/>
                </a:lnTo>
                <a:lnTo>
                  <a:pt x="2901195" y="424261"/>
                </a:lnTo>
                <a:lnTo>
                  <a:pt x="2932071" y="437985"/>
                </a:lnTo>
                <a:lnTo>
                  <a:pt x="2965233" y="449420"/>
                </a:lnTo>
                <a:lnTo>
                  <a:pt x="2999539" y="459712"/>
                </a:lnTo>
                <a:lnTo>
                  <a:pt x="3033847" y="468861"/>
                </a:lnTo>
                <a:lnTo>
                  <a:pt x="3069297" y="478010"/>
                </a:lnTo>
                <a:lnTo>
                  <a:pt x="3102460" y="488302"/>
                </a:lnTo>
                <a:lnTo>
                  <a:pt x="3135622" y="499737"/>
                </a:lnTo>
                <a:lnTo>
                  <a:pt x="3166499" y="513461"/>
                </a:lnTo>
                <a:lnTo>
                  <a:pt x="3173643" y="517926"/>
                </a:lnTo>
                <a:lnTo>
                  <a:pt x="3173643" y="2967700"/>
                </a:lnTo>
                <a:lnTo>
                  <a:pt x="452321" y="2967700"/>
                </a:lnTo>
                <a:lnTo>
                  <a:pt x="450560" y="2961831"/>
                </a:lnTo>
                <a:lnTo>
                  <a:pt x="439125" y="2928666"/>
                </a:lnTo>
                <a:lnTo>
                  <a:pt x="425402" y="2897790"/>
                </a:lnTo>
                <a:lnTo>
                  <a:pt x="409392" y="2869201"/>
                </a:lnTo>
                <a:lnTo>
                  <a:pt x="388809" y="2844043"/>
                </a:lnTo>
                <a:lnTo>
                  <a:pt x="365937" y="2817741"/>
                </a:lnTo>
                <a:lnTo>
                  <a:pt x="339636" y="2794870"/>
                </a:lnTo>
                <a:lnTo>
                  <a:pt x="311046" y="2773142"/>
                </a:lnTo>
                <a:lnTo>
                  <a:pt x="282458" y="2751415"/>
                </a:lnTo>
                <a:lnTo>
                  <a:pt x="253870" y="2729687"/>
                </a:lnTo>
                <a:lnTo>
                  <a:pt x="226423" y="2707959"/>
                </a:lnTo>
                <a:lnTo>
                  <a:pt x="200122" y="2683944"/>
                </a:lnTo>
                <a:lnTo>
                  <a:pt x="177251" y="2659930"/>
                </a:lnTo>
                <a:lnTo>
                  <a:pt x="157812" y="2632484"/>
                </a:lnTo>
                <a:lnTo>
                  <a:pt x="142945" y="2603895"/>
                </a:lnTo>
                <a:lnTo>
                  <a:pt x="132653" y="2569589"/>
                </a:lnTo>
                <a:lnTo>
                  <a:pt x="128079" y="2534138"/>
                </a:lnTo>
                <a:lnTo>
                  <a:pt x="126934" y="2497543"/>
                </a:lnTo>
                <a:lnTo>
                  <a:pt x="130365" y="2458662"/>
                </a:lnTo>
                <a:lnTo>
                  <a:pt x="134940" y="2419782"/>
                </a:lnTo>
                <a:lnTo>
                  <a:pt x="140657" y="2380900"/>
                </a:lnTo>
                <a:lnTo>
                  <a:pt x="145232" y="2342019"/>
                </a:lnTo>
                <a:lnTo>
                  <a:pt x="147519" y="2303138"/>
                </a:lnTo>
                <a:lnTo>
                  <a:pt x="147519" y="2265400"/>
                </a:lnTo>
                <a:lnTo>
                  <a:pt x="142945" y="2229950"/>
                </a:lnTo>
                <a:lnTo>
                  <a:pt x="133796" y="2194499"/>
                </a:lnTo>
                <a:lnTo>
                  <a:pt x="120073" y="2161335"/>
                </a:lnTo>
                <a:lnTo>
                  <a:pt x="102920" y="2127029"/>
                </a:lnTo>
                <a:lnTo>
                  <a:pt x="83479" y="2092723"/>
                </a:lnTo>
                <a:lnTo>
                  <a:pt x="62897" y="2058415"/>
                </a:lnTo>
                <a:lnTo>
                  <a:pt x="43456" y="2025251"/>
                </a:lnTo>
                <a:lnTo>
                  <a:pt x="26302" y="1989801"/>
                </a:lnTo>
                <a:lnTo>
                  <a:pt x="12580" y="1955494"/>
                </a:lnTo>
                <a:lnTo>
                  <a:pt x="3431" y="1920043"/>
                </a:lnTo>
                <a:lnTo>
                  <a:pt x="0" y="1883449"/>
                </a:lnTo>
                <a:lnTo>
                  <a:pt x="3431" y="1846856"/>
                </a:lnTo>
                <a:lnTo>
                  <a:pt x="12580" y="1811405"/>
                </a:lnTo>
                <a:lnTo>
                  <a:pt x="26302" y="1777098"/>
                </a:lnTo>
                <a:lnTo>
                  <a:pt x="43456" y="1741648"/>
                </a:lnTo>
                <a:lnTo>
                  <a:pt x="62897" y="1708484"/>
                </a:lnTo>
                <a:lnTo>
                  <a:pt x="83479" y="1674178"/>
                </a:lnTo>
                <a:lnTo>
                  <a:pt x="102920" y="1639870"/>
                </a:lnTo>
                <a:lnTo>
                  <a:pt x="120073" y="1605564"/>
                </a:lnTo>
                <a:lnTo>
                  <a:pt x="133796" y="1572400"/>
                </a:lnTo>
                <a:lnTo>
                  <a:pt x="142945" y="1536949"/>
                </a:lnTo>
                <a:lnTo>
                  <a:pt x="147519" y="1501500"/>
                </a:lnTo>
                <a:lnTo>
                  <a:pt x="147519" y="1463762"/>
                </a:lnTo>
                <a:lnTo>
                  <a:pt x="145232" y="1424880"/>
                </a:lnTo>
                <a:lnTo>
                  <a:pt x="140657" y="1386000"/>
                </a:lnTo>
                <a:lnTo>
                  <a:pt x="134940" y="1347118"/>
                </a:lnTo>
                <a:lnTo>
                  <a:pt x="130365" y="1308237"/>
                </a:lnTo>
                <a:lnTo>
                  <a:pt x="126934" y="1269356"/>
                </a:lnTo>
                <a:lnTo>
                  <a:pt x="128079" y="1232762"/>
                </a:lnTo>
                <a:lnTo>
                  <a:pt x="132653" y="1197312"/>
                </a:lnTo>
                <a:lnTo>
                  <a:pt x="142945" y="1163004"/>
                </a:lnTo>
                <a:lnTo>
                  <a:pt x="157812" y="1134416"/>
                </a:lnTo>
                <a:lnTo>
                  <a:pt x="177251" y="1106970"/>
                </a:lnTo>
                <a:lnTo>
                  <a:pt x="200122" y="1082955"/>
                </a:lnTo>
                <a:lnTo>
                  <a:pt x="226423" y="1058941"/>
                </a:lnTo>
                <a:lnTo>
                  <a:pt x="253870" y="1037212"/>
                </a:lnTo>
                <a:lnTo>
                  <a:pt x="282458" y="1015484"/>
                </a:lnTo>
                <a:lnTo>
                  <a:pt x="311046" y="993757"/>
                </a:lnTo>
                <a:lnTo>
                  <a:pt x="339636" y="972029"/>
                </a:lnTo>
                <a:lnTo>
                  <a:pt x="365937" y="949159"/>
                </a:lnTo>
                <a:lnTo>
                  <a:pt x="388809" y="922857"/>
                </a:lnTo>
                <a:lnTo>
                  <a:pt x="409392" y="897698"/>
                </a:lnTo>
                <a:lnTo>
                  <a:pt x="425402" y="869109"/>
                </a:lnTo>
                <a:lnTo>
                  <a:pt x="439125" y="838233"/>
                </a:lnTo>
                <a:lnTo>
                  <a:pt x="450560" y="805069"/>
                </a:lnTo>
                <a:lnTo>
                  <a:pt x="460852" y="770761"/>
                </a:lnTo>
                <a:lnTo>
                  <a:pt x="470001" y="736455"/>
                </a:lnTo>
                <a:lnTo>
                  <a:pt x="479150" y="701004"/>
                </a:lnTo>
                <a:lnTo>
                  <a:pt x="489442" y="667841"/>
                </a:lnTo>
                <a:lnTo>
                  <a:pt x="500877" y="634677"/>
                </a:lnTo>
                <a:lnTo>
                  <a:pt x="514600" y="603802"/>
                </a:lnTo>
                <a:lnTo>
                  <a:pt x="531753" y="576357"/>
                </a:lnTo>
                <a:lnTo>
                  <a:pt x="552336" y="551198"/>
                </a:lnTo>
                <a:lnTo>
                  <a:pt x="577494" y="530614"/>
                </a:lnTo>
                <a:lnTo>
                  <a:pt x="604941" y="513461"/>
                </a:lnTo>
                <a:lnTo>
                  <a:pt x="635815" y="499737"/>
                </a:lnTo>
                <a:lnTo>
                  <a:pt x="668979" y="488302"/>
                </a:lnTo>
                <a:lnTo>
                  <a:pt x="702142" y="478010"/>
                </a:lnTo>
                <a:lnTo>
                  <a:pt x="737592" y="468861"/>
                </a:lnTo>
                <a:lnTo>
                  <a:pt x="771898" y="459712"/>
                </a:lnTo>
                <a:lnTo>
                  <a:pt x="806205" y="449420"/>
                </a:lnTo>
                <a:lnTo>
                  <a:pt x="839368" y="437985"/>
                </a:lnTo>
                <a:lnTo>
                  <a:pt x="870244" y="424261"/>
                </a:lnTo>
                <a:lnTo>
                  <a:pt x="898833" y="408253"/>
                </a:lnTo>
                <a:lnTo>
                  <a:pt x="923991" y="387669"/>
                </a:lnTo>
                <a:lnTo>
                  <a:pt x="950293" y="364797"/>
                </a:lnTo>
                <a:lnTo>
                  <a:pt x="973165" y="338495"/>
                </a:lnTo>
                <a:lnTo>
                  <a:pt x="994892" y="311049"/>
                </a:lnTo>
                <a:lnTo>
                  <a:pt x="1016619" y="282461"/>
                </a:lnTo>
                <a:lnTo>
                  <a:pt x="1038347" y="253871"/>
                </a:lnTo>
                <a:lnTo>
                  <a:pt x="1060074" y="226426"/>
                </a:lnTo>
                <a:lnTo>
                  <a:pt x="1084089" y="200124"/>
                </a:lnTo>
                <a:lnTo>
                  <a:pt x="1108103" y="177253"/>
                </a:lnTo>
                <a:lnTo>
                  <a:pt x="1135549" y="157812"/>
                </a:lnTo>
                <a:lnTo>
                  <a:pt x="1164137" y="142945"/>
                </a:lnTo>
                <a:lnTo>
                  <a:pt x="1198445" y="132653"/>
                </a:lnTo>
                <a:lnTo>
                  <a:pt x="1233895" y="128079"/>
                </a:lnTo>
                <a:lnTo>
                  <a:pt x="1270487" y="126936"/>
                </a:lnTo>
                <a:lnTo>
                  <a:pt x="1309368" y="130367"/>
                </a:lnTo>
                <a:lnTo>
                  <a:pt x="1348249" y="134941"/>
                </a:lnTo>
                <a:lnTo>
                  <a:pt x="1387131" y="140659"/>
                </a:lnTo>
                <a:lnTo>
                  <a:pt x="1426011" y="145233"/>
                </a:lnTo>
                <a:lnTo>
                  <a:pt x="1464891" y="147520"/>
                </a:lnTo>
                <a:lnTo>
                  <a:pt x="1502630" y="147520"/>
                </a:lnTo>
                <a:lnTo>
                  <a:pt x="1538080" y="142945"/>
                </a:lnTo>
                <a:lnTo>
                  <a:pt x="1573531" y="133797"/>
                </a:lnTo>
                <a:lnTo>
                  <a:pt x="1607837" y="120075"/>
                </a:lnTo>
                <a:lnTo>
                  <a:pt x="1642143" y="101777"/>
                </a:lnTo>
                <a:lnTo>
                  <a:pt x="1676450" y="83480"/>
                </a:lnTo>
                <a:lnTo>
                  <a:pt x="1710756" y="62896"/>
                </a:lnTo>
                <a:lnTo>
                  <a:pt x="1743919" y="43455"/>
                </a:lnTo>
                <a:lnTo>
                  <a:pt x="1779370" y="26302"/>
                </a:lnTo>
                <a:lnTo>
                  <a:pt x="1813676" y="12579"/>
                </a:lnTo>
                <a:lnTo>
                  <a:pt x="1849126" y="3430"/>
                </a:ln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8B7D2-D15E-5643-AA99-4F3A52C36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200" spc="800" dirty="0"/>
              <a:t>Special services discounts</a:t>
            </a:r>
          </a:p>
        </p:txBody>
      </p:sp>
      <p:sp>
        <p:nvSpPr>
          <p:cNvPr id="20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FE9B9C7-5875-C549-96BF-69F1ECCBE9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0" r="10292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28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37B3B-DED0-4A47-99BF-7FB186E48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Southern pro pressure washing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(901)-355-2695</a:t>
            </a:r>
          </a:p>
        </p:txBody>
      </p:sp>
      <p:pic>
        <p:nvPicPr>
          <p:cNvPr id="6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20A1F6-CFD7-EF4C-B8EB-85BF980AE4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2197570"/>
            <a:ext cx="5978273" cy="215217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75447-EC50-6147-81D0-24E13B9CE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will receive 10% off their services from Southern Pro Pressure Washing.</a:t>
            </a:r>
          </a:p>
          <a:p>
            <a:r>
              <a:rPr lang="en-US" sz="1600" dirty="0">
                <a:solidFill>
                  <a:schemeClr val="bg1"/>
                </a:solidFill>
              </a:rPr>
              <a:t>You must mention that you are a GMSD employee.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Take a look at their website to see their great work and services:</a:t>
            </a:r>
          </a:p>
          <a:p>
            <a:r>
              <a:rPr lang="en-US" sz="1600" dirty="0">
                <a:solidFill>
                  <a:schemeClr val="bg1"/>
                </a:solidFill>
                <a:hlinkClick r:id="rId3"/>
              </a:rPr>
              <a:t>https://southernpropressurewashing.com</a:t>
            </a:r>
            <a:endParaRPr lang="en-US" sz="1600" dirty="0">
              <a:solidFill>
                <a:schemeClr val="bg1"/>
              </a:solidFill>
            </a:endParaRPr>
          </a:p>
          <a:p>
            <a:pPr marL="0">
              <a:buNone/>
            </a:pP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38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203E3-7D31-FB46-B7DD-4ED9A6F23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Delta life fitness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52230-CD71-6545-83C9-703DB292B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Special Teacher Discount available. Receive a special 6-week kickstart program to the #1 place for women to train right!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Call or email: 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germantown@deltalifefitness.com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find out more about this exclusive offer.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Additional perks include: supervised kid’s corner, 30-minute workouts, no contracts, flexible pricing, and women focused fitness.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Book a FREE class to learn more!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" name="Content Placeholder 9" descr="Text, logo&#10;&#10;Description automatically generated">
            <a:extLst>
              <a:ext uri="{FF2B5EF4-FFF2-40B4-BE49-F238E27FC236}">
                <a16:creationId xmlns:a16="http://schemas.microsoft.com/office/drawing/2014/main" id="{161D1BD5-C5AD-C146-AA95-48993DD7B8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65" y="2024367"/>
            <a:ext cx="4047568" cy="24487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C01760-3297-F541-93AC-3DB27C77B464}"/>
              </a:ext>
            </a:extLst>
          </p:cNvPr>
          <p:cNvSpPr txBox="1"/>
          <p:nvPr/>
        </p:nvSpPr>
        <p:spPr>
          <a:xfrm>
            <a:off x="7399261" y="4006653"/>
            <a:ext cx="3217333" cy="19464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800" dirty="0">
                <a:solidFill>
                  <a:srgbClr val="FFFFFF"/>
                </a:solidFill>
              </a:rPr>
              <a:t>2068 West Street Germantown, TN 38138</a:t>
            </a:r>
          </a:p>
          <a:p>
            <a:pPr algn="ctr">
              <a:spcAft>
                <a:spcPts val="600"/>
              </a:spcAft>
            </a:pPr>
            <a:r>
              <a:rPr lang="en-US" sz="800" dirty="0">
                <a:solidFill>
                  <a:srgbClr val="FFFFFF"/>
                </a:solidFill>
              </a:rPr>
              <a:t>(901)-871-1099</a:t>
            </a:r>
          </a:p>
        </p:txBody>
      </p:sp>
    </p:spTree>
    <p:extLst>
      <p:ext uri="{BB962C8B-B14F-4D97-AF65-F5344CB8AC3E}">
        <p14:creationId xmlns:p14="http://schemas.microsoft.com/office/powerpoint/2010/main" val="187109137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760D5-B0C9-7547-9849-7925FD068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Herndon brothers lawn care</a:t>
            </a:r>
            <a:br>
              <a:rPr lang="en-US" sz="2800" dirty="0"/>
            </a:br>
            <a:r>
              <a:rPr lang="en-US" sz="2800" dirty="0"/>
              <a:t>901-517-4305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EFE5D-1850-724E-B46A-8E09D89E7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9" y="2286001"/>
            <a:ext cx="3384330" cy="3940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20% off for a single service.</a:t>
            </a:r>
          </a:p>
          <a:p>
            <a:r>
              <a:rPr lang="en-US" dirty="0"/>
              <a:t>Must show GMSD ID badge to receive offer.</a:t>
            </a:r>
          </a:p>
          <a:p>
            <a:r>
              <a:rPr lang="en-US" dirty="0"/>
              <a:t>View their website to see their great work and services they provide!</a:t>
            </a:r>
          </a:p>
          <a:p>
            <a:r>
              <a:rPr lang="en-US" dirty="0">
                <a:hlinkClick r:id="rId2"/>
              </a:rPr>
              <a:t>https://herndonbrotherslawncare.com/</a:t>
            </a:r>
            <a:endParaRPr lang="en-US" dirty="0"/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37747196-EC62-0049-9911-6A70EF921B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81" y="645107"/>
            <a:ext cx="5594047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927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5B5AC-D0D9-6440-9BEA-DAE7E55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Mcculley roofing &amp; renovations llc.</a:t>
            </a:r>
          </a:p>
        </p:txBody>
      </p:sp>
      <p:pic>
        <p:nvPicPr>
          <p:cNvPr id="6" name="Content Placeholder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ED694EA-4062-664C-B7DA-C5F3884662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26927" y="882350"/>
            <a:ext cx="5978273" cy="47826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1EA66-3340-D144-9B28-F5E250BD1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will receive a free roof upgrade on a full roof replacement.</a:t>
            </a:r>
          </a:p>
          <a:p>
            <a:r>
              <a:rPr lang="en-US" sz="1600" dirty="0">
                <a:solidFill>
                  <a:schemeClr val="bg1"/>
                </a:solidFill>
              </a:rPr>
              <a:t>ALL GMSD employees will receive 20% off any repairs needed on roof work.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indicate you’re a GMSD employee to receive these offers.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Contact Chris McCulley today at 901-487-7096 or </a:t>
            </a:r>
            <a:r>
              <a:rPr lang="en-US" sz="1600" dirty="0">
                <a:solidFill>
                  <a:schemeClr val="bg1"/>
                </a:solidFill>
                <a:hlinkClick r:id="rId3"/>
              </a:rPr>
              <a:t>cmcculley08@yahoo.com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920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2B331-40E0-ED45-83DE-0F94B035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Smith’s plumbing services</a:t>
            </a:r>
            <a:br>
              <a:rPr lang="en-US" sz="2800" dirty="0"/>
            </a:br>
            <a:r>
              <a:rPr lang="en-US" sz="2800" dirty="0"/>
              <a:t>6843 Summer Ave, Memphis, TN 38134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E1879-9867-D142-89A7-AA3D082DE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employees will receive 10% off the labor work performed when using Smith’s Plumbing Services.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Mention you’re an employee of GMSD to receive this special offer.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Call today at (901)-290-1110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5B4F7AF-2E21-4342-934E-7BADB30D89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5" y="2017485"/>
            <a:ext cx="3938056" cy="24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240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F50F5-50B6-354C-8715-9CF34A29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645105"/>
            <a:ext cx="5552045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Inman-murphy</a:t>
            </a:r>
            <a:br>
              <a:rPr lang="en-US" sz="4400" dirty="0"/>
            </a:br>
            <a:r>
              <a:rPr lang="en-US" sz="3600" dirty="0"/>
              <a:t>termite &amp; pest 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D0709-71E0-A64D-8191-C26580BDA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$150 off the initial treatment cost for termite control.</a:t>
            </a:r>
          </a:p>
          <a:p>
            <a:r>
              <a:rPr lang="en-US" dirty="0"/>
              <a:t>$50 will be waived for the initial pest control service fee.</a:t>
            </a:r>
          </a:p>
          <a:p>
            <a:r>
              <a:rPr lang="en-US" dirty="0"/>
              <a:t>Notify the office staff that you are an employee of GMSD to receive this discount.</a:t>
            </a:r>
          </a:p>
        </p:txBody>
      </p:sp>
      <p:pic>
        <p:nvPicPr>
          <p:cNvPr id="6" name="Content Placeholder 5" descr="Text, company name&#10;&#10;Description automatically generated with medium confidence">
            <a:extLst>
              <a:ext uri="{FF2B5EF4-FFF2-40B4-BE49-F238E27FC236}">
                <a16:creationId xmlns:a16="http://schemas.microsoft.com/office/drawing/2014/main" id="{40121954-D927-0645-AB7C-E65C6DE606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0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40409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B6B4-6A69-8F46-9C2B-A668F255B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5" y="401980"/>
            <a:ext cx="4869179" cy="15179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Alex Ginsburg </a:t>
            </a:r>
            <a:b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</a:b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photographics</a:t>
            </a:r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5A9B8061-A5DB-304E-BC27-3C244FD782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3" y="706667"/>
            <a:ext cx="5190577" cy="242659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676B0-0D4F-9442-87E8-9B54C7E53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71" y="1949157"/>
            <a:ext cx="5559560" cy="461228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Commercial Photography </a:t>
            </a:r>
          </a:p>
          <a:p>
            <a:pPr marL="0" indent="0" algn="ctr">
              <a:buNone/>
            </a:pPr>
            <a:r>
              <a:rPr lang="en-US" sz="18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Positive Image Package</a:t>
            </a:r>
          </a:p>
          <a:p>
            <a:r>
              <a:rPr lang="en-US" sz="1800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GMSD  associates receive a $50 savings....$125 (Reg.$175).</a:t>
            </a:r>
          </a:p>
          <a:p>
            <a:r>
              <a:rPr lang="en-US" sz="1800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Package includes Business head and shoulder half-hour studio session, custom retouching to make everyone look fantastic, a high-resolution (for printing) &amp; low-resolution digital file (for web and social media posting) from the image of your choice.    </a:t>
            </a:r>
          </a:p>
          <a:p>
            <a:r>
              <a:rPr lang="en-US" sz="1800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Choice of in-studio or on-line proofing options available. Camera shy &amp; apprehensive subjects need to call us first.  Sessions are fun and stress free.    </a:t>
            </a:r>
          </a:p>
          <a:p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DDB10-FE89-C24D-804F-D3363E3BBDC2}"/>
              </a:ext>
            </a:extLst>
          </p:cNvPr>
          <p:cNvSpPr txBox="1"/>
          <p:nvPr/>
        </p:nvSpPr>
        <p:spPr>
          <a:xfrm>
            <a:off x="1068908" y="3133261"/>
            <a:ext cx="45233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Master Photographer with over 30 years experience.</a:t>
            </a:r>
          </a:p>
          <a:p>
            <a:pPr algn="ctr"/>
            <a:r>
              <a:rPr lang="en-US" sz="20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(901)-754-9680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AlexGinsburgPhotographics.com</a:t>
            </a:r>
            <a:endParaRPr lang="en-US" sz="2000">
              <a:latin typeface="Century Gothic" panose="020B0502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algn="ctr"/>
            <a:r>
              <a:rPr lang="en-US" sz="2000" b="1" i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By appointment Only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483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34CE-7BE8-BA44-BA7F-BBD85EFC0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5" y="294770"/>
            <a:ext cx="4869179" cy="15179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Alex Ginsburg photographics</a:t>
            </a:r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7DB3A440-4CEC-7D42-A025-A8AD50ECB6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4" y="537315"/>
            <a:ext cx="5456424" cy="255087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F4635-855C-434C-AAB3-93FF1843A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25" y="1812754"/>
            <a:ext cx="5659106" cy="4750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Children and Family Portraits</a:t>
            </a:r>
          </a:p>
          <a:p>
            <a:r>
              <a:rPr lang="en-US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$50</a:t>
            </a:r>
            <a:r>
              <a:rPr lang="en-US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 (value $180.00).  </a:t>
            </a:r>
          </a:p>
          <a:p>
            <a:r>
              <a:rPr lang="en-US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 Introductory Special- includes half-hour Studio or studio-garden portrait session plus 1-8x10 Designer Portrait from this session.</a:t>
            </a:r>
          </a:p>
          <a:p>
            <a:r>
              <a:rPr lang="en-US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Available for single family units (not for extended families) or  individual child's portraits (6 mo. or older).  </a:t>
            </a:r>
          </a:p>
          <a:p>
            <a:r>
              <a:rPr lang="en-US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One offer per family.  May not be used for Commercial Photography projects.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8C93E-A9EF-1741-B70C-E436E10C3AFD}"/>
              </a:ext>
            </a:extLst>
          </p:cNvPr>
          <p:cNvSpPr txBox="1"/>
          <p:nvPr/>
        </p:nvSpPr>
        <p:spPr>
          <a:xfrm>
            <a:off x="1112108" y="3595817"/>
            <a:ext cx="43956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Master Photographer with over 30 years experience.</a:t>
            </a:r>
          </a:p>
          <a:p>
            <a:pPr algn="ctr"/>
            <a:r>
              <a:rPr lang="en-US" sz="20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(901)-754-9680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AlexGinsburgPhotographics.com</a:t>
            </a:r>
            <a:endParaRPr lang="en-US" sz="2000">
              <a:latin typeface="Century Gothic" panose="020B0502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algn="ctr"/>
            <a:r>
              <a:rPr lang="en-US" sz="2000" b="1" i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By appointment Only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699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3161-2985-E34A-9DCE-61AFDCA4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546" y="257700"/>
            <a:ext cx="4869179" cy="15179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Alex Ginsburg photographics</a:t>
            </a:r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9E700E0A-A7DA-AD43-B8B3-309A1EB37F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84" y="709757"/>
            <a:ext cx="5119816" cy="239351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A04E2-015D-5043-A3FA-E7DB8D098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0495" y="1609859"/>
            <a:ext cx="5834129" cy="507702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Photo-Restoration: </a:t>
            </a:r>
          </a:p>
          <a:p>
            <a:r>
              <a:rPr lang="en-US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 </a:t>
            </a:r>
            <a:r>
              <a:rPr lang="en-US" sz="22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20% off print prices</a:t>
            </a:r>
            <a:r>
              <a:rPr lang="en-US" sz="2200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 up to $50 savings.   </a:t>
            </a:r>
          </a:p>
          <a:p>
            <a:r>
              <a:rPr lang="en-US" sz="2200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We correct discolored, faded, damaged, and torn photographs and artwork. Perhaps your own image needs professional enhancements and printing.  We are here for you. No worry restoration--We're local and your original art or photograph never leaves our studio. </a:t>
            </a:r>
          </a:p>
          <a:p>
            <a:r>
              <a:rPr lang="en-US" sz="2200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We do not want to risk  any additional damage to your original; so, our restoration artists create a new beautiful reproduction of your original that will last for many decades to come.</a:t>
            </a:r>
          </a:p>
          <a:p>
            <a:endParaRPr lang="en-US" sz="2200" dirty="0">
              <a:latin typeface="Century Gothic" panose="020B0502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r>
              <a:rPr lang="en-US" sz="2200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Free estimates.  Call for details.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FFAD0-D683-7948-86AB-B6D072615911}"/>
              </a:ext>
            </a:extLst>
          </p:cNvPr>
          <p:cNvSpPr txBox="1"/>
          <p:nvPr/>
        </p:nvSpPr>
        <p:spPr>
          <a:xfrm>
            <a:off x="1208873" y="3429000"/>
            <a:ext cx="4300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Master Photographer with over 30 years experience.</a:t>
            </a:r>
          </a:p>
          <a:p>
            <a:pPr algn="ctr"/>
            <a:r>
              <a:rPr lang="en-US" sz="2000" b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(901)-754-9680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AlexGinsburgPhotographics.com</a:t>
            </a:r>
            <a:endParaRPr lang="en-US" sz="2000">
              <a:latin typeface="Century Gothic" panose="020B0502020202020204" pitchFamily="34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algn="ctr"/>
            <a:r>
              <a:rPr lang="en-US" sz="2000" b="1" i="1" dirty="0">
                <a:latin typeface="Century Gothic" panose="020B0502020202020204" pitchFamily="34" charset="0"/>
                <a:ea typeface="Apple Symbols" panose="02000000000000000000" pitchFamily="2" charset="-79"/>
                <a:cs typeface="Apple Symbols" panose="02000000000000000000" pitchFamily="2" charset="-79"/>
              </a:rPr>
              <a:t>By appointment Only</a:t>
            </a:r>
          </a:p>
        </p:txBody>
      </p:sp>
    </p:spTree>
    <p:extLst>
      <p:ext uri="{BB962C8B-B14F-4D97-AF65-F5344CB8AC3E}">
        <p14:creationId xmlns:p14="http://schemas.microsoft.com/office/powerpoint/2010/main" val="374844672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DB31E-DE10-8746-B6CE-1C76335A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700" dirty="0"/>
              <a:t>Gateway tires &amp; service center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74848-86A4-E149-AEA8-0C1F5FAAC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Teachers are eligible for a 10% educator’s discount at all Gateway Tire locations.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Must show GMSD ID badge to receive this offer.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E758811-FA69-0A4D-874D-6018A919CE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81371" y="2148114"/>
            <a:ext cx="3982979" cy="21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6676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02160-A429-4044-9C7E-0C2F1E768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Jiffy lube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D704667F-11F2-A247-BF87-A8FFCEAF06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26927" y="1164921"/>
            <a:ext cx="5978273" cy="421747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AEFFB-748F-CF49-9D87-283FFAAC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Educators are eligible to receive 15% off select services through their “Affinity Discount”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have a valid teacher ID</a:t>
            </a:r>
          </a:p>
          <a:p>
            <a:r>
              <a:rPr lang="en-US" sz="1600" dirty="0">
                <a:solidFill>
                  <a:schemeClr val="bg1"/>
                </a:solidFill>
              </a:rPr>
              <a:t>See specifics of this offer below:</a:t>
            </a:r>
          </a:p>
          <a:p>
            <a:r>
              <a:rPr lang="en-US" sz="1600" dirty="0">
                <a:solidFill>
                  <a:schemeClr val="bg1"/>
                </a:solidFill>
                <a:hlinkClick r:id="rId3"/>
              </a:rPr>
              <a:t>https://www.jiffylubesocal.com/oil-change-coupons/affinity-discount/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6581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C58EC-2D4A-2F41-9D32-B927DDD1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Advance auto parts</a:t>
            </a:r>
          </a:p>
        </p:txBody>
      </p:sp>
      <p:pic>
        <p:nvPicPr>
          <p:cNvPr id="6" name="Content Placeholder 5" descr="A yellow and black striped flag&#10;&#10;Description automatically generated with low confidence">
            <a:extLst>
              <a:ext uri="{FF2B5EF4-FFF2-40B4-BE49-F238E27FC236}">
                <a16:creationId xmlns:a16="http://schemas.microsoft.com/office/drawing/2014/main" id="{3EE7C6DA-1A9F-3E48-ADDC-6A5E6A585A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99" y="2681911"/>
            <a:ext cx="5131764" cy="166717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AA04B-1D7C-6147-A718-1A247150F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8800" y="2286001"/>
            <a:ext cx="4521199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are eligible to receive anywhere from 10-20% off select parts. </a:t>
            </a:r>
          </a:p>
          <a:p>
            <a:r>
              <a:rPr lang="en-US" dirty="0"/>
              <a:t>Visit your local Advance Auto Parts to find out the great deals available to you.</a:t>
            </a:r>
          </a:p>
          <a:p>
            <a:r>
              <a:rPr lang="en-US" dirty="0"/>
              <a:t>You must have your GMSD ID badge as proof of working in education.</a:t>
            </a:r>
          </a:p>
        </p:txBody>
      </p:sp>
    </p:spTree>
    <p:extLst>
      <p:ext uri="{BB962C8B-B14F-4D97-AF65-F5344CB8AC3E}">
        <p14:creationId xmlns:p14="http://schemas.microsoft.com/office/powerpoint/2010/main" val="230980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E6A2C-01B2-784B-97F8-3A669469A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The yard 901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6001 Airline Rd, Arlington, TN 38002</a:t>
            </a:r>
          </a:p>
        </p:txBody>
      </p:sp>
      <p:pic>
        <p:nvPicPr>
          <p:cNvPr id="6" name="Content Placeholder 5" descr="Logo, circle&#10;&#10;Description automatically generated">
            <a:extLst>
              <a:ext uri="{FF2B5EF4-FFF2-40B4-BE49-F238E27FC236}">
                <a16:creationId xmlns:a16="http://schemas.microsoft.com/office/drawing/2014/main" id="{94C36526-6EEB-4A49-9F1A-6F0C76B30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45" y="643464"/>
            <a:ext cx="5236037" cy="52603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3E731-A1C5-A84F-9839-45920FD4B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will receive an exclusive Teacher Discount from The Yard 901-Arlington.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GMSD Teachers are eligible for a $19.99/month membership rate (normal rate is $29.99/month)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GMSD ID badge to receive offer.</a:t>
            </a:r>
          </a:p>
        </p:txBody>
      </p:sp>
    </p:spTree>
    <p:extLst>
      <p:ext uri="{BB962C8B-B14F-4D97-AF65-F5344CB8AC3E}">
        <p14:creationId xmlns:p14="http://schemas.microsoft.com/office/powerpoint/2010/main" val="125480323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EBDEA-E54F-3F49-925A-87F51821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Spark printing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3895 S Perkins Rd #3, Memphis, TN 38118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FBCE0FB9-FE57-1548-BF4C-7968366587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2063059"/>
            <a:ext cx="5978273" cy="24212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3B130-7508-D943-A5E9-8F694B586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teachers will receive 10% off their printing services.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your GMSD ID badge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203412302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B7C5D-A120-3748-8898-6DADAD316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909" y="951400"/>
            <a:ext cx="5875694" cy="14579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500" spc="800" dirty="0">
                <a:solidFill>
                  <a:srgbClr val="2A1A00"/>
                </a:solidFill>
              </a:rPr>
              <a:t>Hotels.com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AAFBC-2E08-5F47-BF75-5BAEAE14B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6347" y="2637971"/>
            <a:ext cx="5875692" cy="2514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cap="all" spc="400" dirty="0">
                <a:solidFill>
                  <a:srgbClr val="F3F3F2"/>
                </a:solidFill>
              </a:rPr>
              <a:t>ALL educators can receive 10% off their hotel stays when they </a:t>
            </a:r>
            <a:r>
              <a:rPr lang="en-US" sz="2400" b="1" cap="all" spc="400" dirty="0">
                <a:solidFill>
                  <a:srgbClr val="F3F3F2"/>
                </a:solidFill>
                <a:hlinkClick r:id="rId3"/>
              </a:rPr>
              <a:t>verify their ID </a:t>
            </a:r>
            <a:r>
              <a:rPr lang="en-US" sz="2400" b="1" cap="all" spc="400" dirty="0">
                <a:solidFill>
                  <a:srgbClr val="F3F3F2"/>
                </a:solidFill>
              </a:rPr>
              <a:t>with Hotels.com.</a:t>
            </a: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" name="Content Placeholder 9" descr="Logo, company name&#10;&#10;Description automatically generated">
            <a:extLst>
              <a:ext uri="{FF2B5EF4-FFF2-40B4-BE49-F238E27FC236}">
                <a16:creationId xmlns:a16="http://schemas.microsoft.com/office/drawing/2014/main" id="{43E73A23-E380-1849-89BF-E1BA343E78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5" y="1932613"/>
            <a:ext cx="3995589" cy="29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867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DCB27-4D2F-9442-8435-9B6D6C81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General motors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FC19C-3328-D547-9B47-EC8D3F760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educators can take advantage of the GM Educator Discount.</a:t>
            </a:r>
          </a:p>
          <a:p>
            <a:r>
              <a:rPr lang="en-US" dirty="0"/>
              <a:t>The program is available at all GM Dealerships across the country.</a:t>
            </a:r>
          </a:p>
          <a:p>
            <a:r>
              <a:rPr lang="en-US" dirty="0"/>
              <a:t>Click the following link to find out more about this program and see which vehicles are eligible:</a:t>
            </a:r>
          </a:p>
          <a:p>
            <a:r>
              <a:rPr lang="en-US" dirty="0">
                <a:hlinkClick r:id="rId2"/>
              </a:rPr>
              <a:t>Click Here</a:t>
            </a:r>
            <a:endParaRPr lang="en-US" dirty="0"/>
          </a:p>
          <a:p>
            <a:endParaRPr lang="en-US" dirty="0"/>
          </a:p>
        </p:txBody>
      </p:sp>
      <p:pic>
        <p:nvPicPr>
          <p:cNvPr id="10" name="Content Placeholder 9" descr="A picture containing text, road, light&#10;&#10;Description automatically generated">
            <a:extLst>
              <a:ext uri="{FF2B5EF4-FFF2-40B4-BE49-F238E27FC236}">
                <a16:creationId xmlns:a16="http://schemas.microsoft.com/office/drawing/2014/main" id="{5AB552DF-FDF9-CF47-B221-A583FC0FF6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r="21511" b="-2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287408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49700-55A2-5F49-9330-9E2A6DC8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22" y="949641"/>
            <a:ext cx="5454478" cy="37335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br>
              <a:rPr lang="en-US" sz="7200" dirty="0"/>
            </a:br>
            <a:r>
              <a:rPr lang="en-US" sz="7200" dirty="0"/>
              <a:t>Retail discounts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" name="Content Placeholder 9" descr="Icon&#10;&#10;Description automatically generated">
            <a:extLst>
              <a:ext uri="{FF2B5EF4-FFF2-40B4-BE49-F238E27FC236}">
                <a16:creationId xmlns:a16="http://schemas.microsoft.com/office/drawing/2014/main" id="{1D23F9CF-6FD1-C54C-81BE-49AADCC84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5078"/>
          <a:stretch/>
        </p:blipFill>
        <p:spPr>
          <a:xfrm>
            <a:off x="7578064" y="1619392"/>
            <a:ext cx="2859726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8955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F5CF7-1C84-5E4E-A159-35217E8B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The art project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2092 Trimble Pl, Memphis, TN 38104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4E549C54-748C-164B-A94D-CA9F23B310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986970"/>
            <a:ext cx="5978273" cy="457337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71E1B-E429-7D4E-AF1E-B31C1BFF1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teachers will receive a discount of 10% retail products.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your GMSD ID badge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8469020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03B79-B8DD-A84B-8419-C423AF6A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canon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306A0-7F03-3C4D-8E5E-2AFC299B4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Canon offers discounts on select cameras and accessories to teachers, department heads, and administrators from any school or university</a:t>
            </a:r>
            <a:r>
              <a:rPr lang="en-US"/>
              <a:t>. </a:t>
            </a:r>
          </a:p>
          <a:p>
            <a:r>
              <a:rPr lang="en-US"/>
              <a:t>Call </a:t>
            </a:r>
            <a:r>
              <a:rPr lang="en-US" u="sng" dirty="0"/>
              <a:t>866-50-CANON</a:t>
            </a:r>
            <a:r>
              <a:rPr lang="en-US" dirty="0"/>
              <a:t> or email </a:t>
            </a:r>
            <a:r>
              <a:rPr lang="en-US" u="sng" dirty="0" err="1"/>
              <a:t>highereducation@cusa.canon.com</a:t>
            </a:r>
            <a:r>
              <a:rPr lang="en-US" dirty="0"/>
              <a:t> (</a:t>
            </a:r>
            <a:r>
              <a:rPr lang="en-US" dirty="0">
                <a:hlinkClick r:id="rId2"/>
              </a:rPr>
              <a:t>source</a:t>
            </a:r>
            <a:r>
              <a:rPr lang="en-US" dirty="0"/>
              <a:t>).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09DB8B3E-46EC-144C-AD4F-F7F5A960B7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-2" b="-2"/>
          <a:stretch/>
        </p:blipFill>
        <p:spPr>
          <a:xfrm>
            <a:off x="7598400" y="2197353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73411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D7232-E55D-CF41-822C-78833412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/>
              <a:t>Novel bookstore</a:t>
            </a:r>
            <a:br>
              <a:rPr lang="en-US" sz="3200" dirty="0"/>
            </a:br>
            <a:r>
              <a:rPr lang="en-US" sz="3200" dirty="0"/>
              <a:t>387 Perkins Extd, Memphis, TN 38117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3C34E-70F7-8945-B4EA-85AB53552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teachers will receive 20% off their classroom purchases.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Must show your GMSD ID badge to receive this offer.</a:t>
            </a: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" name="Picture 9" descr="A picture containing text, shelf, book, indoor&#10;&#10;Description automatically generated">
            <a:extLst>
              <a:ext uri="{FF2B5EF4-FFF2-40B4-BE49-F238E27FC236}">
                <a16:creationId xmlns:a16="http://schemas.microsoft.com/office/drawing/2014/main" id="{752ED31A-DE95-654A-9DD4-334998E2A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2158295"/>
            <a:ext cx="3217333" cy="21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3187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573C8-C61E-4048-9BC9-7F3F47249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 err="1"/>
              <a:t>ableton</a:t>
            </a:r>
            <a:endParaRPr lang="en-US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65454-F568-2642-BD3E-F23543D0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Teachers can get up to 40% off Ableton Live 10 Standard or Suite, plus discounts on Push and Live orders. Proof of employment must be verified online (</a:t>
            </a:r>
            <a:r>
              <a:rPr lang="en-US" dirty="0">
                <a:hlinkClick r:id="rId2"/>
              </a:rPr>
              <a:t>source</a:t>
            </a:r>
            <a:r>
              <a:rPr lang="en-US" dirty="0"/>
              <a:t>).</a:t>
            </a:r>
          </a:p>
          <a:p>
            <a:r>
              <a:rPr lang="en-US" dirty="0">
                <a:hlinkClick r:id="rId2"/>
              </a:rPr>
              <a:t>https://www.ableton.com/en/shop/education/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F94EECF-E1B5-984E-BC7A-719383BC7A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2" b="2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83810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EAAB9-9B8D-AD4F-A859-F8CD0A706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Estates at river pointe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E8934-05AE-034C-B370-96F428D2C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REDUCED APPLICATION FEES $100 </a:t>
            </a:r>
          </a:p>
          <a:p>
            <a:r>
              <a:rPr lang="en-US" b="1" dirty="0"/>
              <a:t>$315 SAVINGS </a:t>
            </a:r>
            <a:r>
              <a:rPr lang="en-US" dirty="0"/>
              <a:t>(USUAL: $65 FOR APPLICATION, $150 DEPOSIT, $200 NON-REFUNDABLE PROCESSING FEE)</a:t>
            </a:r>
          </a:p>
          <a:p>
            <a:r>
              <a:rPr lang="en-US" dirty="0"/>
              <a:t>Must show valid teacher ID</a:t>
            </a:r>
          </a:p>
          <a:p>
            <a:r>
              <a:rPr lang="en-US" dirty="0">
                <a:hlinkClick r:id="rId2"/>
              </a:rPr>
              <a:t>https://www.estatesatriverpointe.com/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A swimming pool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87515827-C7EB-C741-9FFD-5A36EDAF34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r="31829" b="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125548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805736-925B-4E6B-9FAB-73BA23E1E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1EF8D-6808-C340-AE88-9CFF6937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97" y="382385"/>
            <a:ext cx="3111669" cy="8997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/>
              <a:t>Fedex office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EA2B43-8884-423C-B0EB-8949B0462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B746C-F9A5-3940-8970-760F066A3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197" y="1613434"/>
            <a:ext cx="3111668" cy="45949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The National Educators Discount Program from FedEx offers teachers 15% off almost all products and services at all participating FedEx Office locations nationwide.</a:t>
            </a:r>
          </a:p>
          <a:p>
            <a:r>
              <a:rPr lang="en-US" sz="1600" dirty="0"/>
              <a:t>Learn More Here: </a:t>
            </a:r>
            <a:r>
              <a:rPr lang="en-US" sz="1600" dirty="0">
                <a:hlinkClick r:id="rId2"/>
              </a:rPr>
              <a:t>http://www.fedex.com/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84A938-C405-4F09-AA12-590BEE1DE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1" y="643467"/>
            <a:ext cx="7391400" cy="5564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765B6ABC-D606-6148-8F45-F179665BE6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48" y="1782747"/>
            <a:ext cx="6074784" cy="328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23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7EB28-A155-F54A-A432-F5576F5C0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Lifetime fitness</a:t>
            </a:r>
            <a:br>
              <a:rPr lang="en-US" sz="2800" dirty="0"/>
            </a:br>
            <a:r>
              <a:rPr lang="en-US" sz="2800" dirty="0"/>
              <a:t>3470 S Houston Levee Rd, Collierville, TN 38139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848C0-F7CF-DA4F-B464-C4B5B7896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GMSD employees joining package:</a:t>
            </a:r>
            <a:b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hour on boarding session with a trainer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month free of swim lessons per child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$25 spa credit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free smoothie 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extra 1-hour personal training session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Enrollment fee credited back after being a member for 30 days!</a:t>
            </a:r>
          </a:p>
          <a:p>
            <a:pPr>
              <a:lnSpc>
                <a:spcPct val="100000"/>
              </a:lnSpc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AC40C88-5F3D-F144-99E7-CFE03144DB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27" y="2300259"/>
            <a:ext cx="4261772" cy="18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4887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8BEAD-AC19-EC45-9602-63903971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Staples educator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discount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F1E2965F-E433-6645-B35F-3324010C89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8" r="7165"/>
          <a:stretch/>
        </p:blipFill>
        <p:spPr>
          <a:xfrm>
            <a:off x="1021901" y="643464"/>
            <a:ext cx="5788324" cy="52603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40B28-C2C9-2E4D-94D6-E8D129CEF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Download the </a:t>
            </a:r>
            <a:r>
              <a:rPr lang="en-US" sz="1600" dirty="0">
                <a:solidFill>
                  <a:schemeClr val="bg1"/>
                </a:solidFill>
                <a:hlinkClick r:id="rId3"/>
              </a:rPr>
              <a:t>app</a:t>
            </a:r>
            <a:r>
              <a:rPr lang="en-US" sz="1600" dirty="0">
                <a:solidFill>
                  <a:schemeClr val="bg1"/>
                </a:solidFill>
              </a:rPr>
              <a:t> to start receiving educator discounts.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5% of every purchase someone makes can go directly to your classroom reward’s account</a:t>
            </a:r>
          </a:p>
          <a:p>
            <a:r>
              <a:rPr lang="en-US" sz="1600" dirty="0">
                <a:solidFill>
                  <a:schemeClr val="bg1"/>
                </a:solidFill>
              </a:rPr>
              <a:t>Automatically receive a $5 gift reward added to your classroom rewards account.</a:t>
            </a:r>
          </a:p>
        </p:txBody>
      </p:sp>
    </p:spTree>
    <p:extLst>
      <p:ext uri="{BB962C8B-B14F-4D97-AF65-F5344CB8AC3E}">
        <p14:creationId xmlns:p14="http://schemas.microsoft.com/office/powerpoint/2010/main" val="25756069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1A93F-6994-634D-970F-71037EAEF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Hobby lobby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4DACB-9496-9646-8C5E-BBD69F746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Employees will receive 10% off when they pay with school check or credit.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Icon&#10;&#10;Description automatically generated with medium confidence">
            <a:extLst>
              <a:ext uri="{FF2B5EF4-FFF2-40B4-BE49-F238E27FC236}">
                <a16:creationId xmlns:a16="http://schemas.microsoft.com/office/drawing/2014/main" id="{17CA87D8-BB7A-4B41-BBCB-38EB1A5397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2600679"/>
            <a:ext cx="3217333" cy="12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642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C2398-21E2-FC4F-B64C-B5F4BB7AB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Pencils.com</a:t>
            </a:r>
          </a:p>
        </p:txBody>
      </p:sp>
      <p:pic>
        <p:nvPicPr>
          <p:cNvPr id="6" name="Content Placeholder 5" descr="A picture containing writing implement, pencil, stationary&#10;&#10;Description automatically generated">
            <a:extLst>
              <a:ext uri="{FF2B5EF4-FFF2-40B4-BE49-F238E27FC236}">
                <a16:creationId xmlns:a16="http://schemas.microsoft.com/office/drawing/2014/main" id="{635475AE-6DAA-8948-92E1-20F7DDAE4D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26927" y="1599743"/>
            <a:ext cx="5978273" cy="33478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68984-4812-D94F-8B75-7EC94715A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4996" y="1599743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 Pencils.com is proud to offer teachers, administrators and other school officials a 10% discount on all orders.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You will need a Pencils.com account to use the Educator Discount. If you are not already registered with Pencils.com, please</a:t>
            </a:r>
            <a:r>
              <a:rPr lang="en-US" sz="1600" dirty="0">
                <a:solidFill>
                  <a:schemeClr val="bg1"/>
                </a:solidFill>
                <a:hlinkClick r:id="rId3"/>
              </a:rPr>
              <a:t> </a:t>
            </a:r>
            <a:r>
              <a:rPr lang="en-US" sz="1600" u="sng" dirty="0">
                <a:solidFill>
                  <a:schemeClr val="bg1"/>
                </a:solidFill>
                <a:hlinkClick r:id="rId3"/>
              </a:rPr>
              <a:t>create an account</a:t>
            </a:r>
            <a:r>
              <a:rPr lang="en-US" sz="1600" dirty="0">
                <a:solidFill>
                  <a:schemeClr val="bg1"/>
                </a:solidFill>
                <a:hlinkClick r:id="rId3"/>
              </a:rPr>
              <a:t> </a:t>
            </a:r>
            <a:r>
              <a:rPr lang="en-US" sz="1600" dirty="0">
                <a:solidFill>
                  <a:schemeClr val="bg1"/>
                </a:solidFill>
              </a:rPr>
              <a:t>using the same email address as your Educator Discount application.</a:t>
            </a:r>
          </a:p>
        </p:txBody>
      </p:sp>
    </p:spTree>
    <p:extLst>
      <p:ext uri="{BB962C8B-B14F-4D97-AF65-F5344CB8AC3E}">
        <p14:creationId xmlns:p14="http://schemas.microsoft.com/office/powerpoint/2010/main" val="3938316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AA8C-4190-0D44-A159-1DD9C902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978010"/>
            <a:ext cx="5188624" cy="1831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/>
              <a:t>Half price books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EBA2BF70-8B9F-F64D-90D5-A068AE2347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r="19357" b="-2"/>
          <a:stretch/>
        </p:blipFill>
        <p:spPr>
          <a:xfrm>
            <a:off x="7629144" y="1682496"/>
            <a:ext cx="3502152" cy="3502152"/>
          </a:xfrm>
          <a:custGeom>
            <a:avLst/>
            <a:gdLst/>
            <a:ahLst/>
            <a:cxnLst/>
            <a:rect l="l" t="t" r="r" b="b"/>
            <a:pathLst>
              <a:path w="3502152" h="3502152">
                <a:moveTo>
                  <a:pt x="1751076" y="196996"/>
                </a:moveTo>
                <a:cubicBezTo>
                  <a:pt x="2609371" y="196996"/>
                  <a:pt x="3305156" y="892781"/>
                  <a:pt x="3305156" y="1751076"/>
                </a:cubicBezTo>
                <a:cubicBezTo>
                  <a:pt x="3305156" y="2609371"/>
                  <a:pt x="2609371" y="3305156"/>
                  <a:pt x="1751076" y="3305156"/>
                </a:cubicBezTo>
                <a:cubicBezTo>
                  <a:pt x="892781" y="3305156"/>
                  <a:pt x="196996" y="2609371"/>
                  <a:pt x="196996" y="1751076"/>
                </a:cubicBezTo>
                <a:cubicBezTo>
                  <a:pt x="196996" y="892781"/>
                  <a:pt x="892781" y="196996"/>
                  <a:pt x="1751076" y="196996"/>
                </a:cubicBezTo>
                <a:close/>
                <a:moveTo>
                  <a:pt x="1751076" y="153219"/>
                </a:moveTo>
                <a:cubicBezTo>
                  <a:pt x="868604" y="153219"/>
                  <a:pt x="153219" y="868604"/>
                  <a:pt x="153219" y="1751076"/>
                </a:cubicBezTo>
                <a:cubicBezTo>
                  <a:pt x="153219" y="2633548"/>
                  <a:pt x="868604" y="3348933"/>
                  <a:pt x="1751076" y="3348933"/>
                </a:cubicBezTo>
                <a:cubicBezTo>
                  <a:pt x="2633548" y="3348933"/>
                  <a:pt x="3348933" y="2633548"/>
                  <a:pt x="3348933" y="1751076"/>
                </a:cubicBezTo>
                <a:cubicBezTo>
                  <a:pt x="3348933" y="868604"/>
                  <a:pt x="2633548" y="153219"/>
                  <a:pt x="1751076" y="153219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4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4"/>
                  <a:pt x="783983" y="0"/>
                  <a:pt x="1751076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FAE72-EC55-C74C-9BAF-44B0A1146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3752" y="3029446"/>
            <a:ext cx="5188624" cy="314275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/>
              <a:t>Half Price Books gives teachers 10% off with its Educator’s Discount Card.</a:t>
            </a:r>
          </a:p>
          <a:p>
            <a:r>
              <a:rPr lang="en-US" sz="3200" dirty="0"/>
              <a:t>Apply for an educator discount card by clicking </a:t>
            </a:r>
            <a:r>
              <a:rPr lang="en-US" sz="3200" dirty="0">
                <a:hlinkClick r:id="rId3"/>
              </a:rPr>
              <a:t>here.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993893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2805736-925B-4E6B-9FAB-73BA23E1E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D3618-F076-DD4C-B29E-37DD3852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97" y="382385"/>
            <a:ext cx="3111669" cy="8997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/>
              <a:t>joanns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9EA2B43-8884-423C-B0EB-8949B0462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01F71-1E7B-7343-B4E0-410D30640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197" y="1613434"/>
            <a:ext cx="3111668" cy="45949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Save 15% on every purchase when you have your teacher reward card.</a:t>
            </a:r>
          </a:p>
          <a:p>
            <a:r>
              <a:rPr lang="en-US" sz="1600" dirty="0"/>
              <a:t>Enroll for your discount card </a:t>
            </a:r>
            <a:r>
              <a:rPr lang="en-US" sz="1600" dirty="0">
                <a:hlinkClick r:id="rId2"/>
              </a:rPr>
              <a:t>here.</a:t>
            </a:r>
            <a:endParaRPr lang="en-US" sz="1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84A938-C405-4F09-AA12-590BEE1DE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1" y="643467"/>
            <a:ext cx="7391400" cy="5564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9291B921-0FAE-B442-9BA8-63EE46BA14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48" y="2280680"/>
            <a:ext cx="6074784" cy="22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938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FFB8A-439D-E64C-9E51-3C032BAA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Banana republic</a:t>
            </a:r>
          </a:p>
        </p:txBody>
      </p:sp>
      <p:pic>
        <p:nvPicPr>
          <p:cNvPr id="6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F0418FB-8396-274F-9781-3030478548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578478"/>
            <a:ext cx="5978273" cy="33903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29013-3178-6445-AC4B-D1C0D6A5E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teachers will receive 15% off full-priced merchandise/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your teacher ID badge to receive this offer.</a:t>
            </a:r>
          </a:p>
          <a:p>
            <a:r>
              <a:rPr lang="en-US" sz="1600" dirty="0">
                <a:solidFill>
                  <a:schemeClr val="bg1"/>
                </a:solidFill>
              </a:rPr>
              <a:t>Offer valid in-store purchases only.</a:t>
            </a:r>
          </a:p>
        </p:txBody>
      </p:sp>
    </p:spTree>
    <p:extLst>
      <p:ext uri="{BB962C8B-B14F-4D97-AF65-F5344CB8AC3E}">
        <p14:creationId xmlns:p14="http://schemas.microsoft.com/office/powerpoint/2010/main" val="429016263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5C5B0-3C57-E94A-8723-CCDA435AF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loft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76337-B4CF-C243-A8A8-9DEEC35FC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All teachers will receive a 15% discount for in-store purchases.</a:t>
            </a:r>
          </a:p>
          <a:p>
            <a:r>
              <a:rPr lang="en-US" dirty="0">
                <a:solidFill>
                  <a:schemeClr val="tx1"/>
                </a:solidFill>
              </a:rPr>
              <a:t>Must show your teacher ID badge to receive discount.</a:t>
            </a:r>
          </a:p>
          <a:p>
            <a:r>
              <a:rPr lang="en-US" dirty="0">
                <a:solidFill>
                  <a:schemeClr val="tx1"/>
                </a:solidFill>
                <a:hlinkClick r:id="rId3"/>
              </a:rPr>
              <a:t>Sign up </a:t>
            </a:r>
            <a:r>
              <a:rPr lang="en-US" dirty="0">
                <a:solidFill>
                  <a:schemeClr val="tx1"/>
                </a:solidFill>
              </a:rPr>
              <a:t>for additional teacher discount perks.</a:t>
            </a:r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73F6546F-EB07-EA45-A6A7-78E35FD34B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93" y="2057350"/>
            <a:ext cx="5176744" cy="27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1375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D2DD7-97E1-0441-A82C-E5711C63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dirty="0"/>
              <a:t>j. crew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72D74-673A-284E-9F4F-72E0351AE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teachers can receive a 15% discount for online purchases.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will have to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sign-up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your teacher email address in order to receive this offer.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Logo, icon, circle&#10;&#10;Description automatically generated">
            <a:extLst>
              <a:ext uri="{FF2B5EF4-FFF2-40B4-BE49-F238E27FC236}">
                <a16:creationId xmlns:a16="http://schemas.microsoft.com/office/drawing/2014/main" id="{6ED6C022-A19F-444C-BAD2-370B18EA5A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5853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68" name="Rectangle 115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69" name="Rectangle 117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70" name="Rectangle 119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61" name="Title 1"/>
          <p:cNvSpPr txBox="1"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Barnes &amp; noble</a:t>
            </a:r>
            <a:br>
              <a:rPr lang="en-US" sz="1900" dirty="0">
                <a:solidFill>
                  <a:schemeClr val="accent1"/>
                </a:solidFill>
              </a:rPr>
            </a:br>
            <a:endParaRPr lang="en-US" sz="1900" dirty="0">
              <a:solidFill>
                <a:schemeClr val="accent1"/>
              </a:solidFill>
            </a:endParaRPr>
          </a:p>
        </p:txBody>
      </p:sp>
      <p:pic>
        <p:nvPicPr>
          <p:cNvPr id="363" name="image42.png" descr="image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27" y="1554906"/>
            <a:ext cx="5978273" cy="3437507"/>
          </a:xfrm>
          <a:prstGeom prst="rect">
            <a:avLst/>
          </a:prstGeom>
        </p:spPr>
      </p:pic>
      <p:sp>
        <p:nvSpPr>
          <p:cNvPr id="365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339328" y="1655065"/>
            <a:ext cx="3090672" cy="422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Save 20% off publisher’s list price on all purchases for classroom use.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Discounts of up to 25% off the publisher’s list price during Educator Appreciation Days.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u="sng" dirty="0">
                <a:solidFill>
                  <a:schemeClr val="bg1"/>
                </a:solidFill>
                <a:uFill>
                  <a:solidFill>
                    <a:srgbClr val="FA2B5C"/>
                  </a:solidFill>
                </a:uFill>
                <a:hlinkClick r:id="rId3"/>
              </a:rPr>
              <a:t>Sign Up For Free</a:t>
            </a:r>
          </a:p>
        </p:txBody>
      </p:sp>
    </p:spTree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412A3-529C-2B43-90C2-51B7D3FF9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700" dirty="0"/>
              <a:t>The container store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880FC4-8A6E-A841-A843-427AA02A0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9" y="2286001"/>
            <a:ext cx="3384330" cy="3940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Teachers can receive a discount through their </a:t>
            </a:r>
            <a:r>
              <a:rPr lang="en-US" dirty="0">
                <a:hlinkClick r:id="rId2"/>
              </a:rPr>
              <a:t>Organized Teacher Discount Program</a:t>
            </a:r>
            <a:r>
              <a:rPr lang="en-US" dirty="0"/>
              <a:t>.</a:t>
            </a:r>
          </a:p>
          <a:p>
            <a:r>
              <a:rPr lang="en-US" dirty="0"/>
              <a:t>*This current discount program is being reformatted and will launch later this year (2021).</a:t>
            </a:r>
          </a:p>
        </p:txBody>
      </p:sp>
      <p:pic>
        <p:nvPicPr>
          <p:cNvPr id="6" name="Content Placeholder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3F210BD-240F-0746-9C60-88DC18C7C0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r="7391" b="-2"/>
          <a:stretch/>
        </p:blipFill>
        <p:spPr>
          <a:xfrm>
            <a:off x="5877546" y="645107"/>
            <a:ext cx="4799316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51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E53BF-9F06-1D4C-BE95-51126F16F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Club pilates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Valid at All 3 locations: East Memphis, collierville and Lakeland</a:t>
            </a: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64DD917A-4AE0-8348-803C-EAE82D9AE3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68" y="643464"/>
            <a:ext cx="5419732" cy="54197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4A8B9-FB8F-4E42-917E-C21006EB0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GMSD Employees will receive 10% off any membership package</a:t>
            </a:r>
          </a:p>
          <a:p>
            <a:r>
              <a:rPr lang="en-US" sz="1600" dirty="0">
                <a:solidFill>
                  <a:schemeClr val="bg1"/>
                </a:solidFill>
              </a:rPr>
              <a:t>GMSD Employees will have the enrollment fee waived (Save $59)</a:t>
            </a:r>
          </a:p>
          <a:p>
            <a:r>
              <a:rPr lang="en-US" sz="1600" dirty="0">
                <a:solidFill>
                  <a:schemeClr val="bg1"/>
                </a:solidFill>
              </a:rPr>
              <a:t>GMSD Employees will receive a $15 retail credit (if already a member)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GMSD ID badge to receive offers.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GMSD employees can receive one FREE class by signing up </a:t>
            </a:r>
            <a:r>
              <a:rPr lang="en-US" sz="1600" dirty="0">
                <a:solidFill>
                  <a:schemeClr val="bg1"/>
                </a:solidFill>
                <a:hlinkClick r:id="rId4"/>
              </a:rPr>
              <a:t>here</a:t>
            </a:r>
            <a:r>
              <a:rPr lang="en-US" sz="16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33388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0" name="Rectangle 109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Rectangle 111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Title 1"/>
          <p:cNvSpPr txBox="1"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2800"/>
            </a:pPr>
            <a:r>
              <a:rPr lang="en-US" sz="2600" dirty="0"/>
              <a:t>Cycle bar</a:t>
            </a:r>
            <a:br>
              <a:rPr lang="en-US" sz="2600" dirty="0"/>
            </a:br>
            <a:r>
              <a:rPr lang="en-US" sz="2600" dirty="0"/>
              <a:t>7685 Farmington Blvd Suite 101, Germantown, TN 38138</a:t>
            </a:r>
          </a:p>
        </p:txBody>
      </p:sp>
      <p:sp>
        <p:nvSpPr>
          <p:cNvPr id="172" name="Rectangle 113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8" y="2667000"/>
            <a:ext cx="4964065" cy="3212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GMSD employees &amp; staff will receive a special offer of $99 unlimited/month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Must email </a:t>
            </a:r>
            <a:r>
              <a:rPr lang="en-US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A2B5C"/>
                  </a:solidFill>
                </a:uFill>
                <a:hlinkClick r:id="rId2"/>
              </a:rPr>
              <a:t>Germantown@cyclebar.com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show proof of GMSD employment (picture) in email.</a:t>
            </a:r>
          </a:p>
        </p:txBody>
      </p:sp>
      <p:sp>
        <p:nvSpPr>
          <p:cNvPr id="173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" name="Picture 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CA39C56-61B6-474A-85C3-D7028D67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r="3540" b="-1"/>
          <a:stretch/>
        </p:blipFill>
        <p:spPr>
          <a:xfrm>
            <a:off x="7484036" y="1619392"/>
            <a:ext cx="3047782" cy="321733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E7DEA-28E3-8942-8531-5C57C7E84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/>
              <a:t>Higher Memphis</a:t>
            </a:r>
            <a:br>
              <a:rPr lang="en-US" sz="3200" dirty="0"/>
            </a:br>
            <a:r>
              <a:rPr lang="en-US" sz="3200" dirty="0"/>
              <a:t>70 Flicker St, Memphis, TN 38104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8E4C5-0979-8D48-8203-2D7D4467E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Employees are eligible to receive a special discounted membership.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Teacher Membership is $109/month (Regularly $189/month)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must email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info@highermemphis.com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school email account to receive this offer!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receive two free classes to try this experience out before you buy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8" name="Content Placeholder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1A86B96-F09D-6940-8C22-26DF86082A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73" y="2322286"/>
            <a:ext cx="4608286" cy="18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74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Title 1"/>
          <p:cNvSpPr txBox="1"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2800"/>
            </a:pPr>
            <a:r>
              <a:rPr lang="en-US" sz="2200" dirty="0"/>
              <a:t>Germantown athletic club</a:t>
            </a:r>
            <a:br>
              <a:rPr lang="en-US" sz="2200" dirty="0"/>
            </a:br>
            <a:r>
              <a:rPr lang="en-US" sz="2200" dirty="0"/>
              <a:t>1801 Exeter Rd, Germantown, TN 38138  </a:t>
            </a:r>
          </a:p>
        </p:txBody>
      </p:sp>
      <p:sp>
        <p:nvSpPr>
          <p:cNvPr id="173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$0 Application fee if you choose to pay for the membership in full for 6 or 12 months.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$25 application fee if you choose to pay for the membership by monthly automatic draft. *Normal application fee is $99</a:t>
            </a: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5AA2C0ED-61EF-A542-9799-F9712EB66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5480181" y="645107"/>
            <a:ext cx="5594047" cy="55940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805736-925B-4E6B-9FAB-73BA23E1E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53BB6-AD7A-8545-B4DB-F3F7242B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60" y="643467"/>
            <a:ext cx="3111669" cy="14251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700" b="1" u="sng" dirty="0"/>
              <a:t>Silver bull fitness</a:t>
            </a:r>
            <a:br>
              <a:rPr lang="en-US" sz="2000" dirty="0"/>
            </a:br>
            <a:r>
              <a:rPr lang="en-US" sz="1300" dirty="0"/>
              <a:t>3285 HACKS CROSS ROAD</a:t>
            </a:r>
            <a:br>
              <a:rPr lang="en-US" sz="1300" dirty="0"/>
            </a:br>
            <a:r>
              <a:rPr lang="en-US" sz="1300" dirty="0"/>
              <a:t>MEMPHIS, TN 38125</a:t>
            </a:r>
            <a:br>
              <a:rPr lang="en-US" dirty="0"/>
            </a:b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EA2B43-8884-423C-B0EB-8949B0462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D3021-22FC-C54D-B916-EEAABE86C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360" y="2688989"/>
            <a:ext cx="3111668" cy="35193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All GMSD employees will receive 20% off the “Fundamental Program”</a:t>
            </a:r>
          </a:p>
          <a:p>
            <a:r>
              <a:rPr lang="en-US" sz="1600" dirty="0"/>
              <a:t>Fundamental Program required for everyone who has not done CrossFit in the past.</a:t>
            </a:r>
          </a:p>
          <a:p>
            <a:r>
              <a:rPr lang="en-US" sz="1600" dirty="0"/>
              <a:t>Memberships will be discounted at 16% off. (Excludes all a la carte extras)</a:t>
            </a:r>
          </a:p>
          <a:p>
            <a:r>
              <a:rPr lang="en-US" sz="1600" dirty="0"/>
              <a:t>Must show your GMSD ID badge to receive this offer.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84A938-C405-4F09-AA12-590BEE1DE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1" y="643467"/>
            <a:ext cx="7391400" cy="5564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E774CDED-50E8-7A40-BC80-5883A6AB39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48" y="1618678"/>
            <a:ext cx="6074784" cy="36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7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5" name="Rectangle 93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1" name="Picture 150" descr="Vegetables on display at a market">
            <a:extLst>
              <a:ext uri="{FF2B5EF4-FFF2-40B4-BE49-F238E27FC236}">
                <a16:creationId xmlns:a16="http://schemas.microsoft.com/office/drawing/2014/main" id="{2BA0F848-1DD0-4514-9B62-DF187364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3" r="20468" b="-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56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8" name="Title 1"/>
          <p:cNvSpPr txBox="1"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/>
          </a:lstStyle>
          <a:p>
            <a:pPr algn="l"/>
            <a:r>
              <a:rPr lang="en-US" dirty="0"/>
              <a:t>Healthy &amp; active germantown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900" dirty="0"/>
              <a:t>Healthy &amp; Active Germantown is an initiative founded during the summer of 2020 to aid in increasing the awareness of healthy and physical activity offerings in Germantown and neighboring areas. 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Local businesses have partnered with Healthy &amp; Active Germantown to support our mission by providing products, services, and opportunities to GMSD teachers, employees, students, and parents to increase our health and activity awareness.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Our mission is to make Germantown the healthiest and most active city in the state of TN.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CD6E0D-0F49-0E4E-8F2C-A7333DDC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400" dirty="0"/>
              <a:t>Power 40 fitness</a:t>
            </a:r>
            <a:br>
              <a:rPr lang="en-US" sz="4400" dirty="0"/>
            </a:br>
            <a:r>
              <a:rPr lang="en-US" sz="2200" dirty="0"/>
              <a:t>7950 Club Center Cove, Cordova, TN 38016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C51BF-2233-CC42-852E-CD5796483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a free fitness training consultation if they join as a member.</a:t>
            </a:r>
          </a:p>
          <a:p>
            <a:r>
              <a:rPr lang="en-US" dirty="0"/>
              <a:t>Must show GMSD ID badge to receive offer.</a:t>
            </a:r>
          </a:p>
        </p:txBody>
      </p:sp>
      <p:pic>
        <p:nvPicPr>
          <p:cNvPr id="6" name="Content Placeholder 5" descr="A person sing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8787B1FF-C0F4-884E-9DFD-7973D3B9B0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8" r="1" b="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8287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Title 1"/>
          <p:cNvSpPr txBox="1"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3564"/>
            </a:pPr>
            <a:r>
              <a:rPr lang="en-US" sz="2200" dirty="0"/>
              <a:t>Crossfit </a:t>
            </a:r>
            <a:br>
              <a:rPr lang="en-US" sz="2200" dirty="0"/>
            </a:br>
            <a:r>
              <a:rPr lang="en-US" sz="2200" dirty="0"/>
              <a:t>sopo Germantown</a:t>
            </a:r>
            <a:br>
              <a:rPr lang="en-US" sz="2200" dirty="0"/>
            </a:br>
            <a:r>
              <a:rPr lang="en-US" sz="2200" dirty="0"/>
              <a:t>3100 Village Shops Dr #18, Germantown, TN 38138</a:t>
            </a:r>
          </a:p>
        </p:txBody>
      </p:sp>
      <p:sp>
        <p:nvSpPr>
          <p:cNvPr id="179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440"/>
            </a:pPr>
            <a:r>
              <a:rPr lang="en-US" sz="1440" dirty="0"/>
              <a:t>Beginner Package is 15% off for all GMSD staff and employees (show ID badge to confirm you’re an employee with GMSD).</a:t>
            </a:r>
          </a:p>
          <a:p>
            <a:pPr marL="27432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440"/>
            </a:pPr>
            <a:r>
              <a:rPr lang="en-US" sz="1440" dirty="0"/>
              <a:t> Unlimited Membership is 15% for all GMSD staff and employees (show ID badge to confirm you’re an employee with GMSD).</a:t>
            </a:r>
          </a:p>
          <a:p>
            <a:pPr marL="27432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440"/>
            </a:pPr>
            <a:r>
              <a:rPr lang="en-US" sz="1440" dirty="0"/>
              <a:t>Periodic sales and special offerings will come from Cross-Fit SOPO Germantown and will be shared with all GMSD staff.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DC462AB-1A8D-434F-8EAF-5FAAA4FE3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r="6380"/>
          <a:stretch/>
        </p:blipFill>
        <p:spPr>
          <a:xfrm>
            <a:off x="5791098" y="645107"/>
            <a:ext cx="4972212" cy="55940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1" name="Title 1"/>
          <p:cNvSpPr txBox="1"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 sz="2800"/>
            </a:pPr>
            <a:r>
              <a:rPr lang="en-US" sz="1600" dirty="0">
                <a:solidFill>
                  <a:schemeClr val="accent1"/>
                </a:solidFill>
              </a:rPr>
              <a:t>F45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Germantown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7850 Poplar Ave Suite 20, Germantown, TN 38138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AC0B5990-E750-0249-9EBE-228D4D90C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>
          <a:xfrm>
            <a:off x="1285868" y="643464"/>
            <a:ext cx="5260391" cy="5260391"/>
          </a:xfrm>
          <a:prstGeom prst="rect">
            <a:avLst/>
          </a:prstGeom>
        </p:spPr>
      </p:pic>
      <p:sp>
        <p:nvSpPr>
          <p:cNvPr id="185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339328" y="1655065"/>
            <a:ext cx="3090672" cy="422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chemeClr val="accent1"/>
              </a:buClr>
              <a:buSzPct val="100000"/>
              <a:buFont typeface="Arial"/>
              <a:buChar char="•"/>
            </a:lvl1pPr>
          </a:lstStyle>
          <a:p>
            <a:pPr indent="-228600">
              <a:buClr>
                <a:schemeClr val="tx2"/>
              </a:buClr>
              <a:buSzPct val="85000"/>
            </a:pPr>
            <a:r>
              <a:rPr lang="en-US" sz="1600" dirty="0">
                <a:solidFill>
                  <a:schemeClr val="bg1"/>
                </a:solidFill>
              </a:rPr>
              <a:t>1-week free pass for all GMSD employees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BDD80-E9A3-3044-890E-438097D3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000" dirty="0"/>
              <a:t>Fred Astaire dance </a:t>
            </a:r>
            <a:br>
              <a:rPr lang="en-US" sz="4000" dirty="0"/>
            </a:br>
            <a:r>
              <a:rPr lang="en-US" sz="2200" dirty="0"/>
              <a:t>6645 Poplar Ave #206, Germantown, TN 38138</a:t>
            </a:r>
            <a:br>
              <a:rPr lang="en-US" sz="2200" dirty="0"/>
            </a:br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7A9FE-3362-A545-A253-86781C484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9" y="2286001"/>
            <a:ext cx="3384330" cy="3940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2 private sessions (30 minutes each) for only $50. </a:t>
            </a:r>
          </a:p>
          <a:p>
            <a:r>
              <a:rPr lang="en-US" dirty="0"/>
              <a:t>Employees that decide to sign up for additional classes will receive a discounted rate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015CD3E6-1BAF-974D-A8E2-0DC1E72F71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72" y="878178"/>
            <a:ext cx="5995465" cy="51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30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C53B4-6EE3-AD45-A7D9-9A03AF435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peloton</a:t>
            </a:r>
          </a:p>
        </p:txBody>
      </p:sp>
      <p:pic>
        <p:nvPicPr>
          <p:cNvPr id="6" name="Content Placeholder 5" descr="A picture containing text, paper clip, light&#10;&#10;Description automatically generated">
            <a:extLst>
              <a:ext uri="{FF2B5EF4-FFF2-40B4-BE49-F238E27FC236}">
                <a16:creationId xmlns:a16="http://schemas.microsoft.com/office/drawing/2014/main" id="{6BFA5877-A4F3-844C-8B9C-04480F079C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0" r="18285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58037-51BF-5F4D-8702-06FD1C069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5727" y="2286001"/>
            <a:ext cx="6335338" cy="359359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ALL GMSD employees are eligible to receive a free Essentials Bundle for Educators.</a:t>
            </a:r>
          </a:p>
          <a:p>
            <a:pPr>
              <a:lnSpc>
                <a:spcPct val="100000"/>
              </a:lnSpc>
            </a:pPr>
            <a:r>
              <a:rPr lang="en-US" dirty="0"/>
              <a:t>With Bike: Includes shoes, weights, and headphones ($150 value)</a:t>
            </a:r>
          </a:p>
          <a:p>
            <a:pPr>
              <a:lnSpc>
                <a:spcPct val="100000"/>
              </a:lnSpc>
            </a:pPr>
            <a:r>
              <a:rPr lang="en-US" dirty="0"/>
              <a:t>With Bike+: Includes shoes, weights, and workout mat ($200 value)</a:t>
            </a:r>
          </a:p>
          <a:p>
            <a:pPr>
              <a:lnSpc>
                <a:spcPct val="100000"/>
              </a:lnSpc>
            </a:pPr>
            <a:r>
              <a:rPr lang="en-US" dirty="0"/>
              <a:t>A purchase of a Peloton is required to receive the above bundles. </a:t>
            </a:r>
          </a:p>
          <a:p>
            <a:pPr>
              <a:lnSpc>
                <a:spcPct val="100000"/>
              </a:lnSpc>
            </a:pPr>
            <a:r>
              <a:rPr lang="en-US" dirty="0"/>
              <a:t>You must complete a quick verification process via email  </a:t>
            </a:r>
            <a:r>
              <a:rPr lang="en-US" dirty="0">
                <a:hlinkClick r:id="rId3"/>
              </a:rPr>
              <a:t>insidesales@onepeloton.com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9375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" name="Title 1"/>
          <p:cNvSpPr txBox="1"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Virtual yoga</a:t>
            </a:r>
            <a:br>
              <a:rPr lang="en-US" sz="4400" dirty="0"/>
            </a:br>
            <a:r>
              <a:rPr lang="en-US" sz="4400" dirty="0"/>
              <a:t>gmsd</a:t>
            </a:r>
            <a:endParaRPr lang="en-US" sz="4400" u="sng" dirty="0">
              <a:uFill>
                <a:solidFill>
                  <a:srgbClr val="FA2B5C"/>
                </a:solidFill>
              </a:uFill>
              <a:hlinkClick r:id="rId2"/>
            </a:endParaRPr>
          </a:p>
        </p:txBody>
      </p:sp>
      <p:sp>
        <p:nvSpPr>
          <p:cNvPr id="191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8" y="2286001"/>
            <a:ext cx="4363595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300"/>
            </a:pPr>
            <a:r>
              <a:rPr lang="en-US" sz="1300" dirty="0"/>
              <a:t>Program is available for ALL GMSD students, teachers, staff, and parents.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300"/>
            </a:pPr>
            <a:r>
              <a:rPr lang="en-US" sz="1300" u="sng" dirty="0">
                <a:uFill>
                  <a:solidFill>
                    <a:srgbClr val="FA2B5C"/>
                  </a:solidFill>
                </a:uFill>
                <a:hlinkClick r:id="rId3"/>
              </a:rPr>
              <a:t>Kid’s Registration </a:t>
            </a:r>
            <a:r>
              <a:rPr lang="en-US" sz="1300" dirty="0"/>
              <a:t>&amp; </a:t>
            </a:r>
            <a:r>
              <a:rPr lang="en-US" sz="1300" u="sng" dirty="0">
                <a:uFill>
                  <a:solidFill>
                    <a:srgbClr val="FA2B5C"/>
                  </a:solidFill>
                </a:uFill>
                <a:hlinkClick r:id="rId4"/>
              </a:rPr>
              <a:t>Adult’s Registration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300"/>
            </a:pPr>
            <a:r>
              <a:rPr lang="en-US" sz="1300" dirty="0"/>
              <a:t>Programs are customizable based on your needs, such as chair yoga or trauma informed yoga.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300"/>
            </a:pPr>
            <a:r>
              <a:rPr lang="en-US" sz="1300" dirty="0"/>
              <a:t>Yoga is separated into grade bands: Elementary, Middle, H.S. and Adults</a:t>
            </a:r>
          </a:p>
        </p:txBody>
      </p:sp>
      <p:pic>
        <p:nvPicPr>
          <p:cNvPr id="3" name="Picture 2" descr="A person sitting on a yoga mat in the water&#10;&#10;Description automatically generated with low confidence">
            <a:extLst>
              <a:ext uri="{FF2B5EF4-FFF2-40B4-BE49-F238E27FC236}">
                <a16:creationId xmlns:a16="http://schemas.microsoft.com/office/drawing/2014/main" id="{90DDB406-5797-CA46-AA94-4A6D52D8A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24481" b="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Title 1"/>
          <p:cNvSpPr txBox="1"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/>
          </a:lstStyle>
          <a:p>
            <a:r>
              <a:rPr lang="en-US" sz="4400" dirty="0"/>
              <a:t>USA Karate</a:t>
            </a:r>
          </a:p>
        </p:txBody>
      </p:sp>
      <p:sp>
        <p:nvSpPr>
          <p:cNvPr id="19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8" y="2286001"/>
            <a:ext cx="4363595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GMSD employees and families will receive the following offers: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1 Free Virtual Class (Adults &amp; Kids)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Try a class for Free (Adults &amp; Kids)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1 week of martial arts for $19.75 (Adults &amp; Kids)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79D418E-0731-E54A-AF7B-F4E77EB8E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r="13380" b="-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9" name="Title 1"/>
          <p:cNvSpPr txBox="1"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 sz="2800"/>
            </a:pPr>
            <a:r>
              <a:rPr lang="en-US" sz="1600" dirty="0">
                <a:solidFill>
                  <a:schemeClr val="accent1"/>
                </a:solidFill>
              </a:rPr>
              <a:t>Border martial arts academy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4644 Merchants Park Cir #900, Collierville, TN 38017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9E97A11-B1A0-CD46-9702-25727478E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"/>
          <a:stretch/>
        </p:blipFill>
        <p:spPr>
          <a:xfrm>
            <a:off x="926927" y="978613"/>
            <a:ext cx="5978273" cy="4590092"/>
          </a:xfrm>
          <a:prstGeom prst="rect">
            <a:avLst/>
          </a:prstGeom>
        </p:spPr>
      </p:pic>
      <p:sp>
        <p:nvSpPr>
          <p:cNvPr id="203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339328" y="1655065"/>
            <a:ext cx="3090672" cy="422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27"/>
            </a:pPr>
            <a:r>
              <a:rPr lang="en-US" sz="1600" dirty="0">
                <a:solidFill>
                  <a:schemeClr val="bg1"/>
                </a:solidFill>
              </a:rPr>
              <a:t>GMSD teachers, students,  and staff can receive unlimited fitness kickboxing for only $69.99 a month</a:t>
            </a:r>
          </a:p>
          <a:p>
            <a:pPr marL="27432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27"/>
            </a:pPr>
            <a:r>
              <a:rPr lang="en-US" sz="1600" dirty="0">
                <a:solidFill>
                  <a:schemeClr val="bg1"/>
                </a:solidFill>
              </a:rPr>
              <a:t>GMSD will get 50% their jiu-jitsu/self defense program (valid through may)</a:t>
            </a:r>
          </a:p>
          <a:p>
            <a:pPr marL="27432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27"/>
            </a:pPr>
            <a:r>
              <a:rPr lang="en-US" sz="1600" dirty="0">
                <a:solidFill>
                  <a:schemeClr val="bg1"/>
                </a:solidFill>
              </a:rPr>
              <a:t>Show GMSD id badge to receive these special offers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04AD1-F36E-C946-86A2-03807368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Pure barre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E710C-7640-6449-B538-AC51B4B0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GMSD Employees can test this experience out by </a:t>
            </a:r>
            <a:r>
              <a:rPr lang="en-US" dirty="0">
                <a:hlinkClick r:id="rId2"/>
              </a:rPr>
              <a:t>signing up for a FREE session</a:t>
            </a:r>
            <a:r>
              <a:rPr lang="en-US" dirty="0"/>
              <a:t>!!</a:t>
            </a:r>
          </a:p>
          <a:p>
            <a:r>
              <a:rPr lang="en-US" dirty="0"/>
              <a:t>Teacher Package for GMSD staff includes: 3 months unlimited for $125/month</a:t>
            </a:r>
          </a:p>
          <a:p>
            <a:r>
              <a:rPr lang="en-US" dirty="0"/>
              <a:t>7820 Poplar Ave Suite 12, Germantown, TN 38138</a:t>
            </a:r>
          </a:p>
          <a:p>
            <a:r>
              <a:rPr lang="en-US" dirty="0"/>
              <a:t>Germantown@purebarre.com</a:t>
            </a:r>
          </a:p>
        </p:txBody>
      </p:sp>
      <p:pic>
        <p:nvPicPr>
          <p:cNvPr id="6" name="Content Placeholder 5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FB3ABB17-7AC8-D843-BA9E-A93C89CA41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3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1699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" name="Title 1"/>
          <p:cNvSpPr txBox="1"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3168"/>
            </a:pPr>
            <a:r>
              <a:rPr lang="en-US" sz="2400" dirty="0"/>
              <a:t>Hotworx</a:t>
            </a:r>
            <a:br>
              <a:rPr lang="en-US" sz="2400" dirty="0"/>
            </a:br>
            <a:r>
              <a:rPr lang="en-US" sz="2400" b="1" dirty="0"/>
              <a:t> </a:t>
            </a:r>
            <a:r>
              <a:rPr lang="en-US" sz="2400" dirty="0"/>
              <a:t>9155 Poplar Ave Suite 25A, Germantown, TN 38138</a:t>
            </a:r>
          </a:p>
        </p:txBody>
      </p:sp>
      <p:sp>
        <p:nvSpPr>
          <p:cNvPr id="33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8" y="2286001"/>
            <a:ext cx="4363595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GMSD employees will receive one FREE session &amp; FREE enrollment if they decide to join!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Must show ID badge to receive offer.</a:t>
            </a:r>
          </a:p>
        </p:txBody>
      </p:sp>
      <p:pic>
        <p:nvPicPr>
          <p:cNvPr id="328" name="image35.png" descr="image35.png"/>
          <p:cNvPicPr>
            <a:picLocks noChangeAspect="1"/>
          </p:cNvPicPr>
          <p:nvPr/>
        </p:nvPicPr>
        <p:blipFill rotWithShape="1">
          <a:blip r:embed="rId2"/>
          <a:srcRect t="121" r="2" b="2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dirty="0"/>
              <a:t>Healthy &amp; active germantown</a:t>
            </a:r>
            <a:br>
              <a:rPr dirty="0"/>
            </a:br>
            <a:r>
              <a:rPr dirty="0"/>
              <a:t>gmsd</a:t>
            </a:r>
          </a:p>
        </p:txBody>
      </p:sp>
      <p:sp>
        <p:nvSpPr>
          <p:cNvPr id="152" name="Tex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Components of our model</a:t>
            </a:r>
          </a:p>
        </p:txBody>
      </p:sp>
      <p:sp>
        <p:nvSpPr>
          <p:cNvPr id="154" name="Text Placeholder 4"/>
          <p:cNvSpPr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1pPr>
          </a:lstStyle>
          <a:p>
            <a:r>
              <a:rPr dirty="0"/>
              <a:t>Components of our model</a:t>
            </a:r>
          </a:p>
        </p:txBody>
      </p:sp>
      <p:sp>
        <p:nvSpPr>
          <p:cNvPr id="153" name="Content Placeholder 3"/>
          <p:cNvSpPr txBox="1"/>
          <p:nvPr/>
        </p:nvSpPr>
        <p:spPr>
          <a:xfrm>
            <a:off x="1492911" y="2824269"/>
            <a:ext cx="4553712" cy="264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92500" lnSpcReduction="10000"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Physical Fitness 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Physical Health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Mental Health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Nutrition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Health &amp; Beauty</a:t>
            </a:r>
            <a:endParaRPr lang="en-US" dirty="0"/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lang="en-US" dirty="0"/>
              <a:t>Retail Services</a:t>
            </a:r>
            <a:endParaRPr dirty="0"/>
          </a:p>
        </p:txBody>
      </p:sp>
      <p:sp>
        <p:nvSpPr>
          <p:cNvPr id="155" name="Content Placeholder 5"/>
          <p:cNvSpPr txBox="1"/>
          <p:nvPr/>
        </p:nvSpPr>
        <p:spPr>
          <a:xfrm>
            <a:off x="6458082" y="2821490"/>
            <a:ext cx="4553713" cy="2637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92500" lnSpcReduction="10000"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Cleanliness &amp; Personal Hygiene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Hormone &amp; Energy Levels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Pain &amp; Discomfort Treatment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Recreational Fitness &amp; Activities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Wellness </a:t>
            </a:r>
            <a:endParaRPr lang="en-US" dirty="0"/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lang="en-US" dirty="0"/>
              <a:t>Special Services </a:t>
            </a:r>
            <a:endParaRPr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2" descr="Picture 2"/>
          <p:cNvPicPr>
            <a:picLocks noChangeAspect="1"/>
          </p:cNvPicPr>
          <p:nvPr/>
        </p:nvPicPr>
        <p:blipFill rotWithShape="1">
          <a:blip r:embed="rId2"/>
          <a:srcRect r="2" b="7242"/>
          <a:stretch/>
        </p:blipFill>
        <p:spPr>
          <a:xfrm>
            <a:off x="1664449" y="643466"/>
            <a:ext cx="4639534" cy="5571067"/>
          </a:xfrm>
          <a:prstGeom prst="rect">
            <a:avLst/>
          </a:prstGeom>
        </p:spPr>
      </p:pic>
      <p:pic>
        <p:nvPicPr>
          <p:cNvPr id="333" name="Picture 4" descr="Picture 4"/>
          <p:cNvPicPr>
            <a:picLocks noChangeAspect="1"/>
          </p:cNvPicPr>
          <p:nvPr/>
        </p:nvPicPr>
        <p:blipFill rotWithShape="1">
          <a:blip r:embed="rId3"/>
          <a:srcRect t="33" r="2" b="7209"/>
          <a:stretch/>
        </p:blipFill>
        <p:spPr>
          <a:xfrm>
            <a:off x="6625715" y="643466"/>
            <a:ext cx="4639534" cy="557106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8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80" y="2018220"/>
            <a:ext cx="8957335" cy="282155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food, plate, fruit, bowl&#10;&#10;Description automatically generated">
            <a:extLst>
              <a:ext uri="{FF2B5EF4-FFF2-40B4-BE49-F238E27FC236}">
                <a16:creationId xmlns:a16="http://schemas.microsoft.com/office/drawing/2014/main" id="{D3890232-9CFA-A249-9047-4D102A5B3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5" b="7546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2D289C-3FA2-4E6E-964E-B52C692A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4464" y="0"/>
            <a:ext cx="10777537" cy="6858000"/>
          </a:xfrm>
          <a:custGeom>
            <a:avLst/>
            <a:gdLst>
              <a:gd name="connsiteX0" fmla="*/ 0 w 10777537"/>
              <a:gd name="connsiteY0" fmla="*/ 0 h 6858000"/>
              <a:gd name="connsiteX1" fmla="*/ 10777537 w 10777537"/>
              <a:gd name="connsiteY1" fmla="*/ 0 h 6858000"/>
              <a:gd name="connsiteX2" fmla="*/ 10777537 w 10777537"/>
              <a:gd name="connsiteY2" fmla="*/ 6858000 h 6858000"/>
              <a:gd name="connsiteX3" fmla="*/ 0 w 10777537"/>
              <a:gd name="connsiteY3" fmla="*/ 6858000 h 6858000"/>
              <a:gd name="connsiteX4" fmla="*/ 23812 w 10777537"/>
              <a:gd name="connsiteY4" fmla="*/ 6769100 h 6858000"/>
              <a:gd name="connsiteX5" fmla="*/ 47625 w 10777537"/>
              <a:gd name="connsiteY5" fmla="*/ 6681788 h 6858000"/>
              <a:gd name="connsiteX6" fmla="*/ 74612 w 10777537"/>
              <a:gd name="connsiteY6" fmla="*/ 6596063 h 6858000"/>
              <a:gd name="connsiteX7" fmla="*/ 104775 w 10777537"/>
              <a:gd name="connsiteY7" fmla="*/ 6513513 h 6858000"/>
              <a:gd name="connsiteX8" fmla="*/ 141287 w 10777537"/>
              <a:gd name="connsiteY8" fmla="*/ 6435725 h 6858000"/>
              <a:gd name="connsiteX9" fmla="*/ 184150 w 10777537"/>
              <a:gd name="connsiteY9" fmla="*/ 6362700 h 6858000"/>
              <a:gd name="connsiteX10" fmla="*/ 230188 w 10777537"/>
              <a:gd name="connsiteY10" fmla="*/ 6300788 h 6858000"/>
              <a:gd name="connsiteX11" fmla="*/ 282575 w 10777537"/>
              <a:gd name="connsiteY11" fmla="*/ 6243638 h 6858000"/>
              <a:gd name="connsiteX12" fmla="*/ 339725 w 10777537"/>
              <a:gd name="connsiteY12" fmla="*/ 6188075 h 6858000"/>
              <a:gd name="connsiteX13" fmla="*/ 403225 w 10777537"/>
              <a:gd name="connsiteY13" fmla="*/ 6134100 h 6858000"/>
              <a:gd name="connsiteX14" fmla="*/ 466725 w 10777537"/>
              <a:gd name="connsiteY14" fmla="*/ 6084888 h 6858000"/>
              <a:gd name="connsiteX15" fmla="*/ 533400 w 10777537"/>
              <a:gd name="connsiteY15" fmla="*/ 6032500 h 6858000"/>
              <a:gd name="connsiteX16" fmla="*/ 601663 w 10777537"/>
              <a:gd name="connsiteY16" fmla="*/ 5983288 h 6858000"/>
              <a:gd name="connsiteX17" fmla="*/ 666750 w 10777537"/>
              <a:gd name="connsiteY17" fmla="*/ 5930900 h 6858000"/>
              <a:gd name="connsiteX18" fmla="*/ 731838 w 10777537"/>
              <a:gd name="connsiteY18" fmla="*/ 5878513 h 6858000"/>
              <a:gd name="connsiteX19" fmla="*/ 792163 w 10777537"/>
              <a:gd name="connsiteY19" fmla="*/ 5824538 h 6858000"/>
              <a:gd name="connsiteX20" fmla="*/ 847725 w 10777537"/>
              <a:gd name="connsiteY20" fmla="*/ 5767388 h 6858000"/>
              <a:gd name="connsiteX21" fmla="*/ 896938 w 10777537"/>
              <a:gd name="connsiteY21" fmla="*/ 5707063 h 6858000"/>
              <a:gd name="connsiteX22" fmla="*/ 941388 w 10777537"/>
              <a:gd name="connsiteY22" fmla="*/ 5643563 h 6858000"/>
              <a:gd name="connsiteX23" fmla="*/ 974725 w 10777537"/>
              <a:gd name="connsiteY23" fmla="*/ 5575300 h 6858000"/>
              <a:gd name="connsiteX24" fmla="*/ 1000125 w 10777537"/>
              <a:gd name="connsiteY24" fmla="*/ 5499100 h 6858000"/>
              <a:gd name="connsiteX25" fmla="*/ 1014413 w 10777537"/>
              <a:gd name="connsiteY25" fmla="*/ 5418138 h 6858000"/>
              <a:gd name="connsiteX26" fmla="*/ 1020763 w 10777537"/>
              <a:gd name="connsiteY26" fmla="*/ 5334000 h 6858000"/>
              <a:gd name="connsiteX27" fmla="*/ 1020763 w 10777537"/>
              <a:gd name="connsiteY27" fmla="*/ 5249863 h 6858000"/>
              <a:gd name="connsiteX28" fmla="*/ 1014413 w 10777537"/>
              <a:gd name="connsiteY28" fmla="*/ 5162550 h 6858000"/>
              <a:gd name="connsiteX29" fmla="*/ 1003300 w 10777537"/>
              <a:gd name="connsiteY29" fmla="*/ 5072063 h 6858000"/>
              <a:gd name="connsiteX30" fmla="*/ 990600 w 10777537"/>
              <a:gd name="connsiteY30" fmla="*/ 4983163 h 6858000"/>
              <a:gd name="connsiteX31" fmla="*/ 979488 w 10777537"/>
              <a:gd name="connsiteY31" fmla="*/ 4894263 h 6858000"/>
              <a:gd name="connsiteX32" fmla="*/ 968375 w 10777537"/>
              <a:gd name="connsiteY32" fmla="*/ 4805363 h 6858000"/>
              <a:gd name="connsiteX33" fmla="*/ 960438 w 10777537"/>
              <a:gd name="connsiteY33" fmla="*/ 4714875 h 6858000"/>
              <a:gd name="connsiteX34" fmla="*/ 957263 w 10777537"/>
              <a:gd name="connsiteY34" fmla="*/ 4627563 h 6858000"/>
              <a:gd name="connsiteX35" fmla="*/ 962025 w 10777537"/>
              <a:gd name="connsiteY35" fmla="*/ 4543425 h 6858000"/>
              <a:gd name="connsiteX36" fmla="*/ 973138 w 10777537"/>
              <a:gd name="connsiteY36" fmla="*/ 4459288 h 6858000"/>
              <a:gd name="connsiteX37" fmla="*/ 993775 w 10777537"/>
              <a:gd name="connsiteY37" fmla="*/ 4381500 h 6858000"/>
              <a:gd name="connsiteX38" fmla="*/ 1022350 w 10777537"/>
              <a:gd name="connsiteY38" fmla="*/ 4302125 h 6858000"/>
              <a:gd name="connsiteX39" fmla="*/ 1057275 w 10777537"/>
              <a:gd name="connsiteY39" fmla="*/ 4224338 h 6858000"/>
              <a:gd name="connsiteX40" fmla="*/ 1098550 w 10777537"/>
              <a:gd name="connsiteY40" fmla="*/ 4146550 h 6858000"/>
              <a:gd name="connsiteX41" fmla="*/ 1143000 w 10777537"/>
              <a:gd name="connsiteY41" fmla="*/ 4068763 h 6858000"/>
              <a:gd name="connsiteX42" fmla="*/ 1189038 w 10777537"/>
              <a:gd name="connsiteY42" fmla="*/ 3989388 h 6858000"/>
              <a:gd name="connsiteX43" fmla="*/ 1235075 w 10777537"/>
              <a:gd name="connsiteY43" fmla="*/ 3913188 h 6858000"/>
              <a:gd name="connsiteX44" fmla="*/ 1277938 w 10777537"/>
              <a:gd name="connsiteY44" fmla="*/ 3833813 h 6858000"/>
              <a:gd name="connsiteX45" fmla="*/ 1317625 w 10777537"/>
              <a:gd name="connsiteY45" fmla="*/ 3756025 h 6858000"/>
              <a:gd name="connsiteX46" fmla="*/ 1350963 w 10777537"/>
              <a:gd name="connsiteY46" fmla="*/ 3673475 h 6858000"/>
              <a:gd name="connsiteX47" fmla="*/ 1377950 w 10777537"/>
              <a:gd name="connsiteY47" fmla="*/ 3592513 h 6858000"/>
              <a:gd name="connsiteX48" fmla="*/ 1393825 w 10777537"/>
              <a:gd name="connsiteY48" fmla="*/ 3511550 h 6858000"/>
              <a:gd name="connsiteX49" fmla="*/ 1400175 w 10777537"/>
              <a:gd name="connsiteY49" fmla="*/ 3429000 h 6858000"/>
              <a:gd name="connsiteX50" fmla="*/ 1393825 w 10777537"/>
              <a:gd name="connsiteY50" fmla="*/ 3346450 h 6858000"/>
              <a:gd name="connsiteX51" fmla="*/ 1377950 w 10777537"/>
              <a:gd name="connsiteY51" fmla="*/ 3265488 h 6858000"/>
              <a:gd name="connsiteX52" fmla="*/ 1350963 w 10777537"/>
              <a:gd name="connsiteY52" fmla="*/ 3184525 h 6858000"/>
              <a:gd name="connsiteX53" fmla="*/ 1317625 w 10777537"/>
              <a:gd name="connsiteY53" fmla="*/ 3101975 h 6858000"/>
              <a:gd name="connsiteX54" fmla="*/ 1277938 w 10777537"/>
              <a:gd name="connsiteY54" fmla="*/ 3024188 h 6858000"/>
              <a:gd name="connsiteX55" fmla="*/ 1235075 w 10777537"/>
              <a:gd name="connsiteY55" fmla="*/ 2944813 h 6858000"/>
              <a:gd name="connsiteX56" fmla="*/ 1189038 w 10777537"/>
              <a:gd name="connsiteY56" fmla="*/ 2868613 h 6858000"/>
              <a:gd name="connsiteX57" fmla="*/ 1143000 w 10777537"/>
              <a:gd name="connsiteY57" fmla="*/ 2789238 h 6858000"/>
              <a:gd name="connsiteX58" fmla="*/ 1098550 w 10777537"/>
              <a:gd name="connsiteY58" fmla="*/ 2711450 h 6858000"/>
              <a:gd name="connsiteX59" fmla="*/ 1057275 w 10777537"/>
              <a:gd name="connsiteY59" fmla="*/ 2633663 h 6858000"/>
              <a:gd name="connsiteX60" fmla="*/ 1022350 w 10777537"/>
              <a:gd name="connsiteY60" fmla="*/ 2555875 h 6858000"/>
              <a:gd name="connsiteX61" fmla="*/ 993775 w 10777537"/>
              <a:gd name="connsiteY61" fmla="*/ 2476500 h 6858000"/>
              <a:gd name="connsiteX62" fmla="*/ 973138 w 10777537"/>
              <a:gd name="connsiteY62" fmla="*/ 2398713 h 6858000"/>
              <a:gd name="connsiteX63" fmla="*/ 962025 w 10777537"/>
              <a:gd name="connsiteY63" fmla="*/ 2314575 h 6858000"/>
              <a:gd name="connsiteX64" fmla="*/ 957263 w 10777537"/>
              <a:gd name="connsiteY64" fmla="*/ 2230438 h 6858000"/>
              <a:gd name="connsiteX65" fmla="*/ 960438 w 10777537"/>
              <a:gd name="connsiteY65" fmla="*/ 2143125 h 6858000"/>
              <a:gd name="connsiteX66" fmla="*/ 968375 w 10777537"/>
              <a:gd name="connsiteY66" fmla="*/ 2052638 h 6858000"/>
              <a:gd name="connsiteX67" fmla="*/ 979488 w 10777537"/>
              <a:gd name="connsiteY67" fmla="*/ 1963738 h 6858000"/>
              <a:gd name="connsiteX68" fmla="*/ 990600 w 10777537"/>
              <a:gd name="connsiteY68" fmla="*/ 1874838 h 6858000"/>
              <a:gd name="connsiteX69" fmla="*/ 1003300 w 10777537"/>
              <a:gd name="connsiteY69" fmla="*/ 1785938 h 6858000"/>
              <a:gd name="connsiteX70" fmla="*/ 1014413 w 10777537"/>
              <a:gd name="connsiteY70" fmla="*/ 1695450 h 6858000"/>
              <a:gd name="connsiteX71" fmla="*/ 1020763 w 10777537"/>
              <a:gd name="connsiteY71" fmla="*/ 1608138 h 6858000"/>
              <a:gd name="connsiteX72" fmla="*/ 1020763 w 10777537"/>
              <a:gd name="connsiteY72" fmla="*/ 1524000 h 6858000"/>
              <a:gd name="connsiteX73" fmla="*/ 1014413 w 10777537"/>
              <a:gd name="connsiteY73" fmla="*/ 1439863 h 6858000"/>
              <a:gd name="connsiteX74" fmla="*/ 1000125 w 10777537"/>
              <a:gd name="connsiteY74" fmla="*/ 1358900 h 6858000"/>
              <a:gd name="connsiteX75" fmla="*/ 974725 w 10777537"/>
              <a:gd name="connsiteY75" fmla="*/ 1282700 h 6858000"/>
              <a:gd name="connsiteX76" fmla="*/ 941388 w 10777537"/>
              <a:gd name="connsiteY76" fmla="*/ 1214438 h 6858000"/>
              <a:gd name="connsiteX77" fmla="*/ 896938 w 10777537"/>
              <a:gd name="connsiteY77" fmla="*/ 1150938 h 6858000"/>
              <a:gd name="connsiteX78" fmla="*/ 847725 w 10777537"/>
              <a:gd name="connsiteY78" fmla="*/ 1090613 h 6858000"/>
              <a:gd name="connsiteX79" fmla="*/ 792163 w 10777537"/>
              <a:gd name="connsiteY79" fmla="*/ 1033463 h 6858000"/>
              <a:gd name="connsiteX80" fmla="*/ 731838 w 10777537"/>
              <a:gd name="connsiteY80" fmla="*/ 979488 h 6858000"/>
              <a:gd name="connsiteX81" fmla="*/ 666750 w 10777537"/>
              <a:gd name="connsiteY81" fmla="*/ 927100 h 6858000"/>
              <a:gd name="connsiteX82" fmla="*/ 601663 w 10777537"/>
              <a:gd name="connsiteY82" fmla="*/ 874713 h 6858000"/>
              <a:gd name="connsiteX83" fmla="*/ 533400 w 10777537"/>
              <a:gd name="connsiteY83" fmla="*/ 825500 h 6858000"/>
              <a:gd name="connsiteX84" fmla="*/ 466725 w 10777537"/>
              <a:gd name="connsiteY84" fmla="*/ 773113 h 6858000"/>
              <a:gd name="connsiteX85" fmla="*/ 403225 w 10777537"/>
              <a:gd name="connsiteY85" fmla="*/ 723900 h 6858000"/>
              <a:gd name="connsiteX86" fmla="*/ 339725 w 10777537"/>
              <a:gd name="connsiteY86" fmla="*/ 669925 h 6858000"/>
              <a:gd name="connsiteX87" fmla="*/ 282575 w 10777537"/>
              <a:gd name="connsiteY87" fmla="*/ 614363 h 6858000"/>
              <a:gd name="connsiteX88" fmla="*/ 230188 w 10777537"/>
              <a:gd name="connsiteY88" fmla="*/ 557213 h 6858000"/>
              <a:gd name="connsiteX89" fmla="*/ 184150 w 10777537"/>
              <a:gd name="connsiteY89" fmla="*/ 495300 h 6858000"/>
              <a:gd name="connsiteX90" fmla="*/ 141287 w 10777537"/>
              <a:gd name="connsiteY90" fmla="*/ 422275 h 6858000"/>
              <a:gd name="connsiteX91" fmla="*/ 104775 w 10777537"/>
              <a:gd name="connsiteY91" fmla="*/ 344488 h 6858000"/>
              <a:gd name="connsiteX92" fmla="*/ 74612 w 10777537"/>
              <a:gd name="connsiteY92" fmla="*/ 261938 h 6858000"/>
              <a:gd name="connsiteX93" fmla="*/ 47625 w 10777537"/>
              <a:gd name="connsiteY93" fmla="*/ 176213 h 6858000"/>
              <a:gd name="connsiteX94" fmla="*/ 23812 w 10777537"/>
              <a:gd name="connsiteY94" fmla="*/ 889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777537" h="6858000">
                <a:moveTo>
                  <a:pt x="0" y="0"/>
                </a:moveTo>
                <a:lnTo>
                  <a:pt x="10777537" y="0"/>
                </a:lnTo>
                <a:lnTo>
                  <a:pt x="10777537" y="6858000"/>
                </a:lnTo>
                <a:lnTo>
                  <a:pt x="0" y="6858000"/>
                </a:lnTo>
                <a:lnTo>
                  <a:pt x="23812" y="6769100"/>
                </a:lnTo>
                <a:lnTo>
                  <a:pt x="47625" y="6681788"/>
                </a:lnTo>
                <a:lnTo>
                  <a:pt x="74612" y="6596063"/>
                </a:lnTo>
                <a:lnTo>
                  <a:pt x="104775" y="6513513"/>
                </a:lnTo>
                <a:lnTo>
                  <a:pt x="141287" y="6435725"/>
                </a:lnTo>
                <a:lnTo>
                  <a:pt x="184150" y="6362700"/>
                </a:lnTo>
                <a:lnTo>
                  <a:pt x="230188" y="6300788"/>
                </a:lnTo>
                <a:lnTo>
                  <a:pt x="282575" y="6243638"/>
                </a:lnTo>
                <a:lnTo>
                  <a:pt x="339725" y="6188075"/>
                </a:lnTo>
                <a:lnTo>
                  <a:pt x="403225" y="6134100"/>
                </a:lnTo>
                <a:lnTo>
                  <a:pt x="466725" y="6084888"/>
                </a:lnTo>
                <a:lnTo>
                  <a:pt x="533400" y="6032500"/>
                </a:lnTo>
                <a:lnTo>
                  <a:pt x="601663" y="5983288"/>
                </a:lnTo>
                <a:lnTo>
                  <a:pt x="666750" y="5930900"/>
                </a:lnTo>
                <a:lnTo>
                  <a:pt x="731838" y="5878513"/>
                </a:lnTo>
                <a:lnTo>
                  <a:pt x="792163" y="5824538"/>
                </a:lnTo>
                <a:lnTo>
                  <a:pt x="847725" y="5767388"/>
                </a:lnTo>
                <a:lnTo>
                  <a:pt x="896938" y="5707063"/>
                </a:lnTo>
                <a:lnTo>
                  <a:pt x="941388" y="5643563"/>
                </a:lnTo>
                <a:lnTo>
                  <a:pt x="974725" y="5575300"/>
                </a:lnTo>
                <a:lnTo>
                  <a:pt x="1000125" y="5499100"/>
                </a:lnTo>
                <a:lnTo>
                  <a:pt x="1014413" y="5418138"/>
                </a:lnTo>
                <a:lnTo>
                  <a:pt x="1020763" y="5334000"/>
                </a:lnTo>
                <a:lnTo>
                  <a:pt x="1020763" y="5249863"/>
                </a:lnTo>
                <a:lnTo>
                  <a:pt x="1014413" y="5162550"/>
                </a:lnTo>
                <a:lnTo>
                  <a:pt x="1003300" y="5072063"/>
                </a:lnTo>
                <a:lnTo>
                  <a:pt x="990600" y="4983163"/>
                </a:lnTo>
                <a:lnTo>
                  <a:pt x="979488" y="4894263"/>
                </a:lnTo>
                <a:lnTo>
                  <a:pt x="968375" y="4805363"/>
                </a:lnTo>
                <a:lnTo>
                  <a:pt x="960438" y="4714875"/>
                </a:lnTo>
                <a:lnTo>
                  <a:pt x="957263" y="4627563"/>
                </a:lnTo>
                <a:lnTo>
                  <a:pt x="962025" y="4543425"/>
                </a:lnTo>
                <a:lnTo>
                  <a:pt x="973138" y="4459288"/>
                </a:lnTo>
                <a:lnTo>
                  <a:pt x="993775" y="4381500"/>
                </a:lnTo>
                <a:lnTo>
                  <a:pt x="1022350" y="4302125"/>
                </a:lnTo>
                <a:lnTo>
                  <a:pt x="1057275" y="4224338"/>
                </a:lnTo>
                <a:lnTo>
                  <a:pt x="1098550" y="4146550"/>
                </a:lnTo>
                <a:lnTo>
                  <a:pt x="1143000" y="4068763"/>
                </a:lnTo>
                <a:lnTo>
                  <a:pt x="1189038" y="3989388"/>
                </a:lnTo>
                <a:lnTo>
                  <a:pt x="1235075" y="3913188"/>
                </a:lnTo>
                <a:lnTo>
                  <a:pt x="1277938" y="3833813"/>
                </a:lnTo>
                <a:lnTo>
                  <a:pt x="1317625" y="3756025"/>
                </a:lnTo>
                <a:lnTo>
                  <a:pt x="1350963" y="3673475"/>
                </a:lnTo>
                <a:lnTo>
                  <a:pt x="1377950" y="3592513"/>
                </a:lnTo>
                <a:lnTo>
                  <a:pt x="1393825" y="3511550"/>
                </a:lnTo>
                <a:lnTo>
                  <a:pt x="1400175" y="3429000"/>
                </a:lnTo>
                <a:lnTo>
                  <a:pt x="1393825" y="3346450"/>
                </a:lnTo>
                <a:lnTo>
                  <a:pt x="1377950" y="3265488"/>
                </a:lnTo>
                <a:lnTo>
                  <a:pt x="1350963" y="3184525"/>
                </a:lnTo>
                <a:lnTo>
                  <a:pt x="1317625" y="3101975"/>
                </a:lnTo>
                <a:lnTo>
                  <a:pt x="1277938" y="3024188"/>
                </a:lnTo>
                <a:lnTo>
                  <a:pt x="1235075" y="2944813"/>
                </a:lnTo>
                <a:lnTo>
                  <a:pt x="1189038" y="2868613"/>
                </a:lnTo>
                <a:lnTo>
                  <a:pt x="1143000" y="2789238"/>
                </a:lnTo>
                <a:lnTo>
                  <a:pt x="1098550" y="2711450"/>
                </a:lnTo>
                <a:lnTo>
                  <a:pt x="1057275" y="2633663"/>
                </a:lnTo>
                <a:lnTo>
                  <a:pt x="1022350" y="2555875"/>
                </a:lnTo>
                <a:lnTo>
                  <a:pt x="993775" y="2476500"/>
                </a:lnTo>
                <a:lnTo>
                  <a:pt x="973138" y="2398713"/>
                </a:lnTo>
                <a:lnTo>
                  <a:pt x="962025" y="2314575"/>
                </a:lnTo>
                <a:lnTo>
                  <a:pt x="957263" y="2230438"/>
                </a:lnTo>
                <a:lnTo>
                  <a:pt x="960438" y="2143125"/>
                </a:lnTo>
                <a:lnTo>
                  <a:pt x="968375" y="2052638"/>
                </a:lnTo>
                <a:lnTo>
                  <a:pt x="979488" y="1963738"/>
                </a:lnTo>
                <a:lnTo>
                  <a:pt x="990600" y="1874838"/>
                </a:lnTo>
                <a:lnTo>
                  <a:pt x="1003300" y="1785938"/>
                </a:lnTo>
                <a:lnTo>
                  <a:pt x="1014413" y="1695450"/>
                </a:lnTo>
                <a:lnTo>
                  <a:pt x="1020763" y="1608138"/>
                </a:lnTo>
                <a:lnTo>
                  <a:pt x="1020763" y="1524000"/>
                </a:lnTo>
                <a:lnTo>
                  <a:pt x="1014413" y="1439863"/>
                </a:lnTo>
                <a:lnTo>
                  <a:pt x="1000125" y="1358900"/>
                </a:lnTo>
                <a:lnTo>
                  <a:pt x="974725" y="1282700"/>
                </a:lnTo>
                <a:lnTo>
                  <a:pt x="941388" y="1214438"/>
                </a:lnTo>
                <a:lnTo>
                  <a:pt x="896938" y="1150938"/>
                </a:lnTo>
                <a:lnTo>
                  <a:pt x="847725" y="1090613"/>
                </a:lnTo>
                <a:lnTo>
                  <a:pt x="792163" y="1033463"/>
                </a:lnTo>
                <a:lnTo>
                  <a:pt x="731838" y="979488"/>
                </a:lnTo>
                <a:lnTo>
                  <a:pt x="666750" y="927100"/>
                </a:lnTo>
                <a:lnTo>
                  <a:pt x="601663" y="874713"/>
                </a:lnTo>
                <a:lnTo>
                  <a:pt x="533400" y="825500"/>
                </a:lnTo>
                <a:lnTo>
                  <a:pt x="466725" y="773113"/>
                </a:lnTo>
                <a:lnTo>
                  <a:pt x="403225" y="723900"/>
                </a:lnTo>
                <a:lnTo>
                  <a:pt x="339725" y="669925"/>
                </a:lnTo>
                <a:lnTo>
                  <a:pt x="282575" y="614363"/>
                </a:lnTo>
                <a:lnTo>
                  <a:pt x="230188" y="557213"/>
                </a:lnTo>
                <a:lnTo>
                  <a:pt x="184150" y="495300"/>
                </a:lnTo>
                <a:lnTo>
                  <a:pt x="141287" y="422275"/>
                </a:lnTo>
                <a:lnTo>
                  <a:pt x="104775" y="344488"/>
                </a:lnTo>
                <a:lnTo>
                  <a:pt x="74612" y="261938"/>
                </a:lnTo>
                <a:lnTo>
                  <a:pt x="47625" y="176213"/>
                </a:lnTo>
                <a:lnTo>
                  <a:pt x="23812" y="889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3E921-733A-5040-A5ED-0C3C325F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567" y="961539"/>
            <a:ext cx="8045373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400" spc="800" dirty="0"/>
              <a:t>Restaurant discounts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ABA7E7F-0502-421C-8626-3B630F27C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4382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79261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273FC-0A52-834C-9F38-39EDC6E0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Tacos 4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673C7-BDEC-574A-AD43-031EA0F45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a 10% discount off their entire order.</a:t>
            </a:r>
          </a:p>
          <a:p>
            <a:r>
              <a:rPr lang="en-US" dirty="0"/>
              <a:t>Show your GMSD I.D. badge when you pay to receive this exclusive offer. </a:t>
            </a:r>
          </a:p>
          <a:p>
            <a:r>
              <a:rPr lang="en-US" dirty="0"/>
              <a:t>Offer only valid at 3565 S Houston Levee Rd, Collierville, TN 38017</a:t>
            </a:r>
          </a:p>
        </p:txBody>
      </p:sp>
      <p:pic>
        <p:nvPicPr>
          <p:cNvPr id="1026" name="Picture 2" descr="Tacos 4 Life Collierville - Home | Facebook">
            <a:extLst>
              <a:ext uri="{FF2B5EF4-FFF2-40B4-BE49-F238E27FC236}">
                <a16:creationId xmlns:a16="http://schemas.microsoft.com/office/drawing/2014/main" id="{1382A967-F6C3-654E-9184-2CCB58547A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2" b="2"/>
          <a:stretch/>
        </p:blipFill>
        <p:spPr bwMode="auto"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394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8FF5C-88F4-7F4D-A5EC-D78CA6FE9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Chicken salad chick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BC324-288A-CE4B-9625-2CB99E686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ALL GMSD employees and staff will receive 10% off their order when they visit Chicken Salad Chick.</a:t>
            </a:r>
          </a:p>
          <a:p>
            <a:r>
              <a:rPr lang="en-US"/>
              <a:t>Must show your GMSD ID Badge to receive this offer.</a:t>
            </a:r>
          </a:p>
          <a:p>
            <a:r>
              <a:rPr lang="en-US"/>
              <a:t>Offer valid at the Germantown location only.</a:t>
            </a:r>
          </a:p>
        </p:txBody>
      </p:sp>
      <p:pic>
        <p:nvPicPr>
          <p:cNvPr id="6" name="Content Placeholder 5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81A04334-84E7-8346-9918-29CA58BFD9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3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311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543F7-7565-C54F-A0CA-F79F17E2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Vanelli’s deli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7873 Farmington Blvd, Germantown, TN 38138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7508FEBB-893E-CC4C-B3D1-BD89B1155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26927" y="901329"/>
            <a:ext cx="5978273" cy="474466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E9248-8673-FE44-8A78-C107B8395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will receive 10% off their order.</a:t>
            </a:r>
          </a:p>
          <a:p>
            <a:r>
              <a:rPr lang="en-US" sz="1600" dirty="0">
                <a:solidFill>
                  <a:schemeClr val="bg1"/>
                </a:solidFill>
              </a:rPr>
              <a:t>GMSD employees must show their ID badge to receive this offer.</a:t>
            </a:r>
          </a:p>
          <a:p>
            <a:r>
              <a:rPr lang="en-US" sz="1600" dirty="0">
                <a:solidFill>
                  <a:schemeClr val="bg1"/>
                </a:solidFill>
              </a:rPr>
              <a:t>https://www.vanellisdeli.com/</a:t>
            </a:r>
          </a:p>
        </p:txBody>
      </p:sp>
    </p:spTree>
    <p:extLst>
      <p:ext uri="{BB962C8B-B14F-4D97-AF65-F5344CB8AC3E}">
        <p14:creationId xmlns:p14="http://schemas.microsoft.com/office/powerpoint/2010/main" val="1217615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0B594-1F11-E044-ADF9-4E96F65B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Great hunter crab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93637-8954-9348-A452-E8F012599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GMSD employees will receive 10% off your order when presenting your ID badge. </a:t>
            </a:r>
          </a:p>
          <a:p>
            <a:r>
              <a:rPr lang="en-US" dirty="0"/>
              <a:t>(Excludes king crab and lobster tails).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00B1C282-8E6A-1841-A413-D4057B1D99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3604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EE1A-204B-3944-88EC-7CEB447F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The nutrition hub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5BD51-B996-F949-8360-8A697172E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a 10% discount on their order.</a:t>
            </a:r>
          </a:p>
          <a:p>
            <a:r>
              <a:rPr lang="en-US" dirty="0"/>
              <a:t>Must show GMSD ID badge to receive offer.</a:t>
            </a:r>
          </a:p>
          <a:p>
            <a:r>
              <a:rPr lang="en-US" dirty="0"/>
              <a:t>All proceeds go to HHS Pom.</a:t>
            </a:r>
          </a:p>
        </p:txBody>
      </p:sp>
      <p:pic>
        <p:nvPicPr>
          <p:cNvPr id="6" name="Content Placeholder 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8EFCBCA-C922-044A-9187-D854697571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3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6761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90A0FC-9323-0643-A1D6-100F61BD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dirty="0"/>
              <a:t>Royal panda</a:t>
            </a:r>
            <a:br>
              <a:rPr lang="en-US" dirty="0"/>
            </a:br>
            <a:r>
              <a:rPr lang="en-US" sz="2200" dirty="0"/>
              <a:t>3120 Village Shops Dr #23, Germantown, TN 38138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75ABDD-8E7F-5641-A0EC-D9C07F3ABC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"/>
          <a:stretch/>
        </p:blipFill>
        <p:spPr>
          <a:xfrm>
            <a:off x="1328739" y="2400300"/>
            <a:ext cx="3743323" cy="35052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927B7-7146-B14E-9614-16217EAF8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4103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a 10% discount.</a:t>
            </a:r>
          </a:p>
          <a:p>
            <a:r>
              <a:rPr lang="en-US" dirty="0"/>
              <a:t>Must show your GMSD ID badge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529160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D4D15-2D49-7E42-96ED-35238E58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Rock n roll sushi</a:t>
            </a:r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6F52B3A-E646-BF49-A97E-78EA81271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6015897" cy="359359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/>
              <a:t>All GMSD Teachers will receive an educator’s discount of 20% off their order.</a:t>
            </a:r>
          </a:p>
          <a:p>
            <a:r>
              <a:rPr lang="en-US" sz="3200" dirty="0"/>
              <a:t>Must show your GMSD ID badge to receive educator discount.</a:t>
            </a:r>
          </a:p>
        </p:txBody>
      </p:sp>
      <p:pic>
        <p:nvPicPr>
          <p:cNvPr id="23" name="Content Placeholder 22" descr="A picture containing text, light, night, dark&#10;&#10;Description automatically generated">
            <a:extLst>
              <a:ext uri="{FF2B5EF4-FFF2-40B4-BE49-F238E27FC236}">
                <a16:creationId xmlns:a16="http://schemas.microsoft.com/office/drawing/2014/main" id="{1F36FE5F-C404-5B45-BB08-D98156ACC7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" r="1" b="1"/>
          <a:stretch/>
        </p:blipFill>
        <p:spPr>
          <a:xfrm>
            <a:off x="7598400" y="2197353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21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 descr="A picture containing indoor, measuring stick&#10;&#10;Description automatically generated">
            <a:extLst>
              <a:ext uri="{FF2B5EF4-FFF2-40B4-BE49-F238E27FC236}">
                <a16:creationId xmlns:a16="http://schemas.microsoft.com/office/drawing/2014/main" id="{CD02A8DF-05A4-C34B-8D95-C81E761C9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" b="1762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72D289C-3FA2-4E6E-964E-B52C692A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4464" y="0"/>
            <a:ext cx="10777537" cy="6858000"/>
          </a:xfrm>
          <a:custGeom>
            <a:avLst/>
            <a:gdLst>
              <a:gd name="connsiteX0" fmla="*/ 0 w 10777537"/>
              <a:gd name="connsiteY0" fmla="*/ 0 h 6858000"/>
              <a:gd name="connsiteX1" fmla="*/ 10777537 w 10777537"/>
              <a:gd name="connsiteY1" fmla="*/ 0 h 6858000"/>
              <a:gd name="connsiteX2" fmla="*/ 10777537 w 10777537"/>
              <a:gd name="connsiteY2" fmla="*/ 6858000 h 6858000"/>
              <a:gd name="connsiteX3" fmla="*/ 0 w 10777537"/>
              <a:gd name="connsiteY3" fmla="*/ 6858000 h 6858000"/>
              <a:gd name="connsiteX4" fmla="*/ 23812 w 10777537"/>
              <a:gd name="connsiteY4" fmla="*/ 6769100 h 6858000"/>
              <a:gd name="connsiteX5" fmla="*/ 47625 w 10777537"/>
              <a:gd name="connsiteY5" fmla="*/ 6681788 h 6858000"/>
              <a:gd name="connsiteX6" fmla="*/ 74612 w 10777537"/>
              <a:gd name="connsiteY6" fmla="*/ 6596063 h 6858000"/>
              <a:gd name="connsiteX7" fmla="*/ 104775 w 10777537"/>
              <a:gd name="connsiteY7" fmla="*/ 6513513 h 6858000"/>
              <a:gd name="connsiteX8" fmla="*/ 141287 w 10777537"/>
              <a:gd name="connsiteY8" fmla="*/ 6435725 h 6858000"/>
              <a:gd name="connsiteX9" fmla="*/ 184150 w 10777537"/>
              <a:gd name="connsiteY9" fmla="*/ 6362700 h 6858000"/>
              <a:gd name="connsiteX10" fmla="*/ 230188 w 10777537"/>
              <a:gd name="connsiteY10" fmla="*/ 6300788 h 6858000"/>
              <a:gd name="connsiteX11" fmla="*/ 282575 w 10777537"/>
              <a:gd name="connsiteY11" fmla="*/ 6243638 h 6858000"/>
              <a:gd name="connsiteX12" fmla="*/ 339725 w 10777537"/>
              <a:gd name="connsiteY12" fmla="*/ 6188075 h 6858000"/>
              <a:gd name="connsiteX13" fmla="*/ 403225 w 10777537"/>
              <a:gd name="connsiteY13" fmla="*/ 6134100 h 6858000"/>
              <a:gd name="connsiteX14" fmla="*/ 466725 w 10777537"/>
              <a:gd name="connsiteY14" fmla="*/ 6084888 h 6858000"/>
              <a:gd name="connsiteX15" fmla="*/ 533400 w 10777537"/>
              <a:gd name="connsiteY15" fmla="*/ 6032500 h 6858000"/>
              <a:gd name="connsiteX16" fmla="*/ 601663 w 10777537"/>
              <a:gd name="connsiteY16" fmla="*/ 5983288 h 6858000"/>
              <a:gd name="connsiteX17" fmla="*/ 666750 w 10777537"/>
              <a:gd name="connsiteY17" fmla="*/ 5930900 h 6858000"/>
              <a:gd name="connsiteX18" fmla="*/ 731838 w 10777537"/>
              <a:gd name="connsiteY18" fmla="*/ 5878513 h 6858000"/>
              <a:gd name="connsiteX19" fmla="*/ 792163 w 10777537"/>
              <a:gd name="connsiteY19" fmla="*/ 5824538 h 6858000"/>
              <a:gd name="connsiteX20" fmla="*/ 847725 w 10777537"/>
              <a:gd name="connsiteY20" fmla="*/ 5767388 h 6858000"/>
              <a:gd name="connsiteX21" fmla="*/ 896938 w 10777537"/>
              <a:gd name="connsiteY21" fmla="*/ 5707063 h 6858000"/>
              <a:gd name="connsiteX22" fmla="*/ 941388 w 10777537"/>
              <a:gd name="connsiteY22" fmla="*/ 5643563 h 6858000"/>
              <a:gd name="connsiteX23" fmla="*/ 974725 w 10777537"/>
              <a:gd name="connsiteY23" fmla="*/ 5575300 h 6858000"/>
              <a:gd name="connsiteX24" fmla="*/ 1000125 w 10777537"/>
              <a:gd name="connsiteY24" fmla="*/ 5499100 h 6858000"/>
              <a:gd name="connsiteX25" fmla="*/ 1014413 w 10777537"/>
              <a:gd name="connsiteY25" fmla="*/ 5418138 h 6858000"/>
              <a:gd name="connsiteX26" fmla="*/ 1020763 w 10777537"/>
              <a:gd name="connsiteY26" fmla="*/ 5334000 h 6858000"/>
              <a:gd name="connsiteX27" fmla="*/ 1020763 w 10777537"/>
              <a:gd name="connsiteY27" fmla="*/ 5249863 h 6858000"/>
              <a:gd name="connsiteX28" fmla="*/ 1014413 w 10777537"/>
              <a:gd name="connsiteY28" fmla="*/ 5162550 h 6858000"/>
              <a:gd name="connsiteX29" fmla="*/ 1003300 w 10777537"/>
              <a:gd name="connsiteY29" fmla="*/ 5072063 h 6858000"/>
              <a:gd name="connsiteX30" fmla="*/ 990600 w 10777537"/>
              <a:gd name="connsiteY30" fmla="*/ 4983163 h 6858000"/>
              <a:gd name="connsiteX31" fmla="*/ 979488 w 10777537"/>
              <a:gd name="connsiteY31" fmla="*/ 4894263 h 6858000"/>
              <a:gd name="connsiteX32" fmla="*/ 968375 w 10777537"/>
              <a:gd name="connsiteY32" fmla="*/ 4805363 h 6858000"/>
              <a:gd name="connsiteX33" fmla="*/ 960438 w 10777537"/>
              <a:gd name="connsiteY33" fmla="*/ 4714875 h 6858000"/>
              <a:gd name="connsiteX34" fmla="*/ 957263 w 10777537"/>
              <a:gd name="connsiteY34" fmla="*/ 4627563 h 6858000"/>
              <a:gd name="connsiteX35" fmla="*/ 962025 w 10777537"/>
              <a:gd name="connsiteY35" fmla="*/ 4543425 h 6858000"/>
              <a:gd name="connsiteX36" fmla="*/ 973138 w 10777537"/>
              <a:gd name="connsiteY36" fmla="*/ 4459288 h 6858000"/>
              <a:gd name="connsiteX37" fmla="*/ 993775 w 10777537"/>
              <a:gd name="connsiteY37" fmla="*/ 4381500 h 6858000"/>
              <a:gd name="connsiteX38" fmla="*/ 1022350 w 10777537"/>
              <a:gd name="connsiteY38" fmla="*/ 4302125 h 6858000"/>
              <a:gd name="connsiteX39" fmla="*/ 1057275 w 10777537"/>
              <a:gd name="connsiteY39" fmla="*/ 4224338 h 6858000"/>
              <a:gd name="connsiteX40" fmla="*/ 1098550 w 10777537"/>
              <a:gd name="connsiteY40" fmla="*/ 4146550 h 6858000"/>
              <a:gd name="connsiteX41" fmla="*/ 1143000 w 10777537"/>
              <a:gd name="connsiteY41" fmla="*/ 4068763 h 6858000"/>
              <a:gd name="connsiteX42" fmla="*/ 1189038 w 10777537"/>
              <a:gd name="connsiteY42" fmla="*/ 3989388 h 6858000"/>
              <a:gd name="connsiteX43" fmla="*/ 1235075 w 10777537"/>
              <a:gd name="connsiteY43" fmla="*/ 3913188 h 6858000"/>
              <a:gd name="connsiteX44" fmla="*/ 1277938 w 10777537"/>
              <a:gd name="connsiteY44" fmla="*/ 3833813 h 6858000"/>
              <a:gd name="connsiteX45" fmla="*/ 1317625 w 10777537"/>
              <a:gd name="connsiteY45" fmla="*/ 3756025 h 6858000"/>
              <a:gd name="connsiteX46" fmla="*/ 1350963 w 10777537"/>
              <a:gd name="connsiteY46" fmla="*/ 3673475 h 6858000"/>
              <a:gd name="connsiteX47" fmla="*/ 1377950 w 10777537"/>
              <a:gd name="connsiteY47" fmla="*/ 3592513 h 6858000"/>
              <a:gd name="connsiteX48" fmla="*/ 1393825 w 10777537"/>
              <a:gd name="connsiteY48" fmla="*/ 3511550 h 6858000"/>
              <a:gd name="connsiteX49" fmla="*/ 1400175 w 10777537"/>
              <a:gd name="connsiteY49" fmla="*/ 3429000 h 6858000"/>
              <a:gd name="connsiteX50" fmla="*/ 1393825 w 10777537"/>
              <a:gd name="connsiteY50" fmla="*/ 3346450 h 6858000"/>
              <a:gd name="connsiteX51" fmla="*/ 1377950 w 10777537"/>
              <a:gd name="connsiteY51" fmla="*/ 3265488 h 6858000"/>
              <a:gd name="connsiteX52" fmla="*/ 1350963 w 10777537"/>
              <a:gd name="connsiteY52" fmla="*/ 3184525 h 6858000"/>
              <a:gd name="connsiteX53" fmla="*/ 1317625 w 10777537"/>
              <a:gd name="connsiteY53" fmla="*/ 3101975 h 6858000"/>
              <a:gd name="connsiteX54" fmla="*/ 1277938 w 10777537"/>
              <a:gd name="connsiteY54" fmla="*/ 3024188 h 6858000"/>
              <a:gd name="connsiteX55" fmla="*/ 1235075 w 10777537"/>
              <a:gd name="connsiteY55" fmla="*/ 2944813 h 6858000"/>
              <a:gd name="connsiteX56" fmla="*/ 1189038 w 10777537"/>
              <a:gd name="connsiteY56" fmla="*/ 2868613 h 6858000"/>
              <a:gd name="connsiteX57" fmla="*/ 1143000 w 10777537"/>
              <a:gd name="connsiteY57" fmla="*/ 2789238 h 6858000"/>
              <a:gd name="connsiteX58" fmla="*/ 1098550 w 10777537"/>
              <a:gd name="connsiteY58" fmla="*/ 2711450 h 6858000"/>
              <a:gd name="connsiteX59" fmla="*/ 1057275 w 10777537"/>
              <a:gd name="connsiteY59" fmla="*/ 2633663 h 6858000"/>
              <a:gd name="connsiteX60" fmla="*/ 1022350 w 10777537"/>
              <a:gd name="connsiteY60" fmla="*/ 2555875 h 6858000"/>
              <a:gd name="connsiteX61" fmla="*/ 993775 w 10777537"/>
              <a:gd name="connsiteY61" fmla="*/ 2476500 h 6858000"/>
              <a:gd name="connsiteX62" fmla="*/ 973138 w 10777537"/>
              <a:gd name="connsiteY62" fmla="*/ 2398713 h 6858000"/>
              <a:gd name="connsiteX63" fmla="*/ 962025 w 10777537"/>
              <a:gd name="connsiteY63" fmla="*/ 2314575 h 6858000"/>
              <a:gd name="connsiteX64" fmla="*/ 957263 w 10777537"/>
              <a:gd name="connsiteY64" fmla="*/ 2230438 h 6858000"/>
              <a:gd name="connsiteX65" fmla="*/ 960438 w 10777537"/>
              <a:gd name="connsiteY65" fmla="*/ 2143125 h 6858000"/>
              <a:gd name="connsiteX66" fmla="*/ 968375 w 10777537"/>
              <a:gd name="connsiteY66" fmla="*/ 2052638 h 6858000"/>
              <a:gd name="connsiteX67" fmla="*/ 979488 w 10777537"/>
              <a:gd name="connsiteY67" fmla="*/ 1963738 h 6858000"/>
              <a:gd name="connsiteX68" fmla="*/ 990600 w 10777537"/>
              <a:gd name="connsiteY68" fmla="*/ 1874838 h 6858000"/>
              <a:gd name="connsiteX69" fmla="*/ 1003300 w 10777537"/>
              <a:gd name="connsiteY69" fmla="*/ 1785938 h 6858000"/>
              <a:gd name="connsiteX70" fmla="*/ 1014413 w 10777537"/>
              <a:gd name="connsiteY70" fmla="*/ 1695450 h 6858000"/>
              <a:gd name="connsiteX71" fmla="*/ 1020763 w 10777537"/>
              <a:gd name="connsiteY71" fmla="*/ 1608138 h 6858000"/>
              <a:gd name="connsiteX72" fmla="*/ 1020763 w 10777537"/>
              <a:gd name="connsiteY72" fmla="*/ 1524000 h 6858000"/>
              <a:gd name="connsiteX73" fmla="*/ 1014413 w 10777537"/>
              <a:gd name="connsiteY73" fmla="*/ 1439863 h 6858000"/>
              <a:gd name="connsiteX74" fmla="*/ 1000125 w 10777537"/>
              <a:gd name="connsiteY74" fmla="*/ 1358900 h 6858000"/>
              <a:gd name="connsiteX75" fmla="*/ 974725 w 10777537"/>
              <a:gd name="connsiteY75" fmla="*/ 1282700 h 6858000"/>
              <a:gd name="connsiteX76" fmla="*/ 941388 w 10777537"/>
              <a:gd name="connsiteY76" fmla="*/ 1214438 h 6858000"/>
              <a:gd name="connsiteX77" fmla="*/ 896938 w 10777537"/>
              <a:gd name="connsiteY77" fmla="*/ 1150938 h 6858000"/>
              <a:gd name="connsiteX78" fmla="*/ 847725 w 10777537"/>
              <a:gd name="connsiteY78" fmla="*/ 1090613 h 6858000"/>
              <a:gd name="connsiteX79" fmla="*/ 792163 w 10777537"/>
              <a:gd name="connsiteY79" fmla="*/ 1033463 h 6858000"/>
              <a:gd name="connsiteX80" fmla="*/ 731838 w 10777537"/>
              <a:gd name="connsiteY80" fmla="*/ 979488 h 6858000"/>
              <a:gd name="connsiteX81" fmla="*/ 666750 w 10777537"/>
              <a:gd name="connsiteY81" fmla="*/ 927100 h 6858000"/>
              <a:gd name="connsiteX82" fmla="*/ 601663 w 10777537"/>
              <a:gd name="connsiteY82" fmla="*/ 874713 h 6858000"/>
              <a:gd name="connsiteX83" fmla="*/ 533400 w 10777537"/>
              <a:gd name="connsiteY83" fmla="*/ 825500 h 6858000"/>
              <a:gd name="connsiteX84" fmla="*/ 466725 w 10777537"/>
              <a:gd name="connsiteY84" fmla="*/ 773113 h 6858000"/>
              <a:gd name="connsiteX85" fmla="*/ 403225 w 10777537"/>
              <a:gd name="connsiteY85" fmla="*/ 723900 h 6858000"/>
              <a:gd name="connsiteX86" fmla="*/ 339725 w 10777537"/>
              <a:gd name="connsiteY86" fmla="*/ 669925 h 6858000"/>
              <a:gd name="connsiteX87" fmla="*/ 282575 w 10777537"/>
              <a:gd name="connsiteY87" fmla="*/ 614363 h 6858000"/>
              <a:gd name="connsiteX88" fmla="*/ 230188 w 10777537"/>
              <a:gd name="connsiteY88" fmla="*/ 557213 h 6858000"/>
              <a:gd name="connsiteX89" fmla="*/ 184150 w 10777537"/>
              <a:gd name="connsiteY89" fmla="*/ 495300 h 6858000"/>
              <a:gd name="connsiteX90" fmla="*/ 141287 w 10777537"/>
              <a:gd name="connsiteY90" fmla="*/ 422275 h 6858000"/>
              <a:gd name="connsiteX91" fmla="*/ 104775 w 10777537"/>
              <a:gd name="connsiteY91" fmla="*/ 344488 h 6858000"/>
              <a:gd name="connsiteX92" fmla="*/ 74612 w 10777537"/>
              <a:gd name="connsiteY92" fmla="*/ 261938 h 6858000"/>
              <a:gd name="connsiteX93" fmla="*/ 47625 w 10777537"/>
              <a:gd name="connsiteY93" fmla="*/ 176213 h 6858000"/>
              <a:gd name="connsiteX94" fmla="*/ 23812 w 10777537"/>
              <a:gd name="connsiteY94" fmla="*/ 889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777537" h="6858000">
                <a:moveTo>
                  <a:pt x="0" y="0"/>
                </a:moveTo>
                <a:lnTo>
                  <a:pt x="10777537" y="0"/>
                </a:lnTo>
                <a:lnTo>
                  <a:pt x="10777537" y="6858000"/>
                </a:lnTo>
                <a:lnTo>
                  <a:pt x="0" y="6858000"/>
                </a:lnTo>
                <a:lnTo>
                  <a:pt x="23812" y="6769100"/>
                </a:lnTo>
                <a:lnTo>
                  <a:pt x="47625" y="6681788"/>
                </a:lnTo>
                <a:lnTo>
                  <a:pt x="74612" y="6596063"/>
                </a:lnTo>
                <a:lnTo>
                  <a:pt x="104775" y="6513513"/>
                </a:lnTo>
                <a:lnTo>
                  <a:pt x="141287" y="6435725"/>
                </a:lnTo>
                <a:lnTo>
                  <a:pt x="184150" y="6362700"/>
                </a:lnTo>
                <a:lnTo>
                  <a:pt x="230188" y="6300788"/>
                </a:lnTo>
                <a:lnTo>
                  <a:pt x="282575" y="6243638"/>
                </a:lnTo>
                <a:lnTo>
                  <a:pt x="339725" y="6188075"/>
                </a:lnTo>
                <a:lnTo>
                  <a:pt x="403225" y="6134100"/>
                </a:lnTo>
                <a:lnTo>
                  <a:pt x="466725" y="6084888"/>
                </a:lnTo>
                <a:lnTo>
                  <a:pt x="533400" y="6032500"/>
                </a:lnTo>
                <a:lnTo>
                  <a:pt x="601663" y="5983288"/>
                </a:lnTo>
                <a:lnTo>
                  <a:pt x="666750" y="5930900"/>
                </a:lnTo>
                <a:lnTo>
                  <a:pt x="731838" y="5878513"/>
                </a:lnTo>
                <a:lnTo>
                  <a:pt x="792163" y="5824538"/>
                </a:lnTo>
                <a:lnTo>
                  <a:pt x="847725" y="5767388"/>
                </a:lnTo>
                <a:lnTo>
                  <a:pt x="896938" y="5707063"/>
                </a:lnTo>
                <a:lnTo>
                  <a:pt x="941388" y="5643563"/>
                </a:lnTo>
                <a:lnTo>
                  <a:pt x="974725" y="5575300"/>
                </a:lnTo>
                <a:lnTo>
                  <a:pt x="1000125" y="5499100"/>
                </a:lnTo>
                <a:lnTo>
                  <a:pt x="1014413" y="5418138"/>
                </a:lnTo>
                <a:lnTo>
                  <a:pt x="1020763" y="5334000"/>
                </a:lnTo>
                <a:lnTo>
                  <a:pt x="1020763" y="5249863"/>
                </a:lnTo>
                <a:lnTo>
                  <a:pt x="1014413" y="5162550"/>
                </a:lnTo>
                <a:lnTo>
                  <a:pt x="1003300" y="5072063"/>
                </a:lnTo>
                <a:lnTo>
                  <a:pt x="990600" y="4983163"/>
                </a:lnTo>
                <a:lnTo>
                  <a:pt x="979488" y="4894263"/>
                </a:lnTo>
                <a:lnTo>
                  <a:pt x="968375" y="4805363"/>
                </a:lnTo>
                <a:lnTo>
                  <a:pt x="960438" y="4714875"/>
                </a:lnTo>
                <a:lnTo>
                  <a:pt x="957263" y="4627563"/>
                </a:lnTo>
                <a:lnTo>
                  <a:pt x="962025" y="4543425"/>
                </a:lnTo>
                <a:lnTo>
                  <a:pt x="973138" y="4459288"/>
                </a:lnTo>
                <a:lnTo>
                  <a:pt x="993775" y="4381500"/>
                </a:lnTo>
                <a:lnTo>
                  <a:pt x="1022350" y="4302125"/>
                </a:lnTo>
                <a:lnTo>
                  <a:pt x="1057275" y="4224338"/>
                </a:lnTo>
                <a:lnTo>
                  <a:pt x="1098550" y="4146550"/>
                </a:lnTo>
                <a:lnTo>
                  <a:pt x="1143000" y="4068763"/>
                </a:lnTo>
                <a:lnTo>
                  <a:pt x="1189038" y="3989388"/>
                </a:lnTo>
                <a:lnTo>
                  <a:pt x="1235075" y="3913188"/>
                </a:lnTo>
                <a:lnTo>
                  <a:pt x="1277938" y="3833813"/>
                </a:lnTo>
                <a:lnTo>
                  <a:pt x="1317625" y="3756025"/>
                </a:lnTo>
                <a:lnTo>
                  <a:pt x="1350963" y="3673475"/>
                </a:lnTo>
                <a:lnTo>
                  <a:pt x="1377950" y="3592513"/>
                </a:lnTo>
                <a:lnTo>
                  <a:pt x="1393825" y="3511550"/>
                </a:lnTo>
                <a:lnTo>
                  <a:pt x="1400175" y="3429000"/>
                </a:lnTo>
                <a:lnTo>
                  <a:pt x="1393825" y="3346450"/>
                </a:lnTo>
                <a:lnTo>
                  <a:pt x="1377950" y="3265488"/>
                </a:lnTo>
                <a:lnTo>
                  <a:pt x="1350963" y="3184525"/>
                </a:lnTo>
                <a:lnTo>
                  <a:pt x="1317625" y="3101975"/>
                </a:lnTo>
                <a:lnTo>
                  <a:pt x="1277938" y="3024188"/>
                </a:lnTo>
                <a:lnTo>
                  <a:pt x="1235075" y="2944813"/>
                </a:lnTo>
                <a:lnTo>
                  <a:pt x="1189038" y="2868613"/>
                </a:lnTo>
                <a:lnTo>
                  <a:pt x="1143000" y="2789238"/>
                </a:lnTo>
                <a:lnTo>
                  <a:pt x="1098550" y="2711450"/>
                </a:lnTo>
                <a:lnTo>
                  <a:pt x="1057275" y="2633663"/>
                </a:lnTo>
                <a:lnTo>
                  <a:pt x="1022350" y="2555875"/>
                </a:lnTo>
                <a:lnTo>
                  <a:pt x="993775" y="2476500"/>
                </a:lnTo>
                <a:lnTo>
                  <a:pt x="973138" y="2398713"/>
                </a:lnTo>
                <a:lnTo>
                  <a:pt x="962025" y="2314575"/>
                </a:lnTo>
                <a:lnTo>
                  <a:pt x="957263" y="2230438"/>
                </a:lnTo>
                <a:lnTo>
                  <a:pt x="960438" y="2143125"/>
                </a:lnTo>
                <a:lnTo>
                  <a:pt x="968375" y="2052638"/>
                </a:lnTo>
                <a:lnTo>
                  <a:pt x="979488" y="1963738"/>
                </a:lnTo>
                <a:lnTo>
                  <a:pt x="990600" y="1874838"/>
                </a:lnTo>
                <a:lnTo>
                  <a:pt x="1003300" y="1785938"/>
                </a:lnTo>
                <a:lnTo>
                  <a:pt x="1014413" y="1695450"/>
                </a:lnTo>
                <a:lnTo>
                  <a:pt x="1020763" y="1608138"/>
                </a:lnTo>
                <a:lnTo>
                  <a:pt x="1020763" y="1524000"/>
                </a:lnTo>
                <a:lnTo>
                  <a:pt x="1014413" y="1439863"/>
                </a:lnTo>
                <a:lnTo>
                  <a:pt x="1000125" y="1358900"/>
                </a:lnTo>
                <a:lnTo>
                  <a:pt x="974725" y="1282700"/>
                </a:lnTo>
                <a:lnTo>
                  <a:pt x="941388" y="1214438"/>
                </a:lnTo>
                <a:lnTo>
                  <a:pt x="896938" y="1150938"/>
                </a:lnTo>
                <a:lnTo>
                  <a:pt x="847725" y="1090613"/>
                </a:lnTo>
                <a:lnTo>
                  <a:pt x="792163" y="1033463"/>
                </a:lnTo>
                <a:lnTo>
                  <a:pt x="731838" y="979488"/>
                </a:lnTo>
                <a:lnTo>
                  <a:pt x="666750" y="927100"/>
                </a:lnTo>
                <a:lnTo>
                  <a:pt x="601663" y="874713"/>
                </a:lnTo>
                <a:lnTo>
                  <a:pt x="533400" y="825500"/>
                </a:lnTo>
                <a:lnTo>
                  <a:pt x="466725" y="773113"/>
                </a:lnTo>
                <a:lnTo>
                  <a:pt x="403225" y="723900"/>
                </a:lnTo>
                <a:lnTo>
                  <a:pt x="339725" y="669925"/>
                </a:lnTo>
                <a:lnTo>
                  <a:pt x="282575" y="614363"/>
                </a:lnTo>
                <a:lnTo>
                  <a:pt x="230188" y="557213"/>
                </a:lnTo>
                <a:lnTo>
                  <a:pt x="184150" y="495300"/>
                </a:lnTo>
                <a:lnTo>
                  <a:pt x="141287" y="422275"/>
                </a:lnTo>
                <a:lnTo>
                  <a:pt x="104775" y="344488"/>
                </a:lnTo>
                <a:lnTo>
                  <a:pt x="74612" y="261938"/>
                </a:lnTo>
                <a:lnTo>
                  <a:pt x="47625" y="176213"/>
                </a:lnTo>
                <a:lnTo>
                  <a:pt x="23812" y="889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1FE2A-CD1F-F94B-8C4E-A27D26779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567" y="961539"/>
            <a:ext cx="8045373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400" spc="800" dirty="0"/>
              <a:t>Get active &amp; fit discounts</a:t>
            </a: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EABA7E7F-0502-421C-8626-3B630F27C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4382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05084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00722-28EE-A142-B2CA-3DF21A5A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Red pier</a:t>
            </a:r>
            <a:br>
              <a:rPr lang="en-US" dirty="0"/>
            </a:br>
            <a:r>
              <a:rPr lang="en-US" sz="2200" dirty="0"/>
              <a:t>5901 Poplar Ave. Memphis TN 38119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0B45C-19F7-A547-953F-164B52BEB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ALL GMSD Employees will receive 10% off their orders.</a:t>
            </a:r>
          </a:p>
          <a:p>
            <a:r>
              <a:rPr lang="en-US" sz="2400" dirty="0"/>
              <a:t>Must show your GMSD ID badge to receive this discount.</a:t>
            </a:r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5A028DAB-0D8C-264A-84C1-15351340ED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-2" b="-2"/>
          <a:stretch/>
        </p:blipFill>
        <p:spPr>
          <a:xfrm>
            <a:off x="7598400" y="2197353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205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556A6-6F99-424F-B9FE-B6547AD1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</a:rPr>
              <a:t>Wayback</a:t>
            </a:r>
            <a:r>
              <a:rPr lang="en-US" sz="3200" dirty="0">
                <a:solidFill>
                  <a:schemeClr val="accent1"/>
                </a:solidFill>
              </a:rPr>
              <a:t> burgers</a:t>
            </a:r>
          </a:p>
        </p:txBody>
      </p:sp>
      <p:pic>
        <p:nvPicPr>
          <p:cNvPr id="6" name="Content Placeholder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912EDA-4236-5149-95F6-1EAE382141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868766"/>
            <a:ext cx="5978273" cy="280978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78CB5-38EA-404B-AFD1-A39BECB86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All GMSD employees will receive a 20% discount when making a purchase.</a:t>
            </a:r>
          </a:p>
          <a:p>
            <a:r>
              <a:rPr lang="en-US" dirty="0">
                <a:solidFill>
                  <a:schemeClr val="bg1"/>
                </a:solidFill>
              </a:rPr>
              <a:t>Must show your GMSD ID badge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763004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C3D20-D24F-7E48-843C-533F78B2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100" dirty="0"/>
              <a:t>Wimpy’s burgers &amp; fries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6E78E-2667-904B-8807-FE5576D3F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9" y="2286001"/>
            <a:ext cx="3384330" cy="3940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10% off their order when they visit any Wimpy’s location.</a:t>
            </a:r>
          </a:p>
          <a:p>
            <a:r>
              <a:rPr lang="en-US" dirty="0"/>
              <a:t>Must show GMSD ID Badge to receive this special offer.</a:t>
            </a:r>
          </a:p>
        </p:txBody>
      </p:sp>
      <p:pic>
        <p:nvPicPr>
          <p:cNvPr id="6" name="Content Placeholder 5" descr="A picture containing logo&#10;&#10;Description automatically generated">
            <a:extLst>
              <a:ext uri="{FF2B5EF4-FFF2-40B4-BE49-F238E27FC236}">
                <a16:creationId xmlns:a16="http://schemas.microsoft.com/office/drawing/2014/main" id="{737541E8-7E63-3B46-99C8-5CFD67D5BA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r="4935" b="1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31FA-0B15-FB43-8DC9-70010F395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Memphis mojo café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7124 US-64 Suite 101, Bartlett, TN 38133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B9D65B5F-5DB2-9245-858A-75A2CB594D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1" y="643464"/>
            <a:ext cx="5943944" cy="52603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65534-E2FC-2247-8E60-F02D56E48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All GMSD employees will receive 15% off their orders.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Must show GMSD ID badge in order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525405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E66D9-D0E8-394F-8D6A-DFCC1214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Texas de brazil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886F0-05BF-B24C-94F2-CE0BA944B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Teachers with valid ID can get a 20% Heroes’ Discount from Texas de Brazil. Discount applies to a maximum of 4 people per table. Not available during holidays </a:t>
            </a:r>
            <a:r>
              <a:rPr lang="en-US" dirty="0">
                <a:hlinkClick r:id="rId2"/>
              </a:rPr>
              <a:t>(source).</a:t>
            </a:r>
            <a:endParaRPr lang="en-US" dirty="0"/>
          </a:p>
          <a:p>
            <a:r>
              <a:rPr lang="en-US" dirty="0">
                <a:hlinkClick r:id="rId3"/>
              </a:rPr>
              <a:t>https://texasdebrazil.com/specials/heroes-discount/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Text, logo&#10;&#10;Description automatically generated">
            <a:extLst>
              <a:ext uri="{FF2B5EF4-FFF2-40B4-BE49-F238E27FC236}">
                <a16:creationId xmlns:a16="http://schemas.microsoft.com/office/drawing/2014/main" id="{6DCDCCEE-79E3-184D-89F6-01F7204C8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3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7230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3D96E-ABAC-5847-849B-6A2462B5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/>
              <a:t>Mr. p’s buffalo wings</a:t>
            </a:r>
            <a:br>
              <a:rPr lang="en-US" sz="3200" dirty="0"/>
            </a:br>
            <a:r>
              <a:rPr lang="en-US" sz="3200" dirty="0"/>
              <a:t>2075 Exeter Rd Suite 35, Germantown, TN 38138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B8A8F-D4AC-5D42-931B-36C47E11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051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a 10% discount for their purchase.</a:t>
            </a:r>
          </a:p>
          <a:p>
            <a:r>
              <a:rPr lang="en-US" dirty="0"/>
              <a:t>Must show your GMSD ID badge to receive this offer.</a:t>
            </a:r>
          </a:p>
          <a:p>
            <a:r>
              <a:rPr lang="en-US" dirty="0"/>
              <a:t>Offer only valid at Germantown location.</a:t>
            </a:r>
          </a:p>
          <a:p>
            <a:r>
              <a:rPr lang="en-US" dirty="0"/>
              <a:t>Each month a special offer will be available for teachers &amp; staff.</a:t>
            </a: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4CBBB815-F4A2-3843-B08F-6B6BFDA098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3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8369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E3412-4137-A748-9124-08C0B0AC8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Poplar pike wine &amp; liquor</a:t>
            </a:r>
          </a:p>
        </p:txBody>
      </p:sp>
      <p:pic>
        <p:nvPicPr>
          <p:cNvPr id="6" name="Content Placeholder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12283E9E-30CD-D243-B84F-3E3732A01D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68" y="643464"/>
            <a:ext cx="5260391" cy="52603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1D1AE-6FA1-0C4D-A4C3-BD0EB4B11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9330 Poplar Pike #103, Germantown, TN 38138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All GMSD Employees will receive 10% off any regular priced bottle of wine.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Must show GMSD ID badge in order to receive discount.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Offer not valid for any liquors.</a:t>
            </a:r>
          </a:p>
        </p:txBody>
      </p:sp>
    </p:spTree>
    <p:extLst>
      <p:ext uri="{BB962C8B-B14F-4D97-AF65-F5344CB8AC3E}">
        <p14:creationId xmlns:p14="http://schemas.microsoft.com/office/powerpoint/2010/main" val="4135912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8F938-5E78-DB42-95EB-D51B6ABD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Smashed eats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D8E47-C1F1-FC49-9117-363D11DBB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25% off their orders.</a:t>
            </a:r>
          </a:p>
          <a:p>
            <a:r>
              <a:rPr lang="en-US" dirty="0"/>
              <a:t>Use their Facebook Page to see where the food truck will be:</a:t>
            </a:r>
          </a:p>
          <a:p>
            <a:r>
              <a:rPr lang="en-US" dirty="0">
                <a:hlinkClick r:id="rId2"/>
              </a:rPr>
              <a:t>https://www.facebook.com/SmashedEats/</a:t>
            </a:r>
            <a:endParaRPr lang="en-US" dirty="0"/>
          </a:p>
          <a:p>
            <a:r>
              <a:rPr lang="en-US" dirty="0"/>
              <a:t>Must show GMSD ID badge to receive offer.</a:t>
            </a:r>
          </a:p>
          <a:p>
            <a:endParaRPr lang="en-US" dirty="0"/>
          </a:p>
        </p:txBody>
      </p:sp>
      <p:pic>
        <p:nvPicPr>
          <p:cNvPr id="6" name="Content Placeholder 5" descr="Circle&#10;&#10;Description automatically generated">
            <a:extLst>
              <a:ext uri="{FF2B5EF4-FFF2-40B4-BE49-F238E27FC236}">
                <a16:creationId xmlns:a16="http://schemas.microsoft.com/office/drawing/2014/main" id="{0FCC613B-0FDF-864A-A413-659BA8FEB2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2" b="2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4284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8634B-AEED-EF4F-BFAB-60BD3B0B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Mellow mushroom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9155 Poplar Ave Suite 26, Germantown, TN 38138</a:t>
            </a:r>
          </a:p>
        </p:txBody>
      </p:sp>
      <p:pic>
        <p:nvPicPr>
          <p:cNvPr id="6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0DA47B-7763-1744-A391-F0316B239C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276916"/>
            <a:ext cx="5978273" cy="399348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A1C2B-E41B-E24D-BE50-D594073E7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will receive 10% off their order (discount valid for in-store purchases only).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GMSD ID badge to receive offer.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Offer only valid at Germantown location.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Additional offers: Buy 1 get 1 slice (Monday), $3 drafts (Tuesday), and 2 for 1 brunch cocktails (Sunday).</a:t>
            </a:r>
          </a:p>
        </p:txBody>
      </p:sp>
    </p:spTree>
    <p:extLst>
      <p:ext uri="{BB962C8B-B14F-4D97-AF65-F5344CB8AC3E}">
        <p14:creationId xmlns:p14="http://schemas.microsoft.com/office/powerpoint/2010/main" val="744645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36027-F8F1-254F-85CF-FEF067E5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dirty="0"/>
              <a:t>vibe foods</a:t>
            </a:r>
            <a:br>
              <a:rPr lang="en-US" dirty="0"/>
            </a:br>
            <a:r>
              <a:rPr lang="en-US" sz="2700" dirty="0"/>
              <a:t>3139 Poplar Ave, Memphis, TN 38111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35376-8EF4-2841-9C34-07A7F16F2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Employees will receive 10%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Employees will receive a free Kombucha or Wellness Shot with any purchase.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MUST text GMSD to 87338 to be entered into their loyalty program specifically for GMSD Employees!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Details on next slide…</a:t>
            </a: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F9012431-3095-7742-BE1B-02B162A6E4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5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CE7F7BF5-3418-924D-BC03-36095CFC91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9926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5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AB6B2-D044-F945-B89C-D3FF4280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/>
              <a:t>Orange theory fitness</a:t>
            </a:r>
            <a:br>
              <a:rPr lang="en-US" sz="3200" dirty="0"/>
            </a:br>
            <a:r>
              <a:rPr lang="en-US" sz="3200" dirty="0"/>
              <a:t>9067 Poplar Ave #105, Germantown, TN 38138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D4AB1-F4D6-4344-900C-8F7FAD1A6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051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the following special offers when you show proof of employment (I.D. badge):</a:t>
            </a:r>
          </a:p>
          <a:p>
            <a:r>
              <a:rPr lang="en-US" dirty="0"/>
              <a:t>Unlimited Membership for $149/month (regularly $159/month)</a:t>
            </a:r>
          </a:p>
          <a:p>
            <a:r>
              <a:rPr lang="en-US" dirty="0"/>
              <a:t>Elite Membership (8 classes/month) for $89/month (regularly $99/month)</a:t>
            </a:r>
          </a:p>
          <a:p>
            <a:r>
              <a:rPr lang="en-US" dirty="0"/>
              <a:t>Offer valid at Germantown location.</a:t>
            </a:r>
          </a:p>
        </p:txBody>
      </p:sp>
    </p:spTree>
    <p:extLst>
      <p:ext uri="{BB962C8B-B14F-4D97-AF65-F5344CB8AC3E}">
        <p14:creationId xmlns:p14="http://schemas.microsoft.com/office/powerpoint/2010/main" val="1791420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F1BBB-EE70-2240-8BA3-CAE3A6D93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1" y="2641600"/>
            <a:ext cx="7649029" cy="336862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dirty="0"/>
              <a:t>You will get one free instore wellness shot with purchase each time they come in.  Here is how it will work:</a:t>
            </a:r>
            <a:br>
              <a:rPr lang="en-US" dirty="0"/>
            </a:br>
            <a:endParaRPr lang="en-US" dirty="0"/>
          </a:p>
          <a:p>
            <a:r>
              <a:rPr lang="en-US" dirty="0"/>
              <a:t>After you text in, you’ll be added into a specific group in our loyalty program so we can keep track who these individuals are.</a:t>
            </a:r>
          </a:p>
          <a:p>
            <a:r>
              <a:rPr lang="en-US" dirty="0"/>
              <a:t>We will setup a recurring campaign that can send GMSD group members a voucher for the shot that would be assigned on the first of each month and then expire in 30 days. We will also have this be accompanied with a text/app notification/email letting the you know it was added to your account and what the expiry date would be.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821665-F20D-F44E-8CB6-91BB49F447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82" y="188686"/>
            <a:ext cx="8286996" cy="213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48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3249E-4852-A144-8442-5D5E3A52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Imagine vegan café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2158 Young Ave, Memphis, TN 38104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832E5279-2A46-A442-BB82-AB61104B9A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852459"/>
            <a:ext cx="5978273" cy="48424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3E830-7C3B-0242-BEAF-9A4160C1D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will receive a 15% discount off their order.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your GMSD ID badge to receive this discount.</a:t>
            </a:r>
          </a:p>
        </p:txBody>
      </p:sp>
    </p:spTree>
    <p:extLst>
      <p:ext uri="{BB962C8B-B14F-4D97-AF65-F5344CB8AC3E}">
        <p14:creationId xmlns:p14="http://schemas.microsoft.com/office/powerpoint/2010/main" val="4042634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CB4B-1FA1-434D-8026-B27AB6B8D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171119"/>
            <a:ext cx="4636390" cy="1922857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b="1" dirty="0"/>
              <a:t>Pizzeria trasimeno</a:t>
            </a:r>
            <a:br>
              <a:rPr lang="en-US" sz="4000" dirty="0"/>
            </a:br>
            <a:r>
              <a:rPr lang="en-US" sz="3200" dirty="0"/>
              <a:t>1350 Concourse Ave Suite 181, Memphis, TN 38104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B95A2385-1E81-1D47-B0A7-DBB0DCFDEC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893" b="1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61772-F985-5D47-B4A0-5E5BB69CD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62075" y="2265085"/>
            <a:ext cx="3816774" cy="405079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/>
              <a:t>All GMSD employees will receive a free fountain drink when they purchase a pizza.</a:t>
            </a:r>
          </a:p>
          <a:p>
            <a:r>
              <a:rPr lang="en-US" sz="2800" dirty="0"/>
              <a:t>Must show you GMSD ID Badge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1306784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EE296-E2AF-6C4F-9BDB-E2EC0CA8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Celtic crossing</a:t>
            </a:r>
            <a:br>
              <a:rPr lang="en-US" sz="2800" dirty="0"/>
            </a:br>
            <a:r>
              <a:rPr lang="en-US" sz="2800" dirty="0"/>
              <a:t>903 Cooper St, Memphis, TN 38104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7011D-7572-0644-8AC1-567A0A825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10% off their order.</a:t>
            </a:r>
          </a:p>
          <a:p>
            <a:r>
              <a:rPr lang="en-US" dirty="0"/>
              <a:t>Must show GMSD ID badge to receive this offer.</a:t>
            </a:r>
          </a:p>
          <a:p>
            <a:r>
              <a:rPr lang="en-US" dirty="0"/>
              <a:t>Discount not available for Fish &amp; Chips special on Tuesdays.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22DAD91F-B4E3-5E46-8F88-BE80E7A4E1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3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291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B0390-27EC-8B46-A616-F79C3BFA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/>
              <a:t>Wild beet salad co.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BCC48-02B6-3F49-8CE0-1D5252052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staff will receive a 10% discount on orders.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GMSD staff must show ID badge to receive this offer.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Carrefour Shopping Center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6641 Poplar Avenue #106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Germantown, TN 38138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(901) 552-5604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0EBA28AA-B218-2C4E-B8E7-59230FDAB6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99261" y="1836562"/>
            <a:ext cx="3217333" cy="27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95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AA97E-08BF-4849-BE38-D4D42AA3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Holiday ham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B15026-2405-7A4F-83C0-2AEF30F6B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All GMSD employees will receive 15% off their order.</a:t>
            </a:r>
          </a:p>
          <a:p>
            <a:r>
              <a:rPr lang="en-US" dirty="0">
                <a:solidFill>
                  <a:schemeClr val="tx1"/>
                </a:solidFill>
              </a:rPr>
              <a:t>Must show your GMSD ID Badge to receive offer.</a:t>
            </a:r>
          </a:p>
          <a:p>
            <a:r>
              <a:rPr lang="en-US" dirty="0">
                <a:solidFill>
                  <a:schemeClr val="tx1"/>
                </a:solidFill>
              </a:rPr>
              <a:t>Only valid at Germantown location </a:t>
            </a:r>
          </a:p>
          <a:p>
            <a:r>
              <a:rPr lang="en-US" dirty="0">
                <a:solidFill>
                  <a:schemeClr val="tx1"/>
                </a:solidFill>
              </a:rPr>
              <a:t>7652 Poplar Ave, Germantown, TN 38138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04AB1F0C-6C8A-4240-A76E-2490A20342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-2" b="-2"/>
          <a:stretch/>
        </p:blipFill>
        <p:spPr>
          <a:xfrm>
            <a:off x="6098193" y="853757"/>
            <a:ext cx="5176744" cy="51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815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539B9-320C-E74A-9211-D47C6BC6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One &amp; only BBQ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90E99E2E-8BCF-CE46-BC1E-879E4C3352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26927" y="1352072"/>
            <a:ext cx="5978273" cy="38431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8440F-43AE-8944-8064-DD434F9BE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can receive 10% off their order when they visit any of the One &amp; Only BBQ locations.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Simply say you’re a GMSD employee and you’ll receive the 10% off.</a:t>
            </a:r>
          </a:p>
        </p:txBody>
      </p:sp>
    </p:spTree>
    <p:extLst>
      <p:ext uri="{BB962C8B-B14F-4D97-AF65-F5344CB8AC3E}">
        <p14:creationId xmlns:p14="http://schemas.microsoft.com/office/powerpoint/2010/main" val="1208783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B196C-9E60-3B4C-8632-4ED88DE3E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dirty="0"/>
              <a:t>The bagel</a:t>
            </a:r>
            <a:br>
              <a:rPr lang="en-US" dirty="0"/>
            </a:br>
            <a:r>
              <a:rPr lang="en-US" sz="2700" dirty="0"/>
              <a:t>6698 Poplar Ave, Memphis, TN 38138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BE4FE-A914-0344-BF34-B80417884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ALL GMSD Employees will receive 10% off their orders.</a:t>
            </a:r>
          </a:p>
          <a:p>
            <a:r>
              <a:rPr lang="en-US" sz="2400" dirty="0"/>
              <a:t>Must show GMSD ID badge to receive this discount.</a:t>
            </a:r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38DC9780-5354-8240-B489-ABC180E41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-2" b="-2"/>
          <a:stretch/>
        </p:blipFill>
        <p:spPr>
          <a:xfrm>
            <a:off x="7598400" y="2197353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57833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E4CFB-30D3-5D4E-93D6-573FEF99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400" dirty="0"/>
              <a:t>Cozy corner BBQ</a:t>
            </a:r>
            <a:br>
              <a:rPr lang="en-US" sz="4400" dirty="0"/>
            </a:br>
            <a:r>
              <a:rPr lang="en-US" sz="2200" dirty="0"/>
              <a:t>735 North Pkwy, Memphis, TN 38105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105AF6-B426-9B40-A6EA-1A2BFBA48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can receive 10% off their meals.</a:t>
            </a:r>
          </a:p>
          <a:p>
            <a:r>
              <a:rPr lang="en-US" dirty="0"/>
              <a:t>Must show your GMSD ID badge to receive this offer.</a:t>
            </a:r>
          </a:p>
        </p:txBody>
      </p:sp>
      <p:pic>
        <p:nvPicPr>
          <p:cNvPr id="6" name="Content Placeholder 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046AC3B0-8A4E-144C-AAA3-0940BDC962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4073" b="-2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51179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CFADD-F86D-F744-8612-4B58028E6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/>
              <a:t>Mcalister’s deli</a:t>
            </a:r>
            <a:br>
              <a:rPr lang="en-US" sz="3200" dirty="0"/>
            </a:br>
            <a:r>
              <a:rPr lang="en-US" sz="3200" dirty="0"/>
              <a:t>7710 Poplar Ave, Germantown, TN 38138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C8A72-CC49-2247-82BD-1B41AF8AD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Employees will receive 10% of their order.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Must show their GMSD ID badge to receive offer.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Only valid at Germantown location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B8042508-F15D-774C-86B9-2C16A90311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7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CEB34-5ED8-5E47-93FE-CA7776A8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400" dirty="0"/>
              <a:t>Basecamp fitness</a:t>
            </a:r>
            <a:br>
              <a:rPr lang="en-US" sz="4400" dirty="0"/>
            </a:br>
            <a:r>
              <a:rPr lang="en-US" sz="2000" dirty="0"/>
              <a:t>6450 Poplar Ave Suite 115, Memphis, TN 38119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3EEBA-AFA8-A94C-978B-FA0BA1C80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an exclusive offer of the following:</a:t>
            </a:r>
          </a:p>
          <a:p>
            <a:r>
              <a:rPr lang="en-US" dirty="0"/>
              <a:t>2 weeks of membership for FREE (test the experience out).</a:t>
            </a:r>
          </a:p>
          <a:p>
            <a:r>
              <a:rPr lang="en-US" dirty="0"/>
              <a:t>25% off (lifetime discount) membership after the 2-week free trial.</a:t>
            </a:r>
          </a:p>
          <a:p>
            <a:r>
              <a:rPr lang="en-US" dirty="0"/>
              <a:t>Must show GMSD ID badge to receive these exclusive offers.</a:t>
            </a:r>
          </a:p>
        </p:txBody>
      </p:sp>
      <p:pic>
        <p:nvPicPr>
          <p:cNvPr id="10" name="Content Placeholder 9" descr="A picture containing indoor, floor, light&#10;&#10;Description automatically generated">
            <a:extLst>
              <a:ext uri="{FF2B5EF4-FFF2-40B4-BE49-F238E27FC236}">
                <a16:creationId xmlns:a16="http://schemas.microsoft.com/office/drawing/2014/main" id="{1D8522D1-88D4-2843-BE2E-FE5FECA731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9" r="1" b="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77220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FD5EF-38C1-5C40-BE36-4DD08450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/>
              <a:t>Forest hill grill</a:t>
            </a:r>
            <a:br>
              <a:rPr lang="en-US" sz="3200" dirty="0"/>
            </a:br>
            <a:r>
              <a:rPr lang="en-US" sz="3200" dirty="0"/>
              <a:t>9102 Poplar Pike, Germantown, TN 38138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7B3E2-9928-FA40-95CA-038F6C061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employees will receive 10% off their order.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Employees must show their GMSD ID badge to receive offer.</a:t>
            </a: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" name="Content Placeholder 9" descr="Text&#10;&#10;Description automatically generated">
            <a:extLst>
              <a:ext uri="{FF2B5EF4-FFF2-40B4-BE49-F238E27FC236}">
                <a16:creationId xmlns:a16="http://schemas.microsoft.com/office/drawing/2014/main" id="{65D8AC2D-A277-094F-A82A-CBF9513CF8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25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594186-070E-D34C-AE63-DE4FA54E1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Wiseacre taproom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2783 Broad Ave, Memphis, TN 38112</a:t>
            </a:r>
            <a:br>
              <a:rPr lang="en-US" sz="1600" dirty="0">
                <a:solidFill>
                  <a:schemeClr val="accent1"/>
                </a:solidFill>
              </a:rPr>
            </a:b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F7681E89-3044-FA44-939F-6F6BEBFC48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6691" y="1556209"/>
            <a:ext cx="6419612" cy="32258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6117B-B78A-1B4D-B07A-62C49A549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teachers will receive 20% off their purchase. (</a:t>
            </a:r>
            <a:r>
              <a:rPr lang="en-US" sz="1600" i="1" dirty="0">
                <a:solidFill>
                  <a:schemeClr val="bg1"/>
                </a:solidFill>
              </a:rPr>
              <a:t>not valid on food purchases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your GMSD ID badge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2995886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DEA16-0300-AC49-9F4A-C3470A53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/>
              <a:t>Otherlands coffee bar</a:t>
            </a:r>
            <a:br>
              <a:rPr lang="en-US" sz="3200" dirty="0"/>
            </a:br>
            <a:r>
              <a:rPr lang="en-US" sz="3200" b="1" dirty="0"/>
              <a:t> </a:t>
            </a:r>
            <a:r>
              <a:rPr lang="en-US" sz="3200" dirty="0"/>
              <a:t>641 Cooper St, Memphis, TN 38104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716E1-EDA8-3A42-807F-9A97F98A4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teachers will receive 10% off their order.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Must show your GMSD ID badge to receive this offer.</a:t>
            </a: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Text, logo&#10;&#10;Description automatically generated">
            <a:extLst>
              <a:ext uri="{FF2B5EF4-FFF2-40B4-BE49-F238E27FC236}">
                <a16:creationId xmlns:a16="http://schemas.microsoft.com/office/drawing/2014/main" id="{2DD07032-A331-F243-B84B-0D93AAFEF4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99261" y="1888844"/>
            <a:ext cx="3217333" cy="267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56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D3DA6-90EB-4348-8599-9D311558B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296562"/>
            <a:ext cx="3090672" cy="13585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900" dirty="0">
                <a:solidFill>
                  <a:schemeClr val="accent1"/>
                </a:solidFill>
              </a:rPr>
            </a:b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Vibe foods</a:t>
            </a: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3139 Poplar Ave, Memphis, TN 38111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5A3E461F-42BB-6E41-8150-A3D2FBA552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599743"/>
            <a:ext cx="5978273" cy="33478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639B5-B022-AC40-8A72-64C156250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ALL GMSD Employees will receive 10% off their orders.</a:t>
            </a:r>
          </a:p>
          <a:p>
            <a:r>
              <a:rPr lang="en-US" dirty="0">
                <a:solidFill>
                  <a:schemeClr val="bg1"/>
                </a:solidFill>
              </a:rPr>
              <a:t>GMSD Employees can receive a free kombucha or wellness shot with any purchase.</a:t>
            </a:r>
          </a:p>
          <a:p>
            <a:r>
              <a:rPr lang="en-US" dirty="0">
                <a:solidFill>
                  <a:schemeClr val="bg1"/>
                </a:solidFill>
              </a:rPr>
              <a:t>Must show your GMSD ID badge to receive these offers.</a:t>
            </a:r>
          </a:p>
        </p:txBody>
      </p:sp>
    </p:spTree>
    <p:extLst>
      <p:ext uri="{BB962C8B-B14F-4D97-AF65-F5344CB8AC3E}">
        <p14:creationId xmlns:p14="http://schemas.microsoft.com/office/powerpoint/2010/main" val="16104263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EDC0E-71BE-274F-9A7A-523E799E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Margie’s 901 ice cream</a:t>
            </a:r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57446-6BA7-094B-B581-07298FB79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10% off any menu item.</a:t>
            </a:r>
          </a:p>
          <a:p>
            <a:r>
              <a:rPr lang="en-US" dirty="0"/>
              <a:t>ALL GMSD employees will get 1 free “warm ice doughnut” with the purchase of one. (BOGO)</a:t>
            </a:r>
          </a:p>
          <a:p>
            <a:r>
              <a:rPr lang="en-US" dirty="0"/>
              <a:t>Must show your GMSD ID badge in order to receive these offers.</a:t>
            </a:r>
          </a:p>
        </p:txBody>
      </p:sp>
      <p:pic>
        <p:nvPicPr>
          <p:cNvPr id="6" name="Content Placeholder 5" descr="Shape, circle&#10;&#10;Description automatically generated">
            <a:extLst>
              <a:ext uri="{FF2B5EF4-FFF2-40B4-BE49-F238E27FC236}">
                <a16:creationId xmlns:a16="http://schemas.microsoft.com/office/drawing/2014/main" id="{35C292D6-3C52-5845-BD81-774E688076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9"/>
          <a:stretch/>
        </p:blipFill>
        <p:spPr>
          <a:xfrm>
            <a:off x="7598400" y="2197353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sp>
        <p:nvSpPr>
          <p:cNvPr id="33" name="Rectangle 27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77373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A6369-B38A-2340-9CAA-3867276F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Dipsticle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300" dirty="0">
                <a:solidFill>
                  <a:srgbClr val="FFFF00"/>
                </a:solidFill>
              </a:rPr>
              <a:t>694 N Germantown Pkwy ste 60, Cordova, TN 38018</a:t>
            </a:r>
          </a:p>
        </p:txBody>
      </p:sp>
      <p:pic>
        <p:nvPicPr>
          <p:cNvPr id="6" name="Content Placeholder 5" descr="A picture containing food, plate, slice, dessert&#10;&#10;Description automatically generated">
            <a:extLst>
              <a:ext uri="{FF2B5EF4-FFF2-40B4-BE49-F238E27FC236}">
                <a16:creationId xmlns:a16="http://schemas.microsoft.com/office/drawing/2014/main" id="{E76B0C67-A85B-4448-917A-D40AC146C4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284525"/>
            <a:ext cx="5978273" cy="397826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66F84-7575-8142-A73D-F1856320F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will receive a 15% discount off their orders.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your GMSD ID badge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19343718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937AF-CC17-6444-A26C-9200E661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400" dirty="0"/>
              <a:t>Miccos</a:t>
            </a:r>
            <a:br>
              <a:rPr lang="en-US" sz="4400" dirty="0"/>
            </a:br>
            <a:r>
              <a:rPr lang="en-US" sz="2000" dirty="0"/>
              <a:t>9077 Poplar Ave #103, Germantown, TN 38138</a:t>
            </a:r>
            <a:br>
              <a:rPr lang="en-US" sz="2000" dirty="0"/>
            </a:br>
            <a:br>
              <a:rPr lang="en-US" dirty="0"/>
            </a:br>
            <a:br>
              <a:rPr lang="en-US" dirty="0"/>
            </a:br>
            <a:endParaRPr lang="en-US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05FC3-789C-494F-80E4-003AA6238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10% off their orders.</a:t>
            </a:r>
          </a:p>
          <a:p>
            <a:r>
              <a:rPr lang="en-US" dirty="0"/>
              <a:t>Must show GMSD ID badge to receive discount.</a:t>
            </a:r>
          </a:p>
        </p:txBody>
      </p:sp>
      <p:pic>
        <p:nvPicPr>
          <p:cNvPr id="10" name="Content Placeholder 9" descr="A close up of a digital clock&#10;&#10;Description automatically generated with low confidence">
            <a:extLst>
              <a:ext uri="{FF2B5EF4-FFF2-40B4-BE49-F238E27FC236}">
                <a16:creationId xmlns:a16="http://schemas.microsoft.com/office/drawing/2014/main" id="{6733CC13-7C68-CD4C-A181-6C5CB2CCA9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3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8836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Content Placeholder 9" descr="A picture containing cup, food, dessert, drink&#10;&#10;Description automatically generated">
            <a:extLst>
              <a:ext uri="{FF2B5EF4-FFF2-40B4-BE49-F238E27FC236}">
                <a16:creationId xmlns:a16="http://schemas.microsoft.com/office/drawing/2014/main" id="{BF8011FD-F539-D941-ABE7-1C4C898229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4" r="7052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9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FB06A-7CE7-7045-BF5C-8D2343D1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dirty="0"/>
              <a:t>Quintessential sweets</a:t>
            </a:r>
            <a:br>
              <a:rPr lang="en-US" dirty="0"/>
            </a:br>
            <a:r>
              <a:rPr lang="en-US" sz="2000" dirty="0"/>
              <a:t>2811 Bartlett Blvd, Bartlett, TN 38134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6FF58-1E7A-9F49-A662-0E8754F1E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051" y="2286001"/>
            <a:ext cx="6015897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teachers and staff will receive 10% off their orders.</a:t>
            </a:r>
          </a:p>
          <a:p>
            <a:r>
              <a:rPr lang="en-US" dirty="0"/>
              <a:t>Must present your GMSD ID badge when making a purchase to receive </a:t>
            </a:r>
            <a:r>
              <a:rPr lang="en-US"/>
              <a:t>this discount.</a:t>
            </a:r>
          </a:p>
        </p:txBody>
      </p:sp>
    </p:spTree>
    <p:extLst>
      <p:ext uri="{BB962C8B-B14F-4D97-AF65-F5344CB8AC3E}">
        <p14:creationId xmlns:p14="http://schemas.microsoft.com/office/powerpoint/2010/main" val="20143865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3C6BC-A3FE-EA42-ACF5-5EC72A90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Frost bake shop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17910-CBED-E844-9722-5A8D3D80B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ALL GMSD Employees will receive 20% off their purchase. </a:t>
            </a:r>
          </a:p>
          <a:p>
            <a:r>
              <a:rPr lang="en-US" dirty="0">
                <a:solidFill>
                  <a:schemeClr val="tx1"/>
                </a:solidFill>
              </a:rPr>
              <a:t>Must show GMSD ID badge to receive offer.</a:t>
            </a:r>
          </a:p>
        </p:txBody>
      </p:sp>
      <p:pic>
        <p:nvPicPr>
          <p:cNvPr id="6" name="Content Placeholder 5" descr="Logo&#10;&#10;Description automatically generated with medium confidence">
            <a:extLst>
              <a:ext uri="{FF2B5EF4-FFF2-40B4-BE49-F238E27FC236}">
                <a16:creationId xmlns:a16="http://schemas.microsoft.com/office/drawing/2014/main" id="{8FD2E845-6867-E242-8D9B-35D0DFA0F2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8193" y="853757"/>
            <a:ext cx="5176744" cy="51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471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B20D1-0E2B-1040-B9B6-8B1BE8EF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Jin’s donuts</a:t>
            </a:r>
            <a:br>
              <a:rPr lang="en-US" sz="2800" dirty="0"/>
            </a:br>
            <a:r>
              <a:rPr lang="en-US" sz="2800" dirty="0"/>
              <a:t>1990 w. poplar ave. #103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AAEE2-09B0-9D4A-8CE1-4B3EAB6EA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10% off their order.</a:t>
            </a:r>
          </a:p>
          <a:p>
            <a:r>
              <a:rPr lang="en-US" dirty="0"/>
              <a:t>Must show your GMSD ID Badge to receive this offer.</a:t>
            </a:r>
          </a:p>
        </p:txBody>
      </p:sp>
      <p:pic>
        <p:nvPicPr>
          <p:cNvPr id="6" name="Content Placeholder 5" descr="A box of donuts&#10;&#10;Description automatically generated with medium confidence">
            <a:extLst>
              <a:ext uri="{FF2B5EF4-FFF2-40B4-BE49-F238E27FC236}">
                <a16:creationId xmlns:a16="http://schemas.microsoft.com/office/drawing/2014/main" id="{42A969A8-AB32-5A40-BDA2-9F92AA5074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11862" b="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2938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DD21C-C312-B748-8C80-54E01702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174" y="143173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/>
              <a:t>Planet fitness</a:t>
            </a:r>
            <a:br>
              <a:rPr lang="en-US" sz="4400" dirty="0"/>
            </a:br>
            <a:r>
              <a:rPr lang="en-US" sz="1400" i="1" dirty="0"/>
              <a:t>all locations</a:t>
            </a:r>
            <a:endParaRPr lang="en-US" sz="4400" dirty="0"/>
          </a:p>
        </p:txBody>
      </p:sp>
      <p:pic>
        <p:nvPicPr>
          <p:cNvPr id="8" name="Content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73DD8CF-6ACE-FA47-BCB2-508060313C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464028"/>
            <a:ext cx="6909060" cy="5253764"/>
          </a:xfrm>
        </p:spPr>
      </p:pic>
      <p:pic>
        <p:nvPicPr>
          <p:cNvPr id="6" name="Content Placeholder 5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D4CBB048-948E-C84A-A7D8-E482D61A52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2" b="2"/>
          <a:stretch/>
        </p:blipFill>
        <p:spPr>
          <a:xfrm>
            <a:off x="7994022" y="519753"/>
            <a:ext cx="3715377" cy="3710871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16080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A669B-D6A0-854B-B792-54FCFA8F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b="1" dirty="0">
                <a:solidFill>
                  <a:schemeClr val="accent1"/>
                </a:solidFill>
              </a:rPr>
              <a:t>Mojo nutrition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2059 S Houston Levee Rd Ste 118, Germantown, TN 38139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5350887F-9815-0542-BC9E-0A2161A882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7509" b="1"/>
          <a:stretch/>
        </p:blipFill>
        <p:spPr>
          <a:xfrm>
            <a:off x="1589447" y="643464"/>
            <a:ext cx="4653232" cy="52603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892FA-4BA0-664B-9871-B26ADF38D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will receive $1 off their order at Mojo Nutrition.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All employees must show their I.D. badge to receive this exclusive offer.</a:t>
            </a:r>
          </a:p>
        </p:txBody>
      </p:sp>
    </p:spTree>
    <p:extLst>
      <p:ext uri="{BB962C8B-B14F-4D97-AF65-F5344CB8AC3E}">
        <p14:creationId xmlns:p14="http://schemas.microsoft.com/office/powerpoint/2010/main" val="27692918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Title 1"/>
          <p:cNvSpPr txBox="1"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2380"/>
            </a:pPr>
            <a:r>
              <a:rPr lang="en-US" sz="1400" dirty="0"/>
              <a:t>City silo</a:t>
            </a:r>
            <a:br>
              <a:rPr lang="en-US" sz="1400" dirty="0"/>
            </a:br>
            <a:r>
              <a:rPr lang="en-US" sz="1400" dirty="0"/>
              <a:t>5101 Sanderlin Ave #104b, Memphis, TN 38117</a:t>
            </a:r>
            <a:br>
              <a:rPr lang="en-US" sz="1400" dirty="0"/>
            </a:br>
            <a:r>
              <a:rPr lang="en-US" sz="1400" u="sng" dirty="0">
                <a:uFill>
                  <a:solidFill>
                    <a:srgbClr val="FA2B5C"/>
                  </a:solidFill>
                </a:uFill>
                <a:hlinkClick r:id="rId2"/>
              </a:rPr>
              <a:t>(901) 729-7687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254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8" y="2286001"/>
            <a:ext cx="4363595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All GMSD employees will receive 10% off their orders when they present their GMSD ID badge.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Check out their menu: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u="sng" dirty="0">
                <a:uFill>
                  <a:solidFill>
                    <a:srgbClr val="FA2B5C"/>
                  </a:solidFill>
                </a:uFill>
                <a:hlinkClick r:id="rId3"/>
              </a:rPr>
              <a:t>thecitysilo.com</a:t>
            </a:r>
            <a:endParaRPr lang="en-US" u="sng">
              <a:uFill>
                <a:solidFill>
                  <a:srgbClr val="FA2B5C"/>
                </a:solidFill>
              </a:uFill>
              <a:hlinkClick r:id="rId3"/>
            </a:endParaRPr>
          </a:p>
        </p:txBody>
      </p:sp>
      <p:pic>
        <p:nvPicPr>
          <p:cNvPr id="252" name="image20.jpeg" descr="image20.jpeg"/>
          <p:cNvPicPr>
            <a:picLocks noChangeAspect="1"/>
          </p:cNvPicPr>
          <p:nvPr/>
        </p:nvPicPr>
        <p:blipFill rotWithShape="1">
          <a:blip r:embed="rId4"/>
          <a:srcRect t="565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2493D-819E-CD47-AC32-1F05F00B1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 err="1"/>
              <a:t>Loflin</a:t>
            </a:r>
            <a:r>
              <a:rPr lang="en-US" sz="4400" dirty="0"/>
              <a:t> yard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E1591-B41B-8D42-8180-0CA64AC6A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10% OFF</a:t>
            </a:r>
            <a:r>
              <a:rPr lang="en-US" dirty="0"/>
              <a:t> PURCHASE WITH TEACHER ID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https://www.loflinyard.com</a:t>
            </a:r>
            <a:r>
              <a:rPr lang="en-US">
                <a:hlinkClick r:id="rId2"/>
              </a:rPr>
              <a:t>/8xsx8damzg3l19kmq4nkhq2jn8wq22</a:t>
            </a:r>
            <a:endParaRPr lang="en-US"/>
          </a:p>
          <a:p>
            <a:endParaRPr lang="en-US"/>
          </a:p>
        </p:txBody>
      </p:sp>
      <p:pic>
        <p:nvPicPr>
          <p:cNvPr id="6" name="Content Placeholder 5" descr="A group of people standing on a deck&#10;&#10;Description automatically generated with low confidence">
            <a:extLst>
              <a:ext uri="{FF2B5EF4-FFF2-40B4-BE49-F238E27FC236}">
                <a16:creationId xmlns:a16="http://schemas.microsoft.com/office/drawing/2014/main" id="{8DF23F39-1ADE-E041-BCA4-DA210145B5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r="14803" b="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0365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10019-EB10-ED4F-8CFC-BE4F8884E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/>
              <a:t>Mosaic foods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8D12C-6D7E-1843-87ED-297E40B12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9" y="2286001"/>
            <a:ext cx="3384330" cy="3940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 GMSD employees will receive $15 off their first two orders when you enter code GMSD30</a:t>
            </a:r>
          </a:p>
          <a:p>
            <a:r>
              <a:rPr lang="en-US" dirty="0"/>
              <a:t>https://www.mosaicfoods.com/</a:t>
            </a:r>
          </a:p>
        </p:txBody>
      </p:sp>
      <p:pic>
        <p:nvPicPr>
          <p:cNvPr id="6" name="Content Placeholder 5" descr="Website&#10;&#10;Description automatically generated">
            <a:extLst>
              <a:ext uri="{FF2B5EF4-FFF2-40B4-BE49-F238E27FC236}">
                <a16:creationId xmlns:a16="http://schemas.microsoft.com/office/drawing/2014/main" id="{7C9F4188-EDCE-CA43-B11C-1A804A86A8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r="10185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237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09C68-2495-0541-96CD-2D7F5588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Home chef</a:t>
            </a:r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09978E12-65A1-2A47-BE3D-95F185BA3A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091476"/>
            <a:ext cx="5978273" cy="436436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B4E63-B558-2947-A262-4F3BF5102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Home Chef is offering a 50% first order discount to teachers, in addition to a 10% discount for subsequent orders. Available for new customers only. Sign in and verify through </a:t>
            </a:r>
            <a:r>
              <a:rPr lang="en-US" dirty="0" err="1">
                <a:solidFill>
                  <a:srgbClr val="FFFF00"/>
                </a:solidFill>
              </a:rPr>
              <a:t>ID.me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hlinkClick r:id="rId3"/>
              </a:rPr>
              <a:t>(source).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  <a:hlinkClick r:id="rId3"/>
              </a:rPr>
              <a:t>https://www.homechef.com/heroes?utm_campaign=prospecting&amp;utm_medium=cpc&amp;utm_source=facebook</a:t>
            </a:r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612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0" name="Rectangle 126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Title 1"/>
          <p:cNvSpPr txBox="1"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The fresh market</a:t>
            </a:r>
            <a:br>
              <a:rPr lang="en-US" sz="2800" dirty="0"/>
            </a:br>
            <a:r>
              <a:rPr lang="en-US" sz="2800" dirty="0"/>
              <a:t>9375 Poplar Ave, Germantown, TN 38138</a:t>
            </a:r>
          </a:p>
        </p:txBody>
      </p:sp>
      <p:sp>
        <p:nvSpPr>
          <p:cNvPr id="24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GMSD Employees can receive a FREE 20 oz cup of coffee from our local The Fresh Market.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Each month The Fresh Market will have new offerings that will be extended to our GMSD community!</a:t>
            </a:r>
          </a:p>
        </p:txBody>
      </p:sp>
      <p:pic>
        <p:nvPicPr>
          <p:cNvPr id="246" name="image19.jpeg" descr="image19.jpeg"/>
          <p:cNvPicPr>
            <a:picLocks noChangeAspect="1"/>
          </p:cNvPicPr>
          <p:nvPr/>
        </p:nvPicPr>
        <p:blipFill rotWithShape="1">
          <a:blip r:embed="rId2"/>
          <a:srcRect r="2" b="6697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Title 1"/>
          <p:cNvSpPr txBox="1"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Tiger nutrition</a:t>
            </a:r>
            <a:br>
              <a:rPr lang="en-US" sz="2800" dirty="0"/>
            </a:br>
            <a:r>
              <a:rPr lang="en-US" sz="2800" dirty="0"/>
              <a:t>3315 Hacks Cross Memphis, TN 38125</a:t>
            </a:r>
          </a:p>
        </p:txBody>
      </p:sp>
      <p:sp>
        <p:nvSpPr>
          <p:cNvPr id="27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chemeClr val="accent1"/>
              </a:buClr>
              <a:buSzPct val="100000"/>
              <a:buFont typeface="Arial"/>
              <a:buChar char="•"/>
            </a:lvl1pPr>
          </a:lstStyle>
          <a:p>
            <a:pPr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Germantown Municipal School District Employees will receive $1 off any of the drinks they order. </a:t>
            </a:r>
          </a:p>
          <a:p>
            <a:pPr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(Show your GMSD I.D. badge when making purchase).</a:t>
            </a:r>
          </a:p>
        </p:txBody>
      </p:sp>
      <p:pic>
        <p:nvPicPr>
          <p:cNvPr id="268" name="image24.jpeg" descr="image24.jpeg"/>
          <p:cNvPicPr>
            <a:picLocks noChangeAspect="1"/>
          </p:cNvPicPr>
          <p:nvPr/>
        </p:nvPicPr>
        <p:blipFill rotWithShape="1">
          <a:blip r:embed="rId2"/>
          <a:srcRect r="2" b="6697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2" name="Title 1"/>
          <p:cNvSpPr txBox="1"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2800"/>
            </a:pPr>
            <a:r>
              <a:rPr lang="en-US" sz="2800" dirty="0"/>
              <a:t>Smoothie king</a:t>
            </a:r>
            <a:br>
              <a:rPr lang="en-US" sz="2800" dirty="0"/>
            </a:br>
            <a:r>
              <a:rPr lang="en-US" sz="2800" dirty="0"/>
              <a:t>7820 Poplar Avenue, Germantown</a:t>
            </a:r>
            <a:br>
              <a:rPr lang="en-US" sz="2800" dirty="0"/>
            </a:br>
            <a:r>
              <a:rPr lang="en-US" sz="2800" dirty="0"/>
              <a:t>901-309-8039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Germantown Municipal School District Employees will get a free Enhancer added to their drink when they purchase a 20 oz or larger smoothie!!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Only valid at this location</a:t>
            </a:r>
          </a:p>
        </p:txBody>
      </p:sp>
      <p:pic>
        <p:nvPicPr>
          <p:cNvPr id="274" name="image25.jpeg" descr="image25.jpeg"/>
          <p:cNvPicPr>
            <a:picLocks noChangeAspect="1"/>
          </p:cNvPicPr>
          <p:nvPr/>
        </p:nvPicPr>
        <p:blipFill rotWithShape="1">
          <a:blip r:embed="rId2"/>
          <a:srcRect l="5076" r="3985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D741A-5E76-9648-91B3-84D04C1B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Kind snack bars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4FE0D-A7C0-1047-82AE-FC3CDB841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667000"/>
            <a:ext cx="4964065" cy="32125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GMSD Teachers are eligible to receive 15% off their online order.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Just click the IDMe button to identify yourself while placing your order.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id="{2E8EE3FD-9AE5-004D-8443-196B7A1BC2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2327205"/>
            <a:ext cx="3217333" cy="180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905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90" name="Title 1"/>
          <p:cNvSpPr txBox="1"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 sz="3168"/>
            </a:pPr>
            <a:r>
              <a:rPr lang="en-US" sz="1900" dirty="0">
                <a:solidFill>
                  <a:schemeClr val="accent1"/>
                </a:solidFill>
              </a:rPr>
              <a:t>Java café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b="1" dirty="0">
                <a:solidFill>
                  <a:schemeClr val="accent1"/>
                </a:solidFill>
              </a:rPr>
              <a:t> </a:t>
            </a:r>
            <a:r>
              <a:rPr lang="en-US" sz="1900" dirty="0">
                <a:solidFill>
                  <a:schemeClr val="accent1"/>
                </a:solidFill>
              </a:rPr>
              <a:t>3133 Forest Hill Irene Rd, Germantown, TN 38138</a:t>
            </a:r>
          </a:p>
        </p:txBody>
      </p:sp>
      <p:pic>
        <p:nvPicPr>
          <p:cNvPr id="292" name="image28.jpeg" descr="image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27" y="1241047"/>
            <a:ext cx="5978273" cy="4065225"/>
          </a:xfrm>
          <a:prstGeom prst="rect">
            <a:avLst/>
          </a:prstGeom>
        </p:spPr>
      </p:pic>
      <p:sp>
        <p:nvSpPr>
          <p:cNvPr id="294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339328" y="1655065"/>
            <a:ext cx="3090672" cy="422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Feeling Hungry? Need great food for a teacher gathering or administrator’s meeting? Order from java café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Orders over $100 will receive free delivery for GMSD employees only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D142-89B1-DB40-9343-F87CF62F6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dirty="0"/>
              <a:t>Highpoint </a:t>
            </a:r>
            <a:br>
              <a:rPr lang="en-US" sz="4000" b="1" dirty="0"/>
            </a:br>
            <a:r>
              <a:rPr lang="en-US" sz="4000" b="1" dirty="0"/>
              <a:t>climbing &amp; fitness</a:t>
            </a:r>
            <a:br>
              <a:rPr lang="en-US" sz="4000" b="1" dirty="0"/>
            </a:br>
            <a:r>
              <a:rPr lang="en-US" sz="2200" dirty="0"/>
              <a:t>21 N Humphreys Blvd, Memphis, TN 38120</a:t>
            </a:r>
            <a:endParaRPr lang="en-US" sz="2200" b="1" dirty="0"/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C45721DC-1C0A-7B4F-84A1-E08AA49B5E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r="16035" b="-1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E8DF6-883F-0843-967A-458FDF4D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9" y="2121408"/>
            <a:ext cx="5299585" cy="405079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All GMSD employees can receive a special membership, discounted to $55.20. (regularly priced at $69)</a:t>
            </a:r>
          </a:p>
          <a:p>
            <a:r>
              <a:rPr lang="en-US" sz="1800" dirty="0"/>
              <a:t>All GMSD employees must show their ID badge to receive this special offer.</a:t>
            </a:r>
          </a:p>
        </p:txBody>
      </p:sp>
    </p:spTree>
    <p:extLst>
      <p:ext uri="{BB962C8B-B14F-4D97-AF65-F5344CB8AC3E}">
        <p14:creationId xmlns:p14="http://schemas.microsoft.com/office/powerpoint/2010/main" val="20722685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outdoor, sky, water, beach&#10;&#10;Description automatically generated">
            <a:extLst>
              <a:ext uri="{FF2B5EF4-FFF2-40B4-BE49-F238E27FC236}">
                <a16:creationId xmlns:a16="http://schemas.microsoft.com/office/drawing/2014/main" id="{EDE43FC3-D0DE-0541-ADA6-BC26D5B81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2D289C-3FA2-4E6E-964E-B52C692A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4464" y="0"/>
            <a:ext cx="10777537" cy="6858000"/>
          </a:xfrm>
          <a:custGeom>
            <a:avLst/>
            <a:gdLst>
              <a:gd name="connsiteX0" fmla="*/ 0 w 10777537"/>
              <a:gd name="connsiteY0" fmla="*/ 0 h 6858000"/>
              <a:gd name="connsiteX1" fmla="*/ 10777537 w 10777537"/>
              <a:gd name="connsiteY1" fmla="*/ 0 h 6858000"/>
              <a:gd name="connsiteX2" fmla="*/ 10777537 w 10777537"/>
              <a:gd name="connsiteY2" fmla="*/ 6858000 h 6858000"/>
              <a:gd name="connsiteX3" fmla="*/ 0 w 10777537"/>
              <a:gd name="connsiteY3" fmla="*/ 6858000 h 6858000"/>
              <a:gd name="connsiteX4" fmla="*/ 23812 w 10777537"/>
              <a:gd name="connsiteY4" fmla="*/ 6769100 h 6858000"/>
              <a:gd name="connsiteX5" fmla="*/ 47625 w 10777537"/>
              <a:gd name="connsiteY5" fmla="*/ 6681788 h 6858000"/>
              <a:gd name="connsiteX6" fmla="*/ 74612 w 10777537"/>
              <a:gd name="connsiteY6" fmla="*/ 6596063 h 6858000"/>
              <a:gd name="connsiteX7" fmla="*/ 104775 w 10777537"/>
              <a:gd name="connsiteY7" fmla="*/ 6513513 h 6858000"/>
              <a:gd name="connsiteX8" fmla="*/ 141287 w 10777537"/>
              <a:gd name="connsiteY8" fmla="*/ 6435725 h 6858000"/>
              <a:gd name="connsiteX9" fmla="*/ 184150 w 10777537"/>
              <a:gd name="connsiteY9" fmla="*/ 6362700 h 6858000"/>
              <a:gd name="connsiteX10" fmla="*/ 230188 w 10777537"/>
              <a:gd name="connsiteY10" fmla="*/ 6300788 h 6858000"/>
              <a:gd name="connsiteX11" fmla="*/ 282575 w 10777537"/>
              <a:gd name="connsiteY11" fmla="*/ 6243638 h 6858000"/>
              <a:gd name="connsiteX12" fmla="*/ 339725 w 10777537"/>
              <a:gd name="connsiteY12" fmla="*/ 6188075 h 6858000"/>
              <a:gd name="connsiteX13" fmla="*/ 403225 w 10777537"/>
              <a:gd name="connsiteY13" fmla="*/ 6134100 h 6858000"/>
              <a:gd name="connsiteX14" fmla="*/ 466725 w 10777537"/>
              <a:gd name="connsiteY14" fmla="*/ 6084888 h 6858000"/>
              <a:gd name="connsiteX15" fmla="*/ 533400 w 10777537"/>
              <a:gd name="connsiteY15" fmla="*/ 6032500 h 6858000"/>
              <a:gd name="connsiteX16" fmla="*/ 601663 w 10777537"/>
              <a:gd name="connsiteY16" fmla="*/ 5983288 h 6858000"/>
              <a:gd name="connsiteX17" fmla="*/ 666750 w 10777537"/>
              <a:gd name="connsiteY17" fmla="*/ 5930900 h 6858000"/>
              <a:gd name="connsiteX18" fmla="*/ 731838 w 10777537"/>
              <a:gd name="connsiteY18" fmla="*/ 5878513 h 6858000"/>
              <a:gd name="connsiteX19" fmla="*/ 792163 w 10777537"/>
              <a:gd name="connsiteY19" fmla="*/ 5824538 h 6858000"/>
              <a:gd name="connsiteX20" fmla="*/ 847725 w 10777537"/>
              <a:gd name="connsiteY20" fmla="*/ 5767388 h 6858000"/>
              <a:gd name="connsiteX21" fmla="*/ 896938 w 10777537"/>
              <a:gd name="connsiteY21" fmla="*/ 5707063 h 6858000"/>
              <a:gd name="connsiteX22" fmla="*/ 941388 w 10777537"/>
              <a:gd name="connsiteY22" fmla="*/ 5643563 h 6858000"/>
              <a:gd name="connsiteX23" fmla="*/ 974725 w 10777537"/>
              <a:gd name="connsiteY23" fmla="*/ 5575300 h 6858000"/>
              <a:gd name="connsiteX24" fmla="*/ 1000125 w 10777537"/>
              <a:gd name="connsiteY24" fmla="*/ 5499100 h 6858000"/>
              <a:gd name="connsiteX25" fmla="*/ 1014413 w 10777537"/>
              <a:gd name="connsiteY25" fmla="*/ 5418138 h 6858000"/>
              <a:gd name="connsiteX26" fmla="*/ 1020763 w 10777537"/>
              <a:gd name="connsiteY26" fmla="*/ 5334000 h 6858000"/>
              <a:gd name="connsiteX27" fmla="*/ 1020763 w 10777537"/>
              <a:gd name="connsiteY27" fmla="*/ 5249863 h 6858000"/>
              <a:gd name="connsiteX28" fmla="*/ 1014413 w 10777537"/>
              <a:gd name="connsiteY28" fmla="*/ 5162550 h 6858000"/>
              <a:gd name="connsiteX29" fmla="*/ 1003300 w 10777537"/>
              <a:gd name="connsiteY29" fmla="*/ 5072063 h 6858000"/>
              <a:gd name="connsiteX30" fmla="*/ 990600 w 10777537"/>
              <a:gd name="connsiteY30" fmla="*/ 4983163 h 6858000"/>
              <a:gd name="connsiteX31" fmla="*/ 979488 w 10777537"/>
              <a:gd name="connsiteY31" fmla="*/ 4894263 h 6858000"/>
              <a:gd name="connsiteX32" fmla="*/ 968375 w 10777537"/>
              <a:gd name="connsiteY32" fmla="*/ 4805363 h 6858000"/>
              <a:gd name="connsiteX33" fmla="*/ 960438 w 10777537"/>
              <a:gd name="connsiteY33" fmla="*/ 4714875 h 6858000"/>
              <a:gd name="connsiteX34" fmla="*/ 957263 w 10777537"/>
              <a:gd name="connsiteY34" fmla="*/ 4627563 h 6858000"/>
              <a:gd name="connsiteX35" fmla="*/ 962025 w 10777537"/>
              <a:gd name="connsiteY35" fmla="*/ 4543425 h 6858000"/>
              <a:gd name="connsiteX36" fmla="*/ 973138 w 10777537"/>
              <a:gd name="connsiteY36" fmla="*/ 4459288 h 6858000"/>
              <a:gd name="connsiteX37" fmla="*/ 993775 w 10777537"/>
              <a:gd name="connsiteY37" fmla="*/ 4381500 h 6858000"/>
              <a:gd name="connsiteX38" fmla="*/ 1022350 w 10777537"/>
              <a:gd name="connsiteY38" fmla="*/ 4302125 h 6858000"/>
              <a:gd name="connsiteX39" fmla="*/ 1057275 w 10777537"/>
              <a:gd name="connsiteY39" fmla="*/ 4224338 h 6858000"/>
              <a:gd name="connsiteX40" fmla="*/ 1098550 w 10777537"/>
              <a:gd name="connsiteY40" fmla="*/ 4146550 h 6858000"/>
              <a:gd name="connsiteX41" fmla="*/ 1143000 w 10777537"/>
              <a:gd name="connsiteY41" fmla="*/ 4068763 h 6858000"/>
              <a:gd name="connsiteX42" fmla="*/ 1189038 w 10777537"/>
              <a:gd name="connsiteY42" fmla="*/ 3989388 h 6858000"/>
              <a:gd name="connsiteX43" fmla="*/ 1235075 w 10777537"/>
              <a:gd name="connsiteY43" fmla="*/ 3913188 h 6858000"/>
              <a:gd name="connsiteX44" fmla="*/ 1277938 w 10777537"/>
              <a:gd name="connsiteY44" fmla="*/ 3833813 h 6858000"/>
              <a:gd name="connsiteX45" fmla="*/ 1317625 w 10777537"/>
              <a:gd name="connsiteY45" fmla="*/ 3756025 h 6858000"/>
              <a:gd name="connsiteX46" fmla="*/ 1350963 w 10777537"/>
              <a:gd name="connsiteY46" fmla="*/ 3673475 h 6858000"/>
              <a:gd name="connsiteX47" fmla="*/ 1377950 w 10777537"/>
              <a:gd name="connsiteY47" fmla="*/ 3592513 h 6858000"/>
              <a:gd name="connsiteX48" fmla="*/ 1393825 w 10777537"/>
              <a:gd name="connsiteY48" fmla="*/ 3511550 h 6858000"/>
              <a:gd name="connsiteX49" fmla="*/ 1400175 w 10777537"/>
              <a:gd name="connsiteY49" fmla="*/ 3429000 h 6858000"/>
              <a:gd name="connsiteX50" fmla="*/ 1393825 w 10777537"/>
              <a:gd name="connsiteY50" fmla="*/ 3346450 h 6858000"/>
              <a:gd name="connsiteX51" fmla="*/ 1377950 w 10777537"/>
              <a:gd name="connsiteY51" fmla="*/ 3265488 h 6858000"/>
              <a:gd name="connsiteX52" fmla="*/ 1350963 w 10777537"/>
              <a:gd name="connsiteY52" fmla="*/ 3184525 h 6858000"/>
              <a:gd name="connsiteX53" fmla="*/ 1317625 w 10777537"/>
              <a:gd name="connsiteY53" fmla="*/ 3101975 h 6858000"/>
              <a:gd name="connsiteX54" fmla="*/ 1277938 w 10777537"/>
              <a:gd name="connsiteY54" fmla="*/ 3024188 h 6858000"/>
              <a:gd name="connsiteX55" fmla="*/ 1235075 w 10777537"/>
              <a:gd name="connsiteY55" fmla="*/ 2944813 h 6858000"/>
              <a:gd name="connsiteX56" fmla="*/ 1189038 w 10777537"/>
              <a:gd name="connsiteY56" fmla="*/ 2868613 h 6858000"/>
              <a:gd name="connsiteX57" fmla="*/ 1143000 w 10777537"/>
              <a:gd name="connsiteY57" fmla="*/ 2789238 h 6858000"/>
              <a:gd name="connsiteX58" fmla="*/ 1098550 w 10777537"/>
              <a:gd name="connsiteY58" fmla="*/ 2711450 h 6858000"/>
              <a:gd name="connsiteX59" fmla="*/ 1057275 w 10777537"/>
              <a:gd name="connsiteY59" fmla="*/ 2633663 h 6858000"/>
              <a:gd name="connsiteX60" fmla="*/ 1022350 w 10777537"/>
              <a:gd name="connsiteY60" fmla="*/ 2555875 h 6858000"/>
              <a:gd name="connsiteX61" fmla="*/ 993775 w 10777537"/>
              <a:gd name="connsiteY61" fmla="*/ 2476500 h 6858000"/>
              <a:gd name="connsiteX62" fmla="*/ 973138 w 10777537"/>
              <a:gd name="connsiteY62" fmla="*/ 2398713 h 6858000"/>
              <a:gd name="connsiteX63" fmla="*/ 962025 w 10777537"/>
              <a:gd name="connsiteY63" fmla="*/ 2314575 h 6858000"/>
              <a:gd name="connsiteX64" fmla="*/ 957263 w 10777537"/>
              <a:gd name="connsiteY64" fmla="*/ 2230438 h 6858000"/>
              <a:gd name="connsiteX65" fmla="*/ 960438 w 10777537"/>
              <a:gd name="connsiteY65" fmla="*/ 2143125 h 6858000"/>
              <a:gd name="connsiteX66" fmla="*/ 968375 w 10777537"/>
              <a:gd name="connsiteY66" fmla="*/ 2052638 h 6858000"/>
              <a:gd name="connsiteX67" fmla="*/ 979488 w 10777537"/>
              <a:gd name="connsiteY67" fmla="*/ 1963738 h 6858000"/>
              <a:gd name="connsiteX68" fmla="*/ 990600 w 10777537"/>
              <a:gd name="connsiteY68" fmla="*/ 1874838 h 6858000"/>
              <a:gd name="connsiteX69" fmla="*/ 1003300 w 10777537"/>
              <a:gd name="connsiteY69" fmla="*/ 1785938 h 6858000"/>
              <a:gd name="connsiteX70" fmla="*/ 1014413 w 10777537"/>
              <a:gd name="connsiteY70" fmla="*/ 1695450 h 6858000"/>
              <a:gd name="connsiteX71" fmla="*/ 1020763 w 10777537"/>
              <a:gd name="connsiteY71" fmla="*/ 1608138 h 6858000"/>
              <a:gd name="connsiteX72" fmla="*/ 1020763 w 10777537"/>
              <a:gd name="connsiteY72" fmla="*/ 1524000 h 6858000"/>
              <a:gd name="connsiteX73" fmla="*/ 1014413 w 10777537"/>
              <a:gd name="connsiteY73" fmla="*/ 1439863 h 6858000"/>
              <a:gd name="connsiteX74" fmla="*/ 1000125 w 10777537"/>
              <a:gd name="connsiteY74" fmla="*/ 1358900 h 6858000"/>
              <a:gd name="connsiteX75" fmla="*/ 974725 w 10777537"/>
              <a:gd name="connsiteY75" fmla="*/ 1282700 h 6858000"/>
              <a:gd name="connsiteX76" fmla="*/ 941388 w 10777537"/>
              <a:gd name="connsiteY76" fmla="*/ 1214438 h 6858000"/>
              <a:gd name="connsiteX77" fmla="*/ 896938 w 10777537"/>
              <a:gd name="connsiteY77" fmla="*/ 1150938 h 6858000"/>
              <a:gd name="connsiteX78" fmla="*/ 847725 w 10777537"/>
              <a:gd name="connsiteY78" fmla="*/ 1090613 h 6858000"/>
              <a:gd name="connsiteX79" fmla="*/ 792163 w 10777537"/>
              <a:gd name="connsiteY79" fmla="*/ 1033463 h 6858000"/>
              <a:gd name="connsiteX80" fmla="*/ 731838 w 10777537"/>
              <a:gd name="connsiteY80" fmla="*/ 979488 h 6858000"/>
              <a:gd name="connsiteX81" fmla="*/ 666750 w 10777537"/>
              <a:gd name="connsiteY81" fmla="*/ 927100 h 6858000"/>
              <a:gd name="connsiteX82" fmla="*/ 601663 w 10777537"/>
              <a:gd name="connsiteY82" fmla="*/ 874713 h 6858000"/>
              <a:gd name="connsiteX83" fmla="*/ 533400 w 10777537"/>
              <a:gd name="connsiteY83" fmla="*/ 825500 h 6858000"/>
              <a:gd name="connsiteX84" fmla="*/ 466725 w 10777537"/>
              <a:gd name="connsiteY84" fmla="*/ 773113 h 6858000"/>
              <a:gd name="connsiteX85" fmla="*/ 403225 w 10777537"/>
              <a:gd name="connsiteY85" fmla="*/ 723900 h 6858000"/>
              <a:gd name="connsiteX86" fmla="*/ 339725 w 10777537"/>
              <a:gd name="connsiteY86" fmla="*/ 669925 h 6858000"/>
              <a:gd name="connsiteX87" fmla="*/ 282575 w 10777537"/>
              <a:gd name="connsiteY87" fmla="*/ 614363 h 6858000"/>
              <a:gd name="connsiteX88" fmla="*/ 230188 w 10777537"/>
              <a:gd name="connsiteY88" fmla="*/ 557213 h 6858000"/>
              <a:gd name="connsiteX89" fmla="*/ 184150 w 10777537"/>
              <a:gd name="connsiteY89" fmla="*/ 495300 h 6858000"/>
              <a:gd name="connsiteX90" fmla="*/ 141287 w 10777537"/>
              <a:gd name="connsiteY90" fmla="*/ 422275 h 6858000"/>
              <a:gd name="connsiteX91" fmla="*/ 104775 w 10777537"/>
              <a:gd name="connsiteY91" fmla="*/ 344488 h 6858000"/>
              <a:gd name="connsiteX92" fmla="*/ 74612 w 10777537"/>
              <a:gd name="connsiteY92" fmla="*/ 261938 h 6858000"/>
              <a:gd name="connsiteX93" fmla="*/ 47625 w 10777537"/>
              <a:gd name="connsiteY93" fmla="*/ 176213 h 6858000"/>
              <a:gd name="connsiteX94" fmla="*/ 23812 w 10777537"/>
              <a:gd name="connsiteY94" fmla="*/ 889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777537" h="6858000">
                <a:moveTo>
                  <a:pt x="0" y="0"/>
                </a:moveTo>
                <a:lnTo>
                  <a:pt x="10777537" y="0"/>
                </a:lnTo>
                <a:lnTo>
                  <a:pt x="10777537" y="6858000"/>
                </a:lnTo>
                <a:lnTo>
                  <a:pt x="0" y="6858000"/>
                </a:lnTo>
                <a:lnTo>
                  <a:pt x="23812" y="6769100"/>
                </a:lnTo>
                <a:lnTo>
                  <a:pt x="47625" y="6681788"/>
                </a:lnTo>
                <a:lnTo>
                  <a:pt x="74612" y="6596063"/>
                </a:lnTo>
                <a:lnTo>
                  <a:pt x="104775" y="6513513"/>
                </a:lnTo>
                <a:lnTo>
                  <a:pt x="141287" y="6435725"/>
                </a:lnTo>
                <a:lnTo>
                  <a:pt x="184150" y="6362700"/>
                </a:lnTo>
                <a:lnTo>
                  <a:pt x="230188" y="6300788"/>
                </a:lnTo>
                <a:lnTo>
                  <a:pt x="282575" y="6243638"/>
                </a:lnTo>
                <a:lnTo>
                  <a:pt x="339725" y="6188075"/>
                </a:lnTo>
                <a:lnTo>
                  <a:pt x="403225" y="6134100"/>
                </a:lnTo>
                <a:lnTo>
                  <a:pt x="466725" y="6084888"/>
                </a:lnTo>
                <a:lnTo>
                  <a:pt x="533400" y="6032500"/>
                </a:lnTo>
                <a:lnTo>
                  <a:pt x="601663" y="5983288"/>
                </a:lnTo>
                <a:lnTo>
                  <a:pt x="666750" y="5930900"/>
                </a:lnTo>
                <a:lnTo>
                  <a:pt x="731838" y="5878513"/>
                </a:lnTo>
                <a:lnTo>
                  <a:pt x="792163" y="5824538"/>
                </a:lnTo>
                <a:lnTo>
                  <a:pt x="847725" y="5767388"/>
                </a:lnTo>
                <a:lnTo>
                  <a:pt x="896938" y="5707063"/>
                </a:lnTo>
                <a:lnTo>
                  <a:pt x="941388" y="5643563"/>
                </a:lnTo>
                <a:lnTo>
                  <a:pt x="974725" y="5575300"/>
                </a:lnTo>
                <a:lnTo>
                  <a:pt x="1000125" y="5499100"/>
                </a:lnTo>
                <a:lnTo>
                  <a:pt x="1014413" y="5418138"/>
                </a:lnTo>
                <a:lnTo>
                  <a:pt x="1020763" y="5334000"/>
                </a:lnTo>
                <a:lnTo>
                  <a:pt x="1020763" y="5249863"/>
                </a:lnTo>
                <a:lnTo>
                  <a:pt x="1014413" y="5162550"/>
                </a:lnTo>
                <a:lnTo>
                  <a:pt x="1003300" y="5072063"/>
                </a:lnTo>
                <a:lnTo>
                  <a:pt x="990600" y="4983163"/>
                </a:lnTo>
                <a:lnTo>
                  <a:pt x="979488" y="4894263"/>
                </a:lnTo>
                <a:lnTo>
                  <a:pt x="968375" y="4805363"/>
                </a:lnTo>
                <a:lnTo>
                  <a:pt x="960438" y="4714875"/>
                </a:lnTo>
                <a:lnTo>
                  <a:pt x="957263" y="4627563"/>
                </a:lnTo>
                <a:lnTo>
                  <a:pt x="962025" y="4543425"/>
                </a:lnTo>
                <a:lnTo>
                  <a:pt x="973138" y="4459288"/>
                </a:lnTo>
                <a:lnTo>
                  <a:pt x="993775" y="4381500"/>
                </a:lnTo>
                <a:lnTo>
                  <a:pt x="1022350" y="4302125"/>
                </a:lnTo>
                <a:lnTo>
                  <a:pt x="1057275" y="4224338"/>
                </a:lnTo>
                <a:lnTo>
                  <a:pt x="1098550" y="4146550"/>
                </a:lnTo>
                <a:lnTo>
                  <a:pt x="1143000" y="4068763"/>
                </a:lnTo>
                <a:lnTo>
                  <a:pt x="1189038" y="3989388"/>
                </a:lnTo>
                <a:lnTo>
                  <a:pt x="1235075" y="3913188"/>
                </a:lnTo>
                <a:lnTo>
                  <a:pt x="1277938" y="3833813"/>
                </a:lnTo>
                <a:lnTo>
                  <a:pt x="1317625" y="3756025"/>
                </a:lnTo>
                <a:lnTo>
                  <a:pt x="1350963" y="3673475"/>
                </a:lnTo>
                <a:lnTo>
                  <a:pt x="1377950" y="3592513"/>
                </a:lnTo>
                <a:lnTo>
                  <a:pt x="1393825" y="3511550"/>
                </a:lnTo>
                <a:lnTo>
                  <a:pt x="1400175" y="3429000"/>
                </a:lnTo>
                <a:lnTo>
                  <a:pt x="1393825" y="3346450"/>
                </a:lnTo>
                <a:lnTo>
                  <a:pt x="1377950" y="3265488"/>
                </a:lnTo>
                <a:lnTo>
                  <a:pt x="1350963" y="3184525"/>
                </a:lnTo>
                <a:lnTo>
                  <a:pt x="1317625" y="3101975"/>
                </a:lnTo>
                <a:lnTo>
                  <a:pt x="1277938" y="3024188"/>
                </a:lnTo>
                <a:lnTo>
                  <a:pt x="1235075" y="2944813"/>
                </a:lnTo>
                <a:lnTo>
                  <a:pt x="1189038" y="2868613"/>
                </a:lnTo>
                <a:lnTo>
                  <a:pt x="1143000" y="2789238"/>
                </a:lnTo>
                <a:lnTo>
                  <a:pt x="1098550" y="2711450"/>
                </a:lnTo>
                <a:lnTo>
                  <a:pt x="1057275" y="2633663"/>
                </a:lnTo>
                <a:lnTo>
                  <a:pt x="1022350" y="2555875"/>
                </a:lnTo>
                <a:lnTo>
                  <a:pt x="993775" y="2476500"/>
                </a:lnTo>
                <a:lnTo>
                  <a:pt x="973138" y="2398713"/>
                </a:lnTo>
                <a:lnTo>
                  <a:pt x="962025" y="2314575"/>
                </a:lnTo>
                <a:lnTo>
                  <a:pt x="957263" y="2230438"/>
                </a:lnTo>
                <a:lnTo>
                  <a:pt x="960438" y="2143125"/>
                </a:lnTo>
                <a:lnTo>
                  <a:pt x="968375" y="2052638"/>
                </a:lnTo>
                <a:lnTo>
                  <a:pt x="979488" y="1963738"/>
                </a:lnTo>
                <a:lnTo>
                  <a:pt x="990600" y="1874838"/>
                </a:lnTo>
                <a:lnTo>
                  <a:pt x="1003300" y="1785938"/>
                </a:lnTo>
                <a:lnTo>
                  <a:pt x="1014413" y="1695450"/>
                </a:lnTo>
                <a:lnTo>
                  <a:pt x="1020763" y="1608138"/>
                </a:lnTo>
                <a:lnTo>
                  <a:pt x="1020763" y="1524000"/>
                </a:lnTo>
                <a:lnTo>
                  <a:pt x="1014413" y="1439863"/>
                </a:lnTo>
                <a:lnTo>
                  <a:pt x="1000125" y="1358900"/>
                </a:lnTo>
                <a:lnTo>
                  <a:pt x="974725" y="1282700"/>
                </a:lnTo>
                <a:lnTo>
                  <a:pt x="941388" y="1214438"/>
                </a:lnTo>
                <a:lnTo>
                  <a:pt x="896938" y="1150938"/>
                </a:lnTo>
                <a:lnTo>
                  <a:pt x="847725" y="1090613"/>
                </a:lnTo>
                <a:lnTo>
                  <a:pt x="792163" y="1033463"/>
                </a:lnTo>
                <a:lnTo>
                  <a:pt x="731838" y="979488"/>
                </a:lnTo>
                <a:lnTo>
                  <a:pt x="666750" y="927100"/>
                </a:lnTo>
                <a:lnTo>
                  <a:pt x="601663" y="874713"/>
                </a:lnTo>
                <a:lnTo>
                  <a:pt x="533400" y="825500"/>
                </a:lnTo>
                <a:lnTo>
                  <a:pt x="466725" y="773113"/>
                </a:lnTo>
                <a:lnTo>
                  <a:pt x="403225" y="723900"/>
                </a:lnTo>
                <a:lnTo>
                  <a:pt x="339725" y="669925"/>
                </a:lnTo>
                <a:lnTo>
                  <a:pt x="282575" y="614363"/>
                </a:lnTo>
                <a:lnTo>
                  <a:pt x="230188" y="557213"/>
                </a:lnTo>
                <a:lnTo>
                  <a:pt x="184150" y="495300"/>
                </a:lnTo>
                <a:lnTo>
                  <a:pt x="141287" y="422275"/>
                </a:lnTo>
                <a:lnTo>
                  <a:pt x="104775" y="344488"/>
                </a:lnTo>
                <a:lnTo>
                  <a:pt x="74612" y="261938"/>
                </a:lnTo>
                <a:lnTo>
                  <a:pt x="47625" y="176213"/>
                </a:lnTo>
                <a:lnTo>
                  <a:pt x="23812" y="889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4DB5C-16DF-CF47-9892-3BDAEC8D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567" y="961539"/>
            <a:ext cx="8045373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400" spc="800" dirty="0"/>
              <a:t>Mind body &amp; spirit </a:t>
            </a:r>
            <a:br>
              <a:rPr lang="en-US" sz="8400" spc="800" dirty="0"/>
            </a:br>
            <a:r>
              <a:rPr lang="en-US" sz="8400" spc="800" dirty="0"/>
              <a:t>discounts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ABA7E7F-0502-421C-8626-3B630F27C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4382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66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84BBB-0947-E644-AB54-619CA7C8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Stretch zone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2037 Exeter Road Su 9, Germantown, TN 38138</a:t>
            </a:r>
          </a:p>
        </p:txBody>
      </p:sp>
      <p:pic>
        <p:nvPicPr>
          <p:cNvPr id="10" name="Content Placeholder 9" descr="Icon&#10;&#10;Description automatically generated">
            <a:extLst>
              <a:ext uri="{FF2B5EF4-FFF2-40B4-BE49-F238E27FC236}">
                <a16:creationId xmlns:a16="http://schemas.microsoft.com/office/drawing/2014/main" id="{1A334694-AE6C-854B-8260-90EA405BC1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68" y="643464"/>
            <a:ext cx="5260391" cy="52603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9D532-13D1-E24D-8970-B1D3E8641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will receive a 10% discount off a single stretch and/or membership package.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GMSD Employees can get a demo stretch for free to test this experience out.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your GMSD ID badge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29096358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DF5CD-F246-9640-9BC8-7021C3DD1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Wellness m.d.</a:t>
            </a:r>
            <a:br>
              <a:rPr lang="en-US" dirty="0"/>
            </a:br>
            <a:r>
              <a:rPr lang="en-US" sz="2700" dirty="0"/>
              <a:t>3680 S Houston Levee Rd Ste 104, Collierville, TN 38017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FF2B39C2-C2C4-584F-A6BD-A965CE1177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25600" y="2641600"/>
            <a:ext cx="4064000" cy="29083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487F7-8849-8C45-91FA-D35CDE67A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6216" y="2320412"/>
            <a:ext cx="4632031" cy="385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ALL GMSD Employees and their spouses will receive the following offers:</a:t>
            </a:r>
          </a:p>
          <a:p>
            <a:r>
              <a:rPr lang="en-US" dirty="0"/>
              <a:t>10% off IV Nutrition Therapy</a:t>
            </a:r>
          </a:p>
          <a:p>
            <a:r>
              <a:rPr lang="en-US" dirty="0"/>
              <a:t>10% off any medical weight loss package</a:t>
            </a:r>
          </a:p>
          <a:p>
            <a:r>
              <a:rPr lang="en-US" dirty="0"/>
              <a:t>10% off hormone replacement therapy/Low T</a:t>
            </a:r>
          </a:p>
          <a:p>
            <a:r>
              <a:rPr lang="en-US" dirty="0"/>
              <a:t>Free weight loss or hormone consultation</a:t>
            </a:r>
          </a:p>
        </p:txBody>
      </p:sp>
    </p:spTree>
    <p:extLst>
      <p:ext uri="{BB962C8B-B14F-4D97-AF65-F5344CB8AC3E}">
        <p14:creationId xmlns:p14="http://schemas.microsoft.com/office/powerpoint/2010/main" val="28065692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36BDE-6601-F245-B1BE-C45EAF23B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Wellness M.D.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3680 S Houston Levee Rd Ste 104, Collierville, TN 38017</a:t>
            </a:r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37BA484-559B-5D4F-B7C7-F9343D46EE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r="20031"/>
          <a:stretch/>
        </p:blipFill>
        <p:spPr>
          <a:xfrm>
            <a:off x="1424507" y="643464"/>
            <a:ext cx="4983112" cy="52603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B7042-EBF2-7A45-8B0D-F6A426325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Free Red Light Lipo treatment ($100 value)</a:t>
            </a:r>
          </a:p>
          <a:p>
            <a:r>
              <a:rPr lang="en-US" sz="1600" dirty="0">
                <a:solidFill>
                  <a:schemeClr val="bg1"/>
                </a:solidFill>
              </a:rPr>
              <a:t>Free Body &amp; Facial Assessment and 1 Free Body or Facial Contouring Treatment with the purchase of any face or body package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show GMSD ID badge to receive these exclusive offers.</a:t>
            </a:r>
          </a:p>
        </p:txBody>
      </p:sp>
    </p:spTree>
    <p:extLst>
      <p:ext uri="{BB962C8B-B14F-4D97-AF65-F5344CB8AC3E}">
        <p14:creationId xmlns:p14="http://schemas.microsoft.com/office/powerpoint/2010/main" val="24047325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74BD3A9-25D1-4691-BE05-149182EC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8D49CF1A-01DD-4115-A6BB-CFA8F704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53114-6A40-E546-8A3D-629C5231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/>
              <a:t>Bikram yoga</a:t>
            </a:r>
            <a:br>
              <a:rPr lang="en-US" sz="3600" dirty="0"/>
            </a:br>
            <a:r>
              <a:rPr lang="en-US" sz="3600" dirty="0"/>
              <a:t>Sanderlin Center Ste 125, Memphis, TN 38117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DAFA16-9D2D-4BEC-89D0-B4EABEE9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E2312-627B-AA49-BEFB-44FD5BBD9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051" y="2443140"/>
            <a:ext cx="6306309" cy="39302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ALL GMSD teachers will receive a special membership offer of $69/month.</a:t>
            </a:r>
          </a:p>
          <a:p>
            <a:r>
              <a:rPr lang="en-US" dirty="0">
                <a:solidFill>
                  <a:schemeClr val="tx1"/>
                </a:solidFill>
              </a:rPr>
              <a:t>Must show your GMSD ID badge to receive this offer for educators.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D8838E8B-8DFB-C24C-99CC-B67120E976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r="3" b="2035"/>
          <a:stretch/>
        </p:blipFill>
        <p:spPr>
          <a:xfrm>
            <a:off x="8050787" y="1600696"/>
            <a:ext cx="3656581" cy="36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423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DFCE4-4B1C-1C4A-9A2B-656B2076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 err="1">
                <a:solidFill>
                  <a:schemeClr val="accent1"/>
                </a:solidFill>
              </a:rPr>
              <a:t>Nailology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salon &amp; spa</a:t>
            </a:r>
          </a:p>
        </p:txBody>
      </p:sp>
      <p:pic>
        <p:nvPicPr>
          <p:cNvPr id="6" name="Content Placeholder 5" descr="A person holding a flag&#10;&#10;Description automatically generated with medium confidence">
            <a:extLst>
              <a:ext uri="{FF2B5EF4-FFF2-40B4-BE49-F238E27FC236}">
                <a16:creationId xmlns:a16="http://schemas.microsoft.com/office/drawing/2014/main" id="{18E0BA53-C1A7-2C43-A08A-1B80F53532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68" y="643464"/>
            <a:ext cx="5260391" cy="52603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D3F20-CF2D-7849-A4D4-E929A6445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9328" y="1655065"/>
            <a:ext cx="3090672" cy="42245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 GMSD Employees will receive a 10% discount for services.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Must present your GMSD I.D. badge to receive this offer.</a:t>
            </a:r>
          </a:p>
        </p:txBody>
      </p:sp>
    </p:spTree>
    <p:extLst>
      <p:ext uri="{BB962C8B-B14F-4D97-AF65-F5344CB8AC3E}">
        <p14:creationId xmlns:p14="http://schemas.microsoft.com/office/powerpoint/2010/main" val="13089546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5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8" name="Title 1"/>
          <p:cNvSpPr txBox="1">
            <a:spLocks noGrp="1"/>
          </p:cNvSpPr>
          <p:nvPr>
            <p:ph type="title"/>
          </p:nvPr>
        </p:nvSpPr>
        <p:spPr>
          <a:xfrm>
            <a:off x="926927" y="1231895"/>
            <a:ext cx="5490143" cy="2197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500" spc="800" dirty="0">
                <a:solidFill>
                  <a:srgbClr val="2A1A00"/>
                </a:solidFill>
              </a:rPr>
              <a:t>Summit yoga</a:t>
            </a:r>
            <a:br>
              <a:rPr lang="en-US" sz="5500" spc="800" dirty="0">
                <a:solidFill>
                  <a:srgbClr val="2A1A00"/>
                </a:solidFill>
              </a:rPr>
            </a:br>
            <a:r>
              <a:rPr lang="en-US" sz="2400" spc="800" dirty="0">
                <a:solidFill>
                  <a:srgbClr val="2A1A00"/>
                </a:solidFill>
              </a:rPr>
              <a:t>6645 Poplar Ave #208, Germantown, TN 38138</a:t>
            </a:r>
          </a:p>
        </p:txBody>
      </p:sp>
      <p:sp>
        <p:nvSpPr>
          <p:cNvPr id="242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926927" y="3546389"/>
            <a:ext cx="6020627" cy="290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>
              <a:buClr>
                <a:schemeClr val="accent1"/>
              </a:buClr>
              <a:buSzPct val="100000"/>
              <a:buFont typeface="Arial"/>
              <a:buChar char="•"/>
            </a:lvl1pPr>
          </a:lstStyle>
          <a:p>
            <a:pPr>
              <a:lnSpc>
                <a:spcPct val="90000"/>
              </a:lnSpc>
              <a:buClr>
                <a:schemeClr val="tx2"/>
              </a:buClr>
              <a:buSzPct val="85000"/>
            </a:pPr>
            <a:r>
              <a:rPr lang="en-US" sz="2000" b="1" cap="all" spc="400" dirty="0">
                <a:solidFill>
                  <a:srgbClr val="F3F3F2"/>
                </a:solidFill>
              </a:rPr>
              <a:t>GMSD staff &amp; employees will receive 20% any regular priced class packages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6B1D617-E114-5945-9AE4-1E13AFC71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r="6020"/>
          <a:stretch/>
        </p:blipFill>
        <p:spPr>
          <a:xfrm>
            <a:off x="7648778" y="1291472"/>
            <a:ext cx="3803923" cy="427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08" name="Title 1"/>
          <p:cNvSpPr txBox="1"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 b="1"/>
            </a:pPr>
            <a:r>
              <a:rPr lang="en-US" sz="1900" dirty="0">
                <a:solidFill>
                  <a:schemeClr val="accent1"/>
                </a:solidFill>
              </a:rPr>
              <a:t>Buff city soap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b="0" dirty="0">
                <a:solidFill>
                  <a:schemeClr val="accent1"/>
                </a:solidFill>
              </a:rPr>
              <a:t>1730 S Germantown Rd Suite 121, Germantown, TN 38138</a:t>
            </a:r>
          </a:p>
        </p:txBody>
      </p:sp>
      <p:pic>
        <p:nvPicPr>
          <p:cNvPr id="310" name="image32.png" descr="image32.png"/>
          <p:cNvPicPr>
            <a:picLocks noChangeAspect="1"/>
          </p:cNvPicPr>
          <p:nvPr/>
        </p:nvPicPr>
        <p:blipFill rotWithShape="1">
          <a:blip r:embed="rId2"/>
          <a:srcRect r="4847" b="-1"/>
          <a:stretch/>
        </p:blipFill>
        <p:spPr>
          <a:xfrm>
            <a:off x="1424502" y="643464"/>
            <a:ext cx="4983123" cy="5260391"/>
          </a:xfrm>
          <a:prstGeom prst="rect">
            <a:avLst/>
          </a:prstGeom>
        </p:spPr>
      </p:pic>
      <p:sp>
        <p:nvSpPr>
          <p:cNvPr id="312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339328" y="1655065"/>
            <a:ext cx="3090672" cy="422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chemeClr val="accent1"/>
              </a:buClr>
              <a:buSzPct val="100000"/>
              <a:buFont typeface="Arial"/>
              <a:buChar char="•"/>
            </a:lvl1pPr>
          </a:lstStyle>
          <a:p>
            <a:pPr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GMSD employees will receive a 10% discount at Buff City Soap locations when they show their GMSD ID badge.</a:t>
            </a:r>
          </a:p>
        </p:txBody>
      </p: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DCA8-6234-9A47-91BC-B5F2D430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Belle fleur</a:t>
            </a:r>
            <a:br>
              <a:rPr lang="en-US" sz="4800" dirty="0"/>
            </a:br>
            <a:r>
              <a:rPr lang="en-US" sz="2200" dirty="0"/>
              <a:t>https://explorebellefleur.com/</a:t>
            </a:r>
          </a:p>
        </p:txBody>
      </p:sp>
      <p:pic>
        <p:nvPicPr>
          <p:cNvPr id="6" name="Content Placeholder 5" descr="A bouquet of pink roses&#10;&#10;Description automatically generated with medium confidence">
            <a:extLst>
              <a:ext uri="{FF2B5EF4-FFF2-40B4-BE49-F238E27FC236}">
                <a16:creationId xmlns:a16="http://schemas.microsoft.com/office/drawing/2014/main" id="{4EE1F555-CE92-584D-A05B-21717543D8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" r="-1" b="15982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5CB49-B076-A34C-8184-DEAA91ADE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ALL GMSD teachers will receive 25% off their purchase when they visit Belle Fleur’s website to make a purchase.</a:t>
            </a:r>
          </a:p>
          <a:p>
            <a:r>
              <a:rPr lang="en-US" sz="3200" dirty="0"/>
              <a:t>Enter the promo code “Thank You” at checkout to receive a discount on your purchase.</a:t>
            </a:r>
          </a:p>
        </p:txBody>
      </p:sp>
    </p:spTree>
    <p:extLst>
      <p:ext uri="{BB962C8B-B14F-4D97-AF65-F5344CB8AC3E}">
        <p14:creationId xmlns:p14="http://schemas.microsoft.com/office/powerpoint/2010/main" val="7188979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20" name="Title 1"/>
          <p:cNvSpPr txBox="1"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dirty="0">
                <a:solidFill>
                  <a:schemeClr val="accent1"/>
                </a:solidFill>
              </a:rPr>
              <a:t>Ageless men’s health</a:t>
            </a:r>
            <a:br>
              <a:rPr lang="en-US" sz="1900" dirty="0">
                <a:solidFill>
                  <a:schemeClr val="accent1"/>
                </a:solidFill>
              </a:rPr>
            </a:br>
            <a:r>
              <a:rPr lang="en-US" sz="1900" dirty="0">
                <a:solidFill>
                  <a:schemeClr val="accent1"/>
                </a:solidFill>
              </a:rPr>
              <a:t>9067 Poplar Ave #109, Germantown, TN 38138</a:t>
            </a:r>
          </a:p>
        </p:txBody>
      </p:sp>
      <p:pic>
        <p:nvPicPr>
          <p:cNvPr id="3" name="Picture 2" descr="Chart, logo, bubble chart&#10;&#10;Description automatically generated">
            <a:extLst>
              <a:ext uri="{FF2B5EF4-FFF2-40B4-BE49-F238E27FC236}">
                <a16:creationId xmlns:a16="http://schemas.microsoft.com/office/drawing/2014/main" id="{C8115E19-F0D2-AE48-8C58-2F545E3B7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89" y="152582"/>
            <a:ext cx="5062066" cy="6552836"/>
          </a:xfrm>
          <a:prstGeom prst="rect">
            <a:avLst/>
          </a:prstGeom>
        </p:spPr>
      </p:pic>
      <p:sp>
        <p:nvSpPr>
          <p:cNvPr id="324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339328" y="1655065"/>
            <a:ext cx="3090672" cy="422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GMSD employees will receive a FREE evaluation (normally $75)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Must have GMSD ID to receive promotion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D84AA-2C67-2640-84B6-60FE625D0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400" dirty="0"/>
              <a:t>Club 4 fitness</a:t>
            </a:r>
            <a:br>
              <a:rPr lang="en-US" sz="4400" dirty="0"/>
            </a:br>
            <a:r>
              <a:rPr lang="en-US" sz="1800" dirty="0"/>
              <a:t>7771 Winchester Road, Memphis, TN 38125</a:t>
            </a:r>
            <a:br>
              <a:rPr lang="en-US" dirty="0"/>
            </a:br>
            <a:endParaRPr lang="en-US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C0555-4CE3-5E4E-91CE-5218EDCD4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GMSD Employees can receive a 3 day free fitness pass by registering below.</a:t>
            </a:r>
          </a:p>
          <a:p>
            <a:r>
              <a:rPr lang="en-US" dirty="0"/>
              <a:t>3 Day Pass: </a:t>
            </a:r>
            <a:r>
              <a:rPr lang="en-US" dirty="0">
                <a:hlinkClick r:id="rId2"/>
              </a:rPr>
              <a:t>https://www.club4fitness.com/free-trial/</a:t>
            </a:r>
            <a:r>
              <a:rPr lang="en-US" dirty="0"/>
              <a:t> </a:t>
            </a:r>
          </a:p>
        </p:txBody>
      </p:sp>
      <p:pic>
        <p:nvPicPr>
          <p:cNvPr id="6" name="Content Placeholder 5" descr="A picture containing text, indoor, table&#10;&#10;Description automatically generated">
            <a:extLst>
              <a:ext uri="{FF2B5EF4-FFF2-40B4-BE49-F238E27FC236}">
                <a16:creationId xmlns:a16="http://schemas.microsoft.com/office/drawing/2014/main" id="{CD5AAE50-8395-BF40-B694-BA12779FAB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r="24412" b="-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33822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Title 1"/>
          <p:cNvSpPr txBox="1">
            <a:spLocks noGrp="1"/>
          </p:cNvSpPr>
          <p:nvPr>
            <p:ph type="title"/>
          </p:nvPr>
        </p:nvSpPr>
        <p:spPr>
          <a:xfrm>
            <a:off x="1251678" y="949642"/>
            <a:ext cx="48824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2912"/>
            </a:pPr>
            <a:r>
              <a:rPr lang="en-US" sz="1600" dirty="0"/>
              <a:t>Honey spray tans</a:t>
            </a:r>
            <a:br>
              <a:rPr lang="en-US" sz="1600" dirty="0"/>
            </a:br>
            <a:r>
              <a:rPr lang="en-US" sz="1600" dirty="0"/>
              <a:t>Mobile Spray Tanning</a:t>
            </a:r>
            <a:br>
              <a:rPr lang="en-US" sz="1600" dirty="0"/>
            </a:br>
            <a:r>
              <a:rPr lang="en-US" sz="1600" dirty="0"/>
              <a:t>www.thehoneyspraytans.com</a:t>
            </a:r>
            <a:br>
              <a:rPr lang="en-US" sz="1600" dirty="0"/>
            </a:br>
            <a:r>
              <a:rPr lang="en-US" sz="1600" dirty="0"/>
              <a:t> </a:t>
            </a:r>
            <a:r>
              <a:rPr lang="en-US" sz="1600" u="sng" dirty="0"/>
              <a:t>contact@thehoneyspraytans.com</a:t>
            </a:r>
            <a:br>
              <a:rPr lang="en-US" sz="1600" u="sng" dirty="0"/>
            </a:br>
            <a:r>
              <a:rPr lang="en-US" sz="1600" dirty="0"/>
              <a:t>IG: @honeyspraytans</a:t>
            </a:r>
            <a:br>
              <a:rPr lang="en-US" sz="1600" dirty="0"/>
            </a:br>
            <a:r>
              <a:rPr lang="en-US" sz="1600" dirty="0"/>
              <a:t>(901)410-1616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8" y="2667000"/>
            <a:ext cx="4964065" cy="3212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500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GMSD employees will receive a 10% discount when booking online with GMSD-10 promo code.  </a:t>
            </a:r>
          </a:p>
          <a:p>
            <a:pPr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500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Honey Spray Tans is a Memphis-based mobile spray tan provider founded by two sisters to bring you a flawless tan in the comfort and convenience of your own home. </a:t>
            </a:r>
          </a:p>
          <a:p>
            <a:pPr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500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Solutions are all natural, paraben free, and 100% vegan. No orange tones, odor, or sticky feeling!</a:t>
            </a:r>
          </a:p>
        </p:txBody>
      </p:sp>
      <p:sp>
        <p:nvSpPr>
          <p:cNvPr id="97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40" name="image39.png" descr="image39.png"/>
          <p:cNvPicPr>
            <a:picLocks noChangeAspect="1"/>
          </p:cNvPicPr>
          <p:nvPr/>
        </p:nvPicPr>
        <p:blipFill rotWithShape="1">
          <a:blip r:embed="rId2"/>
          <a:srcRect t="10368" r="-1" b="3002"/>
          <a:stretch/>
        </p:blipFill>
        <p:spPr>
          <a:xfrm>
            <a:off x="7578070" y="1619392"/>
            <a:ext cx="2859714" cy="321733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5" name="Title 1"/>
          <p:cNvSpPr txBox="1"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 sz="2400">
                <a:solidFill>
                  <a:srgbClr val="0070C0"/>
                </a:solidFill>
              </a:defRPr>
            </a:pPr>
            <a:r>
              <a:rPr lang="en-US" sz="1600" dirty="0">
                <a:solidFill>
                  <a:schemeClr val="accent1"/>
                </a:solidFill>
              </a:rPr>
              <a:t>The Chiro place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3615 S Houston Levee Rd, collierville, TN 38017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u="sng" dirty="0">
                <a:solidFill>
                  <a:schemeClr val="accent1"/>
                </a:solidFill>
                <a:uFill>
                  <a:solidFill>
                    <a:srgbClr val="FA2B5C"/>
                  </a:solidFill>
                </a:uFill>
                <a:hlinkClick r:id="rId2"/>
              </a:rPr>
              <a:t>(901) 221-7173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34077AA-3967-B244-B8C4-6B4D1ABD7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594145"/>
            <a:ext cx="5978273" cy="3359029"/>
          </a:xfrm>
          <a:prstGeom prst="rect">
            <a:avLst/>
          </a:prstGeom>
        </p:spPr>
      </p:pic>
      <p:sp>
        <p:nvSpPr>
          <p:cNvPr id="219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339328" y="1655065"/>
            <a:ext cx="3090672" cy="422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2892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82"/>
            </a:pPr>
            <a:r>
              <a:rPr lang="en-US" sz="1600" dirty="0">
                <a:solidFill>
                  <a:schemeClr val="bg1"/>
                </a:solidFill>
              </a:rPr>
              <a:t>GMSD employees will receive a ”New Patient Offer” of Examination, consultation, and x-ray for only $30!</a:t>
            </a:r>
          </a:p>
          <a:p>
            <a:pPr marL="282892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82"/>
            </a:pPr>
            <a:r>
              <a:rPr lang="en-US" sz="1600" dirty="0">
                <a:solidFill>
                  <a:schemeClr val="bg1"/>
                </a:solidFill>
              </a:rPr>
              <a:t>Neck or back aches?  Joint pain? Headaches? Sinus problems? Pregnant? Athlete? Come see us!</a:t>
            </a:r>
          </a:p>
          <a:p>
            <a:pPr marL="282892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82"/>
            </a:pPr>
            <a:r>
              <a:rPr lang="en-US" sz="1600" dirty="0">
                <a:solidFill>
                  <a:schemeClr val="bg1"/>
                </a:solidFill>
              </a:rPr>
              <a:t>Call for Appointment: 901.221.7173</a:t>
            </a:r>
          </a:p>
          <a:p>
            <a:pPr marL="282892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82"/>
            </a:pPr>
            <a:r>
              <a:rPr lang="en-US" sz="1600" u="sng" dirty="0">
                <a:solidFill>
                  <a:schemeClr val="bg1"/>
                </a:solidFill>
                <a:uFill>
                  <a:solidFill>
                    <a:srgbClr val="FA2B5C"/>
                  </a:solidFill>
                </a:uFill>
                <a:hlinkClick r:id="rId4"/>
              </a:rPr>
              <a:t>www.thechiroplace.net</a:t>
            </a:r>
            <a:endParaRPr lang="en-US" sz="1600" u="sng">
              <a:solidFill>
                <a:schemeClr val="bg1"/>
              </a:solidFill>
              <a:uFill>
                <a:solidFill>
                  <a:srgbClr val="FA2B5C"/>
                </a:solidFill>
              </a:uFill>
              <a:hlinkClick r:id="rId4"/>
            </a:endParaRPr>
          </a:p>
        </p:txBody>
      </p:sp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D0813576-D302-42B7-A3EC-A272625CC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Title 1"/>
          <p:cNvSpPr txBox="1">
            <a:spLocks noGrp="1"/>
          </p:cNvSpPr>
          <p:nvPr>
            <p:ph type="title"/>
          </p:nvPr>
        </p:nvSpPr>
        <p:spPr>
          <a:xfrm>
            <a:off x="1506266" y="424119"/>
            <a:ext cx="10274497" cy="17344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>
                <a:solidFill>
                  <a:srgbClr val="0070C0"/>
                </a:solidFill>
              </a:defRPr>
            </a:pPr>
            <a:r>
              <a:rPr lang="en-US" sz="5600" spc="800" dirty="0"/>
              <a:t>The chiro place</a:t>
            </a:r>
            <a:br>
              <a:rPr lang="en-US" sz="5600" spc="800" dirty="0"/>
            </a:br>
            <a:r>
              <a:rPr lang="en-US" sz="5600" spc="800" dirty="0"/>
              <a:t>visit any of 3 locations</a:t>
            </a:r>
          </a:p>
        </p:txBody>
      </p:sp>
      <p:sp>
        <p:nvSpPr>
          <p:cNvPr id="235" name="Freeform 6">
            <a:extLst>
              <a:ext uri="{FF2B5EF4-FFF2-40B4-BE49-F238E27FC236}">
                <a16:creationId xmlns:a16="http://schemas.microsoft.com/office/drawing/2014/main" id="{1D25BAD6-AA7B-43BE-870A-D587E51BE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24" name="Content Placeholder 9" descr="Content Placeholder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27" y="1983941"/>
            <a:ext cx="7836844" cy="47837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Title 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defRPr sz="2800"/>
            </a:pPr>
            <a:r>
              <a:rPr lang="en-US" sz="4000" u="sng" dirty="0">
                <a:uFill>
                  <a:solidFill>
                    <a:srgbClr val="FA2B5C"/>
                  </a:solidFill>
                </a:uFill>
                <a:hlinkClick r:id="rId2"/>
              </a:rPr>
              <a:t>Fundamental fitness</a:t>
            </a:r>
            <a:br>
              <a:rPr lang="en-US" sz="2000" dirty="0"/>
            </a:br>
            <a:r>
              <a:rPr lang="en-US" sz="2000" dirty="0"/>
              <a:t>greta Hauberg</a:t>
            </a:r>
            <a:br>
              <a:rPr lang="en-US" sz="2000" dirty="0"/>
            </a:br>
            <a:r>
              <a:rPr lang="en-US" sz="2000" dirty="0"/>
              <a:t>699 Oakleaf Office lane, suite 106, </a:t>
            </a:r>
            <a:br>
              <a:rPr lang="en-US" sz="2000" dirty="0"/>
            </a:br>
            <a:r>
              <a:rPr lang="en-US" sz="2000" dirty="0"/>
              <a:t>Memphis, tn 38117</a:t>
            </a:r>
            <a:br>
              <a:rPr lang="en-US" sz="2000" dirty="0"/>
            </a:br>
            <a:r>
              <a:rPr lang="en-US" sz="2000" dirty="0"/>
              <a:t>(901) 303-8191</a:t>
            </a:r>
          </a:p>
        </p:txBody>
      </p:sp>
      <p:sp>
        <p:nvSpPr>
          <p:cNvPr id="90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9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8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7177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46"/>
            </a:pPr>
            <a:r>
              <a:rPr lang="en-US" sz="2400" dirty="0"/>
              <a:t>“Start a healthy habit” package at a discount: The initial evaluation plus 2 training sessions a week for 4 weeks for $525 (that’s $95 off for GMSD employees ONLY).</a:t>
            </a:r>
          </a:p>
          <a:p>
            <a:pPr marL="277177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746"/>
            </a:pPr>
            <a:r>
              <a:rPr lang="en-US" sz="2400" dirty="0"/>
              <a:t>“Your first 1 hr massage” for $80 (savings of $20 for GMSD employees ONLY). </a:t>
            </a:r>
          </a:p>
        </p:txBody>
      </p:sp>
      <p:pic>
        <p:nvPicPr>
          <p:cNvPr id="207" name="image11.jpeg" descr="image11.jpeg"/>
          <p:cNvPicPr>
            <a:picLocks noChangeAspect="1"/>
          </p:cNvPicPr>
          <p:nvPr/>
        </p:nvPicPr>
        <p:blipFill rotWithShape="1">
          <a:blip r:embed="rId3"/>
          <a:srcRect l="11958" r="8536" b="3"/>
          <a:stretch/>
        </p:blipFill>
        <p:spPr>
          <a:xfrm>
            <a:off x="7598400" y="2197353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Title 1"/>
          <p:cNvSpPr txBox="1"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100" dirty="0"/>
              <a:t>Fundamental fitness</a:t>
            </a:r>
            <a:br>
              <a:rPr lang="en-US" sz="3100" dirty="0"/>
            </a:br>
            <a:r>
              <a:rPr lang="en-US" sz="3100" dirty="0"/>
              <a:t>greta hauberg</a:t>
            </a:r>
          </a:p>
        </p:txBody>
      </p:sp>
      <p:sp>
        <p:nvSpPr>
          <p:cNvPr id="21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4363595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Trainings can be done virtually and/or in-person. However, the initial evaluation needs to be done live.</a:t>
            </a:r>
          </a:p>
          <a:p>
            <a:r>
              <a:rPr lang="en-US" dirty="0"/>
              <a:t>Don’t miss out on this opportunity for excellent massage therapy and personal training at a discounted rate just for you!</a:t>
            </a:r>
          </a:p>
          <a:p>
            <a:r>
              <a:rPr lang="en-US" dirty="0"/>
              <a:t>Email: </a:t>
            </a:r>
            <a:r>
              <a:rPr lang="en-US" u="sng" dirty="0">
                <a:uFill>
                  <a:solidFill>
                    <a:srgbClr val="FA2B5C"/>
                  </a:solidFill>
                </a:uFill>
                <a:hlinkClick r:id="rId2"/>
              </a:rPr>
              <a:t>gretaheals@yahoo.com</a:t>
            </a:r>
          </a:p>
        </p:txBody>
      </p:sp>
      <p:pic>
        <p:nvPicPr>
          <p:cNvPr id="3" name="Picture 2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08CC4385-A36A-BA49-A631-11DE6BFD9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r="19405" b="-2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2" name="Rectangle 171">
            <a:extLst>
              <a:ext uri="{FF2B5EF4-FFF2-40B4-BE49-F238E27FC236}">
                <a16:creationId xmlns:a16="http://schemas.microsoft.com/office/drawing/2014/main" id="{374BD3A9-25D1-4691-BE05-149182EC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4" name="Freeform 10">
            <a:extLst>
              <a:ext uri="{FF2B5EF4-FFF2-40B4-BE49-F238E27FC236}">
                <a16:creationId xmlns:a16="http://schemas.microsoft.com/office/drawing/2014/main" id="{8D49CF1A-01DD-4115-A6BB-CFA8F704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6" name="Title 1"/>
          <p:cNvSpPr txBox="1">
            <a:spLocks noGrp="1"/>
          </p:cNvSpPr>
          <p:nvPr>
            <p:ph type="title"/>
          </p:nvPr>
        </p:nvSpPr>
        <p:spPr>
          <a:xfrm>
            <a:off x="754144" y="484630"/>
            <a:ext cx="6340519" cy="1958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defRPr sz="2800">
                <a:solidFill>
                  <a:srgbClr val="00B050"/>
                </a:solidFill>
              </a:defRPr>
            </a:pPr>
            <a:r>
              <a:rPr lang="en-US" sz="3200" dirty="0"/>
              <a:t>Regel pharmalab</a:t>
            </a:r>
            <a:br>
              <a:rPr lang="en-US" sz="2000" dirty="0"/>
            </a:br>
            <a:r>
              <a:rPr lang="en-US" sz="2000" b="1" dirty="0"/>
              <a:t>1352 Cordova Cove</a:t>
            </a:r>
            <a:br>
              <a:rPr lang="en-US" sz="2000" b="1" dirty="0"/>
            </a:br>
            <a:r>
              <a:rPr lang="en-US" sz="2000" b="1" dirty="0"/>
              <a:t>Germantown, TN 38138</a:t>
            </a:r>
            <a:br>
              <a:rPr lang="en-US" sz="2000" b="1" dirty="0"/>
            </a:br>
            <a:r>
              <a:rPr lang="en-US" sz="2000" b="1" dirty="0"/>
              <a:t>​</a:t>
            </a:r>
            <a:br>
              <a:rPr lang="en-US" sz="2000" b="1" dirty="0"/>
            </a:br>
            <a:r>
              <a:rPr lang="en-US" sz="2000" b="1" dirty="0"/>
              <a:t>Office (901) 757-9434</a:t>
            </a:r>
            <a:br>
              <a:rPr lang="en-US" sz="2000" b="1" dirty="0"/>
            </a:br>
            <a:r>
              <a:rPr lang="en-US" sz="2000" b="1" dirty="0"/>
              <a:t>Fax (901) 757-1194</a:t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5FDAFA16-9D2D-4BEC-89D0-B4EABEE9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765051" y="2443140"/>
            <a:ext cx="6306309" cy="3930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100"/>
            </a:pPr>
            <a:r>
              <a:rPr lang="en-US" sz="2000" dirty="0">
                <a:solidFill>
                  <a:schemeClr val="tx1"/>
                </a:solidFill>
              </a:rPr>
              <a:t>FREE Vitamin and Nutrient Consultation to explore any potential deficiencies due to diet, lifestyle and/or medications that can create unintended deficiencies; CALL LOCATION TO SET UP APPOINTMENT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100"/>
            </a:pPr>
            <a:r>
              <a:rPr lang="en-US" sz="2000" dirty="0">
                <a:solidFill>
                  <a:schemeClr val="tx1"/>
                </a:solidFill>
              </a:rPr>
              <a:t>10 % OFF any Vitamin or Supplement for daily dietary supplementation; IN-STORE PURCHASE ONLY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100"/>
            </a:pPr>
            <a:r>
              <a:rPr lang="en-US" sz="2000" dirty="0">
                <a:solidFill>
                  <a:schemeClr val="tx1"/>
                </a:solidFill>
              </a:rPr>
              <a:t>10 % OFF the Immune Booster Pack (Basic, Advanced or Complete) for daily immune protection; IN-STORE PURCHASE ONLY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100"/>
            </a:pPr>
            <a:r>
              <a:rPr lang="en-US" sz="2000" dirty="0">
                <a:solidFill>
                  <a:schemeClr val="tx1"/>
                </a:solidFill>
              </a:rPr>
              <a:t>Must show GMSD ID Badge to receive special offers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71F2541-FDA2-E647-89FF-A542CB0C2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/>
          <a:stretch/>
        </p:blipFill>
        <p:spPr>
          <a:xfrm>
            <a:off x="8050787" y="1372061"/>
            <a:ext cx="3656581" cy="41138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1"/>
          <p:cNvSpPr txBox="1"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380"/>
            </a:pPr>
            <a:r>
              <a:rPr lang="en-US" sz="4800" dirty="0">
                <a:solidFill>
                  <a:schemeClr val="tx1"/>
                </a:solidFill>
              </a:rPr>
              <a:t>Juice plus+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2380" u="sng" dirty="0">
                <a:solidFill>
                  <a:schemeClr val="tx1"/>
                </a:solidFill>
                <a:uFill>
                  <a:solidFill>
                    <a:srgbClr val="FA2B5C"/>
                  </a:solidFill>
                </a:uFill>
                <a:sym typeface="Helvetica"/>
                <a:hlinkClick r:id="rId2"/>
              </a:rPr>
              <a:t>www.EatYourVeggie.NET</a:t>
            </a:r>
            <a:br>
              <a:rPr lang="en-US" sz="2380" dirty="0">
                <a:solidFill>
                  <a:schemeClr val="tx1"/>
                </a:solidFill>
              </a:rPr>
            </a:br>
            <a:endParaRPr lang="en-US" sz="2380" dirty="0">
              <a:solidFill>
                <a:schemeClr val="tx1"/>
              </a:solidFill>
            </a:endParaRPr>
          </a:p>
        </p:txBody>
      </p:sp>
      <p:sp>
        <p:nvSpPr>
          <p:cNvPr id="26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50924" y="2125362"/>
            <a:ext cx="4920019" cy="4046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With every Adult purchase of our Fruits &amp; Veggie Blend (20 immune building fruits &amp; veggies), you'll receive a FREE ORDER for a child (3yrs up through college) for 4 years, as long as you are on the product!!!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Now through the end of December, receive a bag of our delicious vanilla or chocolate plant protein mix for FREE*!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To get started, contact Miranda Griffin - Wellness Coordinator - 901-859-2410</a:t>
            </a:r>
          </a:p>
        </p:txBody>
      </p:sp>
      <p:pic>
        <p:nvPicPr>
          <p:cNvPr id="258" name="image21.jpeg" descr="image21.jpeg"/>
          <p:cNvPicPr>
            <a:picLocks noChangeAspect="1"/>
          </p:cNvPicPr>
          <p:nvPr/>
        </p:nvPicPr>
        <p:blipFill rotWithShape="1">
          <a:blip r:embed="rId3"/>
          <a:srcRect l="8564" r="255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" descr="Picture 2"/>
          <p:cNvPicPr>
            <a:picLocks noChangeAspect="1"/>
          </p:cNvPicPr>
          <p:nvPr/>
        </p:nvPicPr>
        <p:blipFill rotWithShape="1">
          <a:blip r:embed="rId2"/>
          <a:srcRect l="2128" r="-1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662570FE-8E1C-4A25-8827-8928189FA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40B24BC-917F-49C2-B8AA-C569A400B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 6">
            <a:extLst>
              <a:ext uri="{FF2B5EF4-FFF2-40B4-BE49-F238E27FC236}">
                <a16:creationId xmlns:a16="http://schemas.microsoft.com/office/drawing/2014/main" id="{39F7F083-7C2B-4120-9960-D77AB2863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21" y="1123527"/>
            <a:ext cx="5756000" cy="46048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21" name="Rectangle 132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" name="Title 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 sz="1848">
                <a:solidFill>
                  <a:srgbClr val="643007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rPr lang="en-US" sz="2000" dirty="0"/>
              <a:t>Cypress Naturals Memphis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sym typeface="Helvetica"/>
              </a:rPr>
              <a:t>Artfully Crafted Bath and Body Products </a:t>
            </a:r>
            <a:br>
              <a:rPr lang="en-US" sz="2000" dirty="0">
                <a:sym typeface="Helvetica"/>
              </a:rPr>
            </a:br>
            <a:br>
              <a:rPr lang="en-US" sz="2000" dirty="0">
                <a:sym typeface="Helvetica"/>
              </a:rPr>
            </a:br>
            <a:r>
              <a:rPr lang="en-US" sz="2000" u="sng" dirty="0">
                <a:uFill>
                  <a:solidFill>
                    <a:srgbClr val="FA2B5C"/>
                  </a:solidFill>
                </a:uFill>
                <a:sym typeface="Times Roman"/>
                <a:hlinkClick r:id="rId3"/>
              </a:rPr>
              <a:t>www.cypressnaturalsmemphis.com </a:t>
            </a:r>
          </a:p>
        </p:txBody>
      </p:sp>
      <p:sp>
        <p:nvSpPr>
          <p:cNvPr id="322" name="Freeform 6">
            <a:extLst>
              <a:ext uri="{FF2B5EF4-FFF2-40B4-BE49-F238E27FC236}">
                <a16:creationId xmlns:a16="http://schemas.microsoft.com/office/drawing/2014/main" id="{CBA85B1C-8413-4C7D-98D0-7956747E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1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51678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600">
                <a:solidFill>
                  <a:srgbClr val="5F0F3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000" dirty="0"/>
              <a:t>It is our pleasure to offer GMSD employees (only) a 25% discount on regularly priced items purchased through our website: </a:t>
            </a:r>
            <a:r>
              <a:rPr lang="en-US" sz="2000" u="sng" dirty="0">
                <a:uFill>
                  <a:solidFill>
                    <a:srgbClr val="FA2B5C"/>
                  </a:solidFill>
                </a:uFill>
                <a:hlinkClick r:id="rId3"/>
              </a:rPr>
              <a:t>www.cypressnaturalsmemphis.com </a:t>
            </a: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200" b="1" u="sng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sz="2000" dirty="0">
                <a:uFill>
                  <a:solidFill>
                    <a:srgbClr val="FA2B5C"/>
                  </a:solidFill>
                </a:uFill>
                <a:hlinkClick r:id="rId3"/>
              </a:rPr>
              <a:t>DiscountCode</a:t>
            </a:r>
            <a:r>
              <a:rPr lang="en-US" sz="2000">
                <a:uFill>
                  <a:solidFill>
                    <a:srgbClr val="FA2B5C"/>
                  </a:solidFill>
                </a:uFill>
                <a:hlinkClick r:id="rId3"/>
              </a:rPr>
              <a:t>:  drallefoster25</a:t>
            </a:r>
            <a:endParaRPr lang="en-US" sz="2000"/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600" u="sng">
                <a:solidFill>
                  <a:srgbClr val="64300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000" dirty="0">
                <a:uFill>
                  <a:solidFill>
                    <a:srgbClr val="FA2B5C"/>
                  </a:solidFill>
                </a:uFill>
                <a:hlinkClick r:id="rId3"/>
              </a:rPr>
              <a:t>Questions?  </a:t>
            </a:r>
            <a:r>
              <a:rPr lang="en-US" sz="2000" dirty="0">
                <a:uFill>
                  <a:solidFill>
                    <a:srgbClr val="FA2B5C"/>
                  </a:solidFill>
                </a:uFill>
                <a:hlinkClick r:id="rId4"/>
              </a:rPr>
              <a:t>cypressnaturalsmemphis@gmail.com</a:t>
            </a:r>
            <a:endParaRPr lang="en-US" sz="2000">
              <a:uFill>
                <a:solidFill>
                  <a:srgbClr val="FA2B5C"/>
                </a:solidFill>
              </a:uFill>
              <a:hlinkClick r:id="rId4"/>
            </a:endParaRPr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400" u="sng">
                <a:solidFill>
                  <a:srgbClr val="5F0F3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000" dirty="0">
                <a:uFill>
                  <a:solidFill>
                    <a:srgbClr val="FA2B5C"/>
                  </a:solidFill>
                </a:uFill>
                <a:hlinkClick r:id="rId4"/>
              </a:rPr>
              <a:t>local pickup only at our Germantown studio* </a:t>
            </a:r>
            <a:endParaRPr lang="en-US" sz="2000" dirty="0"/>
          </a:p>
          <a:p>
            <a:pPr marL="285750" indent="-228600">
              <a:buClr>
                <a:schemeClr val="tx2"/>
              </a:buClr>
              <a:buSzPct val="85000"/>
              <a:buFont typeface="Wingdings" pitchFamily="2" charset="2"/>
              <a:buChar char="§"/>
              <a:defRPr sz="1100" u="sng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000" dirty="0">
                <a:uFill>
                  <a:solidFill>
                    <a:srgbClr val="FA2B5C"/>
                  </a:solidFill>
                </a:uFill>
                <a:hlinkClick r:id="rId4"/>
              </a:rPr>
              <a:t>Discount good through:</a:t>
            </a:r>
            <a:r>
              <a:rPr lang="en-US" sz="2000" dirty="0"/>
              <a:t> </a:t>
            </a:r>
            <a:r>
              <a:rPr lang="en-US" sz="2000" u="none" dirty="0"/>
              <a:t> Offer valid from October 1- October 30</a:t>
            </a:r>
          </a:p>
        </p:txBody>
      </p:sp>
      <p:pic>
        <p:nvPicPr>
          <p:cNvPr id="316" name="image33.png" descr="image33.png"/>
          <p:cNvPicPr>
            <a:picLocks noChangeAspect="1"/>
          </p:cNvPicPr>
          <p:nvPr/>
        </p:nvPicPr>
        <p:blipFill rotWithShape="1">
          <a:blip r:embed="rId5"/>
          <a:srcRect t="121"/>
          <a:stretch/>
        </p:blipFill>
        <p:spPr>
          <a:xfrm>
            <a:off x="7598400" y="2197353"/>
            <a:ext cx="3860171" cy="3855489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sp>
        <p:nvSpPr>
          <p:cNvPr id="323" name="Rectangle 136">
            <a:extLst>
              <a:ext uri="{FF2B5EF4-FFF2-40B4-BE49-F238E27FC236}">
                <a16:creationId xmlns:a16="http://schemas.microsoft.com/office/drawing/2014/main" id="{A649C214-D583-4DF7-88CA-1EE5EA0D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0000FF"/>
      </a:hlink>
      <a:folHlink>
        <a:srgbClr val="FF00FF"/>
      </a:folHlink>
    </a:clrScheme>
    <a:fontScheme name="Gallery">
      <a:majorFont>
        <a:latin typeface="Gill Sans MT"/>
        <a:ea typeface="Gill Sans MT"/>
        <a:cs typeface="Gill Sans MT"/>
      </a:majorFont>
      <a:minorFont>
        <a:latin typeface="Helvetica"/>
        <a:ea typeface="Helvetica"/>
        <a:cs typeface="Helvetica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{CDC3ABB4-3AC7-0E4C-9897-008F4E508FCD}tf10001071</Template>
  <TotalTime>1047</TotalTime>
  <Words>6807</Words>
  <Application>Microsoft Macintosh PowerPoint</Application>
  <PresentationFormat>Widescreen</PresentationFormat>
  <Paragraphs>574</Paragraphs>
  <Slides>149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60" baseType="lpstr">
      <vt:lpstr>Apple Chancery</vt:lpstr>
      <vt:lpstr>Apple Symbols</vt:lpstr>
      <vt:lpstr>Arial</vt:lpstr>
      <vt:lpstr>Calibri</vt:lpstr>
      <vt:lpstr>Century Gothic</vt:lpstr>
      <vt:lpstr>Gill Sans</vt:lpstr>
      <vt:lpstr>Gill Sans MT</vt:lpstr>
      <vt:lpstr>Impact</vt:lpstr>
      <vt:lpstr>Times Roman</vt:lpstr>
      <vt:lpstr>Wingdings</vt:lpstr>
      <vt:lpstr>Badge</vt:lpstr>
      <vt:lpstr>Healthy &amp; Active  Germantown</vt:lpstr>
      <vt:lpstr>Healthy &amp; active germantown</vt:lpstr>
      <vt:lpstr>Healthy &amp; active germantown gmsd</vt:lpstr>
      <vt:lpstr>Get active &amp; fit discounts</vt:lpstr>
      <vt:lpstr>Orange theory fitness 9067 Poplar Ave #105, Germantown, TN 38138</vt:lpstr>
      <vt:lpstr>Basecamp fitness 6450 Poplar Ave Suite 115, Memphis, TN 38119</vt:lpstr>
      <vt:lpstr>Planet fitness all locations</vt:lpstr>
      <vt:lpstr>Highpoint  climbing &amp; fitness 21 N Humphreys Blvd, Memphis, TN 38120</vt:lpstr>
      <vt:lpstr>Club 4 fitness 7771 Winchester Road, Memphis, TN 38125 </vt:lpstr>
      <vt:lpstr>Esporta  fitness</vt:lpstr>
      <vt:lpstr>Shed fitness 1215 Ridgeway Rd, Memphis, TN 38119</vt:lpstr>
      <vt:lpstr>Delta life fitness</vt:lpstr>
      <vt:lpstr>The yard 901 6001 Airline Rd, Arlington, TN 38002</vt:lpstr>
      <vt:lpstr>Lifetime fitness 3470 S Houston Levee Rd, Collierville, TN 38139</vt:lpstr>
      <vt:lpstr>Club pilates Valid at All 3 locations: East Memphis, collierville and Lakeland</vt:lpstr>
      <vt:lpstr>Cycle bar 7685 Farmington Blvd Suite 101, Germantown, TN 38138</vt:lpstr>
      <vt:lpstr>Higher Memphis 70 Flicker St, Memphis, TN 38104</vt:lpstr>
      <vt:lpstr>Germantown athletic club 1801 Exeter Rd, Germantown, TN 38138  </vt:lpstr>
      <vt:lpstr>Silver bull fitness 3285 HACKS CROSS ROAD MEMPHIS, TN 38125 </vt:lpstr>
      <vt:lpstr>Power 40 fitness 7950 Club Center Cove, Cordova, TN 38016</vt:lpstr>
      <vt:lpstr>Crossfit  sopo Germantown 3100 Village Shops Dr #18, Germantown, TN 38138</vt:lpstr>
      <vt:lpstr>F45 Germantown 7850 Poplar Ave Suite 20, Germantown, TN 38138</vt:lpstr>
      <vt:lpstr>Fred Astaire dance  6645 Poplar Ave #206, Germantown, TN 38138   </vt:lpstr>
      <vt:lpstr>peloton</vt:lpstr>
      <vt:lpstr>Virtual yoga gmsd</vt:lpstr>
      <vt:lpstr>USA Karate</vt:lpstr>
      <vt:lpstr>Border martial arts academy 4644 Merchants Park Cir #900, Collierville, TN 38017</vt:lpstr>
      <vt:lpstr>Pure barre</vt:lpstr>
      <vt:lpstr>Hotworx  9155 Poplar Ave Suite 25A, Germantown, TN 38138</vt:lpstr>
      <vt:lpstr>PowerPoint Presentation</vt:lpstr>
      <vt:lpstr>PowerPoint Presentation</vt:lpstr>
      <vt:lpstr>Restaurant discounts</vt:lpstr>
      <vt:lpstr>Tacos 4 life</vt:lpstr>
      <vt:lpstr>Chicken salad chick</vt:lpstr>
      <vt:lpstr>Vanelli’s deli 7873 Farmington Blvd, Germantown, TN 38138</vt:lpstr>
      <vt:lpstr>Great hunter crab</vt:lpstr>
      <vt:lpstr>The nutrition hub</vt:lpstr>
      <vt:lpstr>Royal panda 3120 Village Shops Dr #23, Germantown, TN 38138   </vt:lpstr>
      <vt:lpstr>Rock n roll sushi</vt:lpstr>
      <vt:lpstr>Red pier 5901 Poplar Ave. Memphis TN 38119</vt:lpstr>
      <vt:lpstr>Wayback burgers</vt:lpstr>
      <vt:lpstr>Wimpy’s burgers &amp; fries </vt:lpstr>
      <vt:lpstr>Memphis mojo café 7124 US-64 Suite 101, Bartlett, TN 38133</vt:lpstr>
      <vt:lpstr>Texas de brazil</vt:lpstr>
      <vt:lpstr>Mr. p’s buffalo wings 2075 Exeter Rd Suite 35, Germantown, TN 38138</vt:lpstr>
      <vt:lpstr>Poplar pike wine &amp; liquor</vt:lpstr>
      <vt:lpstr>Smashed eats</vt:lpstr>
      <vt:lpstr>Mellow mushroom 9155 Poplar Ave Suite 26, Germantown, TN 38138</vt:lpstr>
      <vt:lpstr>vibe foods 3139 Poplar Ave, Memphis, TN 38111</vt:lpstr>
      <vt:lpstr>PowerPoint Presentation</vt:lpstr>
      <vt:lpstr>Imagine vegan café 2158 Young Ave, Memphis, TN 38104</vt:lpstr>
      <vt:lpstr>Pizzeria trasimeno 1350 Concourse Ave Suite 181, Memphis, TN 38104</vt:lpstr>
      <vt:lpstr>Celtic crossing 903 Cooper St, Memphis, TN 38104</vt:lpstr>
      <vt:lpstr>Wild beet salad co.</vt:lpstr>
      <vt:lpstr>Holiday ham</vt:lpstr>
      <vt:lpstr>One &amp; only BBQ</vt:lpstr>
      <vt:lpstr>The bagel 6698 Poplar Ave, Memphis, TN 38138</vt:lpstr>
      <vt:lpstr>Cozy corner BBQ 735 North Pkwy, Memphis, TN 38105</vt:lpstr>
      <vt:lpstr>Mcalister’s deli 7710 Poplar Ave, Germantown, TN 38138</vt:lpstr>
      <vt:lpstr>Forest hill grill 9102 Poplar Pike, Germantown, TN 38138</vt:lpstr>
      <vt:lpstr> Wiseacre taproom 2783 Broad Ave, Memphis, TN 38112 </vt:lpstr>
      <vt:lpstr>Otherlands coffee bar  641 Cooper St, Memphis, TN 38104</vt:lpstr>
      <vt:lpstr>  Vibe foods 3139 Poplar Ave, Memphis, TN 38111   </vt:lpstr>
      <vt:lpstr>Margie’s 901 ice cream</vt:lpstr>
      <vt:lpstr>Dipsticle 694 N Germantown Pkwy ste 60, Cordova, TN 38018</vt:lpstr>
      <vt:lpstr>Miccos 9077 Poplar Ave #103, Germantown, TN 38138   </vt:lpstr>
      <vt:lpstr>Quintessential sweets 2811 Bartlett Blvd, Bartlett, TN 38134</vt:lpstr>
      <vt:lpstr>Frost bake shop</vt:lpstr>
      <vt:lpstr>Jin’s donuts 1990 w. poplar ave. #103</vt:lpstr>
      <vt:lpstr>Mojo nutrition 2059 S Houston Levee Rd Ste 118, Germantown, TN 38139</vt:lpstr>
      <vt:lpstr>City silo 5101 Sanderlin Ave #104b, Memphis, TN 38117 (901) 729-7687 </vt:lpstr>
      <vt:lpstr>Loflin yard</vt:lpstr>
      <vt:lpstr>Mosaic foods</vt:lpstr>
      <vt:lpstr>Home chef</vt:lpstr>
      <vt:lpstr>The fresh market 9375 Poplar Ave, Germantown, TN 38138</vt:lpstr>
      <vt:lpstr>Tiger nutrition 3315 Hacks Cross Memphis, TN 38125</vt:lpstr>
      <vt:lpstr>Smoothie king 7820 Poplar Avenue, Germantown 901-309-8039 </vt:lpstr>
      <vt:lpstr>Kind snack bars</vt:lpstr>
      <vt:lpstr>Java café  3133 Forest Hill Irene Rd, Germantown, TN 38138</vt:lpstr>
      <vt:lpstr>Mind body &amp; spirit  discounts</vt:lpstr>
      <vt:lpstr>Stretch zone 2037 Exeter Road Su 9, Germantown, TN 38138</vt:lpstr>
      <vt:lpstr>Wellness m.d. 3680 S Houston Levee Rd Ste 104, Collierville, TN 38017</vt:lpstr>
      <vt:lpstr>Wellness M.D. 3680 S Houston Levee Rd Ste 104, Collierville, TN 38017</vt:lpstr>
      <vt:lpstr>Bikram yoga Sanderlin Center Ste 125, Memphis, TN 38117</vt:lpstr>
      <vt:lpstr>Nailology salon &amp; spa</vt:lpstr>
      <vt:lpstr>Summit yoga 6645 Poplar Ave #208, Germantown, TN 38138</vt:lpstr>
      <vt:lpstr>Buff city soap 1730 S Germantown Rd Suite 121, Germantown, TN 38138</vt:lpstr>
      <vt:lpstr>Belle fleur https://explorebellefleur.com/</vt:lpstr>
      <vt:lpstr>Ageless men’s health 9067 Poplar Ave #109, Germantown, TN 38138</vt:lpstr>
      <vt:lpstr>Honey spray tans Mobile Spray Tanning www.thehoneyspraytans.com  contact@thehoneyspraytans.com IG: @honeyspraytans (901)410-1616</vt:lpstr>
      <vt:lpstr>The Chiro place 3615 S Houston Levee Rd, collierville, TN 38017 (901) 221-7173</vt:lpstr>
      <vt:lpstr>The chiro place visit any of 3 locations</vt:lpstr>
      <vt:lpstr>Fundamental fitness greta Hauberg 699 Oakleaf Office lane, suite 106,  Memphis, tn 38117 (901) 303-8191</vt:lpstr>
      <vt:lpstr>Fundamental fitness greta hauberg</vt:lpstr>
      <vt:lpstr>Regel pharmalab 1352 Cordova Cove Germantown, TN 38138 ​ Office (901) 757-9434 Fax (901) 757-1194 </vt:lpstr>
      <vt:lpstr>Juice plus+ www.EatYourVeggie.NET </vt:lpstr>
      <vt:lpstr>PowerPoint Presentation</vt:lpstr>
      <vt:lpstr>PowerPoint Presentation</vt:lpstr>
      <vt:lpstr>Cypress Naturals Memphis  Artfully Crafted Bath and Body Products   www.cypressnaturalsmemphis.com </vt:lpstr>
      <vt:lpstr>Tuuwa products 235 Germantown Bend Cove, Cordova, TN 38018</vt:lpstr>
      <vt:lpstr>Leisure &amp; entertainment  discounts</vt:lpstr>
      <vt:lpstr>Memphis redbirds</vt:lpstr>
      <vt:lpstr>Memphis 901 fc</vt:lpstr>
      <vt:lpstr>Civil axe throwing 3020 Broad Ave #1, Memphis, TN 38112</vt:lpstr>
      <vt:lpstr>Go ape! 651 N Pine Lake Dr, Memphis, TN 38134</vt:lpstr>
      <vt:lpstr>Fun quest bowling  440 U.S. 72, Collierville, TN 38017 901-457-7051 </vt:lpstr>
      <vt:lpstr>Autobahn indoor speedway &amp; events 6399 Shelby View Dr, Memphis, TN 38134</vt:lpstr>
      <vt:lpstr>Paintball park of Memphis 9640 E Davies Plantation Rd, Lakeland, TN 38002</vt:lpstr>
      <vt:lpstr>Jumping world 6161 Shelby Oaks Dr, Memphis, TN 38134</vt:lpstr>
      <vt:lpstr>Memphis symphony orchestra</vt:lpstr>
      <vt:lpstr>Fleet feet Memphis</vt:lpstr>
      <vt:lpstr>Bike the planet 8385 US-64 Suite 104, Memphis, TN 38133</vt:lpstr>
      <vt:lpstr>Party city</vt:lpstr>
      <vt:lpstr>Family leisure 2120 Whitten Rd, Memphis, TN 38133 (901) 371-9090</vt:lpstr>
      <vt:lpstr>Performing arts of Germantown 7863 Farmington Blvd, Germantown, TN 38138</vt:lpstr>
      <vt:lpstr>Ultimate ballroom dancing 7990 Trinity Rd #106, Cordova, TN 38018</vt:lpstr>
      <vt:lpstr>Music Box  7516 Capital Dr. Germantown TN 38138  (901) 626 0973 (text or call) www.musicboxinc.com  info@musicboxinc.com</vt:lpstr>
      <vt:lpstr>Special services discounts</vt:lpstr>
      <vt:lpstr>Southern pro pressure washing (901)-355-2695</vt:lpstr>
      <vt:lpstr>Herndon brothers lawn care 901-517-4305</vt:lpstr>
      <vt:lpstr>Mcculley roofing &amp; renovations llc.</vt:lpstr>
      <vt:lpstr>Smith’s plumbing services 6843 Summer Ave, Memphis, TN 38134</vt:lpstr>
      <vt:lpstr>Inman-murphy termite &amp; pest control</vt:lpstr>
      <vt:lpstr>Alex Ginsburg  photographics</vt:lpstr>
      <vt:lpstr>Alex Ginsburg photographics</vt:lpstr>
      <vt:lpstr>Alex Ginsburg photographics</vt:lpstr>
      <vt:lpstr>Gateway tires &amp; service center</vt:lpstr>
      <vt:lpstr>Jiffy lube</vt:lpstr>
      <vt:lpstr>Advance auto parts</vt:lpstr>
      <vt:lpstr>Spark printing 3895 S Perkins Rd #3, Memphis, TN 38118</vt:lpstr>
      <vt:lpstr>Hotels.com</vt:lpstr>
      <vt:lpstr>General motors</vt:lpstr>
      <vt:lpstr> Retail discounts</vt:lpstr>
      <vt:lpstr>The art project 2092 Trimble Pl, Memphis, TN 38104</vt:lpstr>
      <vt:lpstr>canon</vt:lpstr>
      <vt:lpstr>Novel bookstore 387 Perkins Extd, Memphis, TN 38117</vt:lpstr>
      <vt:lpstr>ableton</vt:lpstr>
      <vt:lpstr>Estates at river pointe</vt:lpstr>
      <vt:lpstr>Fedex office</vt:lpstr>
      <vt:lpstr>Staples educator discount</vt:lpstr>
      <vt:lpstr>Hobby lobby</vt:lpstr>
      <vt:lpstr>Pencils.com</vt:lpstr>
      <vt:lpstr>Half price books</vt:lpstr>
      <vt:lpstr>joanns</vt:lpstr>
      <vt:lpstr>Banana republic</vt:lpstr>
      <vt:lpstr>loft</vt:lpstr>
      <vt:lpstr>j. crew</vt:lpstr>
      <vt:lpstr>Barnes &amp; noble </vt:lpstr>
      <vt:lpstr>The container store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&amp; Active  germantown</dc:title>
  <cp:lastModifiedBy>Andrew  Martin</cp:lastModifiedBy>
  <cp:revision>163</cp:revision>
  <cp:lastPrinted>2021-07-15T19:07:21Z</cp:lastPrinted>
  <dcterms:modified xsi:type="dcterms:W3CDTF">2022-06-22T17:53:00Z</dcterms:modified>
</cp:coreProperties>
</file>