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Boogaloo"/>
      <p:regular r:id="rId27"/>
    </p:embeddedFont>
    <p:embeddedFont>
      <p:font typeface="Luckiest Guy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uckiestGuy-regular.fntdata"/><Relationship Id="rId27" Type="http://schemas.openxmlformats.org/officeDocument/2006/relationships/font" Target="fonts/Boogalo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f34fcd83e88ebea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f34fcd83e88ebea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be6cec53e85d3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0be6cec53e85d3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be6cec53e85d36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be6cec53e85d36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be6cec53e85d36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0be6cec53e85d36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be6cec53e85d36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0be6cec53e85d36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0be6cec53e85d36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0be6cec53e85d36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be6cec53e85d36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0be6cec53e85d36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be6cec53e85d36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0be6cec53e85d36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0be6cec53e85d36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0be6cec53e85d36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f34fcd83e88ebea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f34fcd83e88ebea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898c2b06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898c2b0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f34fcd83e88ebea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f34fcd83e88ebea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f34fcd83e88ebea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f34fcd83e88ebea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383e9c3b00099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383e9c3b00099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8c72aa7bdcf88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8c72aa7bdcf88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8427ea6617bcf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8427ea6617bcf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8427ea6617bcfa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8427ea6617bcfa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898c2b06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898c2b06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4bb2a093fbb93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4bb2a093fbb93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f34fcd83e88ebea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f34fcd83e88ebea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jpg"/><Relationship Id="rId4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2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Relationship Id="rId4" Type="http://schemas.openxmlformats.org/officeDocument/2006/relationships/image" Target="../media/image3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hyperlink" Target="https://edpuzzle.com/assignments/610ff77f77bfa8418850f736/watch" TargetMode="External"/><Relationship Id="rId9" Type="http://schemas.openxmlformats.org/officeDocument/2006/relationships/hyperlink" Target="https://edpuzzle.com/assignments/610ff7dc77bfa8418850f860/watch" TargetMode="External"/><Relationship Id="rId5" Type="http://schemas.openxmlformats.org/officeDocument/2006/relationships/image" Target="../media/image35.png"/><Relationship Id="rId6" Type="http://schemas.openxmlformats.org/officeDocument/2006/relationships/hyperlink" Target="https://edpuzzle.com/assignments/610ff75c0a2230414abe5bc3/watch" TargetMode="External"/><Relationship Id="rId7" Type="http://schemas.openxmlformats.org/officeDocument/2006/relationships/hyperlink" Target="https://edpuzzle.com/assignments/610ff79d0a2230414abe5c20/watch" TargetMode="External"/><Relationship Id="rId8" Type="http://schemas.openxmlformats.org/officeDocument/2006/relationships/hyperlink" Target="https://edpuzzle.com/assignments/610ff7bed2b5484150e2b560/watch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1L63eQ0C3pQ" TargetMode="External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hyperlink" Target="https://youtu.be/sO-V5Uj-dYg" TargetMode="External"/><Relationship Id="rId11" Type="http://schemas.openxmlformats.org/officeDocument/2006/relationships/image" Target="../media/image1.png"/><Relationship Id="rId10" Type="http://schemas.openxmlformats.org/officeDocument/2006/relationships/image" Target="../media/image2.png"/><Relationship Id="rId9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0.gif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9.png"/><Relationship Id="rId13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4.png"/><Relationship Id="rId5" Type="http://schemas.openxmlformats.org/officeDocument/2006/relationships/hyperlink" Target="https://youtu.be/zDh7GA60-GE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0.gif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3.png"/><Relationship Id="rId13" Type="http://schemas.openxmlformats.org/officeDocument/2006/relationships/image" Target="../media/image1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8.png"/><Relationship Id="rId9" Type="http://schemas.openxmlformats.org/officeDocument/2006/relationships/image" Target="../media/image21.gif"/><Relationship Id="rId14" Type="http://schemas.openxmlformats.org/officeDocument/2006/relationships/image" Target="../media/image17.png"/><Relationship Id="rId5" Type="http://schemas.openxmlformats.org/officeDocument/2006/relationships/hyperlink" Target="https://youtu.be/MCizXwQx3_4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10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hyperlink" Target="http://www.youtube.com/watch?v=Xw4Xh9LwIvs" TargetMode="External"/><Relationship Id="rId5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HEAT RELATED ILLNESSES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/>
        </p:nvSpPr>
        <p:spPr>
          <a:xfrm>
            <a:off x="4123400" y="2447150"/>
            <a:ext cx="47892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uckiest Guy"/>
                <a:ea typeface="Luckiest Guy"/>
                <a:cs typeface="Luckiest Guy"/>
                <a:sym typeface="Luckiest Guy"/>
              </a:rPr>
              <a:t>DIAGNOSIS</a:t>
            </a:r>
            <a:endParaRPr sz="22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r>
              <a:rPr lang="en" sz="1100">
                <a:latin typeface="Luckiest Guy"/>
                <a:ea typeface="Luckiest Guy"/>
                <a:cs typeface="Luckiest Guy"/>
                <a:sym typeface="Luckiest Guy"/>
              </a:rPr>
              <a:t>Delete the heat illnesses that are not correct for </a:t>
            </a:r>
            <a:r>
              <a:rPr lang="en" sz="1100">
                <a:latin typeface="Luckiest Guy"/>
                <a:ea typeface="Luckiest Guy"/>
                <a:cs typeface="Luckiest Guy"/>
                <a:sym typeface="Luckiest Guy"/>
              </a:rPr>
              <a:t>this scenario</a:t>
            </a:r>
            <a:r>
              <a:rPr lang="en" sz="1100">
                <a:latin typeface="Luckiest Guy"/>
                <a:ea typeface="Luckiest Guy"/>
                <a:cs typeface="Luckiest Guy"/>
                <a:sym typeface="Luckiest Guy"/>
              </a:rPr>
              <a:t>. </a:t>
            </a:r>
            <a:endParaRPr sz="11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39386" r="0" t="41176"/>
          <a:stretch/>
        </p:blipFill>
        <p:spPr>
          <a:xfrm>
            <a:off x="4227475" y="180325"/>
            <a:ext cx="4789152" cy="239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0"/>
            <a:ext cx="407508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/>
          <p:nvPr/>
        </p:nvSpPr>
        <p:spPr>
          <a:xfrm>
            <a:off x="3979003" y="3569289"/>
            <a:ext cx="1568100" cy="1722000"/>
          </a:xfrm>
          <a:prstGeom prst="mathMultiply">
            <a:avLst>
              <a:gd fmla="val 1274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 txBox="1"/>
          <p:nvPr/>
        </p:nvSpPr>
        <p:spPr>
          <a:xfrm>
            <a:off x="3978995" y="3170450"/>
            <a:ext cx="1764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Heat cramps</a:t>
            </a:r>
            <a:endParaRPr sz="1600">
              <a:solidFill>
                <a:srgbClr val="FFD966"/>
              </a:solidFill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5547100" y="3170450"/>
            <a:ext cx="1904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exhaustion</a:t>
            </a:r>
            <a:endParaRPr sz="1600">
              <a:solidFill>
                <a:srgbClr val="FF9900"/>
              </a:solidFill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7239608" y="3165650"/>
            <a:ext cx="1904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STROKE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5353050" y="3752850"/>
            <a:ext cx="355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the RED “X” to eliminate the treatments that would NOT help in this scenario. Select the X and make copy for each wrong treatment. Place the X on the wrong answers.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407508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/>
        </p:nvSpPr>
        <p:spPr>
          <a:xfrm>
            <a:off x="3979003" y="3569289"/>
            <a:ext cx="1568100" cy="1722000"/>
          </a:xfrm>
          <a:prstGeom prst="mathMultiply">
            <a:avLst>
              <a:gd fmla="val 1274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4">
            <a:alphaModFix/>
          </a:blip>
          <a:srcRect b="0" l="33119" r="0" t="28921"/>
          <a:stretch/>
        </p:blipFill>
        <p:spPr>
          <a:xfrm>
            <a:off x="4435600" y="41125"/>
            <a:ext cx="4581000" cy="253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4123400" y="2447150"/>
            <a:ext cx="4789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uckiest Guy"/>
                <a:ea typeface="Luckiest Guy"/>
                <a:cs typeface="Luckiest Guy"/>
                <a:sym typeface="Luckiest Guy"/>
              </a:rPr>
              <a:t>DIAGNOSIS</a:t>
            </a:r>
            <a:endParaRPr sz="22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uckiest Guy"/>
                <a:ea typeface="Luckiest Guy"/>
                <a:cs typeface="Luckiest Guy"/>
                <a:sym typeface="Luckiest Guy"/>
              </a:rPr>
              <a:t> Delete the heat illnesses that are not correct for this scenario. </a:t>
            </a:r>
            <a:endParaRPr sz="11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3978995" y="3170450"/>
            <a:ext cx="17640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Heat cramps</a:t>
            </a:r>
            <a:endParaRPr sz="1600">
              <a:solidFill>
                <a:srgbClr val="FFD966"/>
              </a:solidFill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5547100" y="3170450"/>
            <a:ext cx="19044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exhaustion</a:t>
            </a:r>
            <a:endParaRPr sz="1600">
              <a:solidFill>
                <a:srgbClr val="FF9900"/>
              </a:solidFill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7239608" y="3165650"/>
            <a:ext cx="19044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STROKE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5353050" y="3752850"/>
            <a:ext cx="355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the RED “X” to eliminate the treatments that would NOT help in this scenario. Select the X and make copy for each wrong treatment. Place the X on the wrong answers.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407508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/>
          <p:nvPr/>
        </p:nvSpPr>
        <p:spPr>
          <a:xfrm>
            <a:off x="3979003" y="3569289"/>
            <a:ext cx="1568100" cy="1722000"/>
          </a:xfrm>
          <a:prstGeom prst="mathMultiply">
            <a:avLst>
              <a:gd fmla="val 1274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5"/>
          <p:cNvPicPr preferRelativeResize="0"/>
          <p:nvPr/>
        </p:nvPicPr>
        <p:blipFill rotWithShape="1">
          <a:blip r:embed="rId4">
            <a:alphaModFix/>
          </a:blip>
          <a:srcRect b="0" l="27017" r="0" t="28921"/>
          <a:stretch/>
        </p:blipFill>
        <p:spPr>
          <a:xfrm>
            <a:off x="4435600" y="0"/>
            <a:ext cx="4580999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4123400" y="2447150"/>
            <a:ext cx="4789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uckiest Guy"/>
                <a:ea typeface="Luckiest Guy"/>
                <a:cs typeface="Luckiest Guy"/>
                <a:sym typeface="Luckiest Guy"/>
              </a:rPr>
              <a:t>DIAGNOSIS</a:t>
            </a:r>
            <a:endParaRPr sz="22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uckiest Guy"/>
                <a:ea typeface="Luckiest Guy"/>
                <a:cs typeface="Luckiest Guy"/>
                <a:sym typeface="Luckiest Guy"/>
              </a:rPr>
              <a:t> Delete the heat illnesses that are not correct for this scenario. </a:t>
            </a:r>
            <a:endParaRPr sz="11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3978995" y="3170450"/>
            <a:ext cx="17640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Heat cramps</a:t>
            </a:r>
            <a:endParaRPr sz="1600">
              <a:solidFill>
                <a:srgbClr val="FFD966"/>
              </a:solidFill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5547100" y="3170450"/>
            <a:ext cx="19044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exhaustion</a:t>
            </a:r>
            <a:endParaRPr sz="1600">
              <a:solidFill>
                <a:srgbClr val="FF9900"/>
              </a:solidFill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7239608" y="3165650"/>
            <a:ext cx="19044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STROKE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5353050" y="3752850"/>
            <a:ext cx="355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the RED “X” to eliminate the treatments that would NOT help in this scenario. Select the X and make copy for each wrong treatment. Place the X on the wrong answers.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407508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/>
          <p:nvPr/>
        </p:nvSpPr>
        <p:spPr>
          <a:xfrm>
            <a:off x="3979003" y="3569289"/>
            <a:ext cx="1568100" cy="1722000"/>
          </a:xfrm>
          <a:prstGeom prst="mathMultiply">
            <a:avLst>
              <a:gd fmla="val 1274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4">
            <a:alphaModFix/>
          </a:blip>
          <a:srcRect b="0" l="11574" r="0" t="16058"/>
          <a:stretch/>
        </p:blipFill>
        <p:spPr>
          <a:xfrm>
            <a:off x="4435600" y="0"/>
            <a:ext cx="4581000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/>
        </p:nvSpPr>
        <p:spPr>
          <a:xfrm>
            <a:off x="4123400" y="2447150"/>
            <a:ext cx="4789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uckiest Guy"/>
                <a:ea typeface="Luckiest Guy"/>
                <a:cs typeface="Luckiest Guy"/>
                <a:sym typeface="Luckiest Guy"/>
              </a:rPr>
              <a:t>DIAGNOSIS</a:t>
            </a:r>
            <a:endParaRPr sz="22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uckiest Guy"/>
                <a:ea typeface="Luckiest Guy"/>
                <a:cs typeface="Luckiest Guy"/>
                <a:sym typeface="Luckiest Guy"/>
              </a:rPr>
              <a:t> Delete the heat illnesses that are not correct for this scenario. </a:t>
            </a:r>
            <a:endParaRPr sz="11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3978995" y="3170450"/>
            <a:ext cx="17640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Heat cramps</a:t>
            </a:r>
            <a:endParaRPr sz="1600">
              <a:solidFill>
                <a:srgbClr val="FFD966"/>
              </a:solidFill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5547100" y="3170450"/>
            <a:ext cx="19044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exhaustion</a:t>
            </a:r>
            <a:endParaRPr sz="1600">
              <a:solidFill>
                <a:srgbClr val="FF9900"/>
              </a:solidFill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7239608" y="3165650"/>
            <a:ext cx="19044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STROKE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5353050" y="3752850"/>
            <a:ext cx="355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the RED “X” to eliminate the treatments that would NOT help in this scenario. Select the X and make copy for each wrong treatment. Place the X on the wrong answers.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407508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/>
          <p:nvPr/>
        </p:nvSpPr>
        <p:spPr>
          <a:xfrm>
            <a:off x="3979003" y="3569289"/>
            <a:ext cx="1568100" cy="1722000"/>
          </a:xfrm>
          <a:prstGeom prst="mathMultiply">
            <a:avLst>
              <a:gd fmla="val 1274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27"/>
          <p:cNvPicPr preferRelativeResize="0"/>
          <p:nvPr/>
        </p:nvPicPr>
        <p:blipFill rotWithShape="1">
          <a:blip r:embed="rId4">
            <a:alphaModFix/>
          </a:blip>
          <a:srcRect b="0" l="53386" r="8608" t="28921"/>
          <a:stretch/>
        </p:blipFill>
        <p:spPr>
          <a:xfrm>
            <a:off x="4435600" y="45974"/>
            <a:ext cx="4581001" cy="25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/>
          <p:nvPr/>
        </p:nvSpPr>
        <p:spPr>
          <a:xfrm>
            <a:off x="4123400" y="2447150"/>
            <a:ext cx="4789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uckiest Guy"/>
                <a:ea typeface="Luckiest Guy"/>
                <a:cs typeface="Luckiest Guy"/>
                <a:sym typeface="Luckiest Guy"/>
              </a:rPr>
              <a:t>DIAGNOSIS</a:t>
            </a:r>
            <a:endParaRPr sz="22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uckiest Guy"/>
                <a:ea typeface="Luckiest Guy"/>
                <a:cs typeface="Luckiest Guy"/>
                <a:sym typeface="Luckiest Guy"/>
              </a:rPr>
              <a:t> Delete the heat illnesses that are not correct for this scenario. </a:t>
            </a:r>
            <a:endParaRPr sz="11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3978995" y="3170450"/>
            <a:ext cx="17640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Heat cramps</a:t>
            </a:r>
            <a:endParaRPr sz="1600">
              <a:solidFill>
                <a:srgbClr val="FFD966"/>
              </a:solidFill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5547100" y="3170450"/>
            <a:ext cx="19044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exhaustion</a:t>
            </a:r>
            <a:endParaRPr sz="1600">
              <a:solidFill>
                <a:srgbClr val="FF9900"/>
              </a:solidFill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7239608" y="3165650"/>
            <a:ext cx="19044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STROKE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5353050" y="3752850"/>
            <a:ext cx="355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the RED “X” to eliminate the treatments that would NOT help in this scenario. Select the X and make copy for each wrong treatment. Place the X on the wrong answers.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407508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/>
          <p:nvPr/>
        </p:nvSpPr>
        <p:spPr>
          <a:xfrm>
            <a:off x="3979003" y="3569289"/>
            <a:ext cx="1568100" cy="1722000"/>
          </a:xfrm>
          <a:prstGeom prst="mathMultiply">
            <a:avLst>
              <a:gd fmla="val 1274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28"/>
          <p:cNvPicPr preferRelativeResize="0"/>
          <p:nvPr/>
        </p:nvPicPr>
        <p:blipFill rotWithShape="1">
          <a:blip r:embed="rId4">
            <a:alphaModFix/>
          </a:blip>
          <a:srcRect b="0" l="0" r="0" t="36390"/>
          <a:stretch/>
        </p:blipFill>
        <p:spPr>
          <a:xfrm>
            <a:off x="4379875" y="148600"/>
            <a:ext cx="4509602" cy="242647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8"/>
          <p:cNvSpPr txBox="1"/>
          <p:nvPr/>
        </p:nvSpPr>
        <p:spPr>
          <a:xfrm>
            <a:off x="4123400" y="2447150"/>
            <a:ext cx="4789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uckiest Guy"/>
                <a:ea typeface="Luckiest Guy"/>
                <a:cs typeface="Luckiest Guy"/>
                <a:sym typeface="Luckiest Guy"/>
              </a:rPr>
              <a:t>DIAGNOSIS</a:t>
            </a:r>
            <a:endParaRPr sz="22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uckiest Guy"/>
                <a:ea typeface="Luckiest Guy"/>
                <a:cs typeface="Luckiest Guy"/>
                <a:sym typeface="Luckiest Guy"/>
              </a:rPr>
              <a:t> Delete the heat illnesses that are not correct for this scenario. </a:t>
            </a:r>
            <a:endParaRPr sz="11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3978995" y="3170450"/>
            <a:ext cx="17640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Heat cramps</a:t>
            </a:r>
            <a:endParaRPr sz="1600">
              <a:solidFill>
                <a:srgbClr val="FFD966"/>
              </a:solidFill>
            </a:endParaRPr>
          </a:p>
        </p:txBody>
      </p:sp>
      <p:sp>
        <p:nvSpPr>
          <p:cNvPr id="245" name="Google Shape;245;p28"/>
          <p:cNvSpPr txBox="1"/>
          <p:nvPr/>
        </p:nvSpPr>
        <p:spPr>
          <a:xfrm>
            <a:off x="5547100" y="3170450"/>
            <a:ext cx="19044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exhaustion</a:t>
            </a:r>
            <a:endParaRPr sz="1600">
              <a:solidFill>
                <a:srgbClr val="FF9900"/>
              </a:solidFill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7239608" y="3165650"/>
            <a:ext cx="19044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STROKE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5353050" y="3752850"/>
            <a:ext cx="355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the RED “X” to eliminate the treatments that would NOT help in this scenario. Select the X and make copy for each wrong treatment. Place the X on the wrong answers.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407508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9"/>
          <p:cNvSpPr/>
          <p:nvPr/>
        </p:nvSpPr>
        <p:spPr>
          <a:xfrm>
            <a:off x="3979003" y="3569289"/>
            <a:ext cx="1568100" cy="1722000"/>
          </a:xfrm>
          <a:prstGeom prst="mathMultiply">
            <a:avLst>
              <a:gd fmla="val 1274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 rotWithShape="1">
          <a:blip r:embed="rId4">
            <a:alphaModFix/>
          </a:blip>
          <a:srcRect b="0" l="26960" r="4367" t="39968"/>
          <a:stretch/>
        </p:blipFill>
        <p:spPr>
          <a:xfrm>
            <a:off x="4435600" y="0"/>
            <a:ext cx="4580998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9"/>
          <p:cNvSpPr txBox="1"/>
          <p:nvPr/>
        </p:nvSpPr>
        <p:spPr>
          <a:xfrm>
            <a:off x="4123400" y="2447150"/>
            <a:ext cx="4789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uckiest Guy"/>
                <a:ea typeface="Luckiest Guy"/>
                <a:cs typeface="Luckiest Guy"/>
                <a:sym typeface="Luckiest Guy"/>
              </a:rPr>
              <a:t>DIAGNOSIS</a:t>
            </a:r>
            <a:endParaRPr sz="22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uckiest Guy"/>
                <a:ea typeface="Luckiest Guy"/>
                <a:cs typeface="Luckiest Guy"/>
                <a:sym typeface="Luckiest Guy"/>
              </a:rPr>
              <a:t> Delete the heat illnesses that are not correct for this scenario. </a:t>
            </a:r>
            <a:endParaRPr sz="11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3978995" y="3170450"/>
            <a:ext cx="17640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Heat cramps</a:t>
            </a:r>
            <a:endParaRPr sz="1600">
              <a:solidFill>
                <a:srgbClr val="FFD966"/>
              </a:solidFill>
            </a:endParaRPr>
          </a:p>
        </p:txBody>
      </p:sp>
      <p:sp>
        <p:nvSpPr>
          <p:cNvPr id="257" name="Google Shape;257;p29"/>
          <p:cNvSpPr txBox="1"/>
          <p:nvPr/>
        </p:nvSpPr>
        <p:spPr>
          <a:xfrm>
            <a:off x="5547100" y="3170450"/>
            <a:ext cx="19044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exhaustion</a:t>
            </a:r>
            <a:endParaRPr sz="1600">
              <a:solidFill>
                <a:srgbClr val="FF9900"/>
              </a:solidFill>
            </a:endParaRPr>
          </a:p>
        </p:txBody>
      </p:sp>
      <p:sp>
        <p:nvSpPr>
          <p:cNvPr id="258" name="Google Shape;258;p29"/>
          <p:cNvSpPr txBox="1"/>
          <p:nvPr/>
        </p:nvSpPr>
        <p:spPr>
          <a:xfrm>
            <a:off x="7239608" y="3165650"/>
            <a:ext cx="19044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STROKE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5353050" y="3752850"/>
            <a:ext cx="355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the RED “X” to eliminate the treatments that would NOT help in this scenario. Select the X and make copy for each wrong treatment. Place the X on the wrong answers.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407508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0"/>
          <p:cNvSpPr/>
          <p:nvPr/>
        </p:nvSpPr>
        <p:spPr>
          <a:xfrm>
            <a:off x="3979003" y="3569289"/>
            <a:ext cx="1568100" cy="1722000"/>
          </a:xfrm>
          <a:prstGeom prst="mathMultiply">
            <a:avLst>
              <a:gd fmla="val 1274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0"/>
          <p:cNvSpPr txBox="1"/>
          <p:nvPr/>
        </p:nvSpPr>
        <p:spPr>
          <a:xfrm>
            <a:off x="5299675" y="3762200"/>
            <a:ext cx="3717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RED “X” to eliminate the treatments that would NOT help in this scenario. Select the X and make copy for each wrong treatment. Place the X on the wrong answers.</a:t>
            </a:r>
            <a:endParaRPr/>
          </a:p>
        </p:txBody>
      </p:sp>
      <p:pic>
        <p:nvPicPr>
          <p:cNvPr id="267" name="Google Shape;267;p30"/>
          <p:cNvPicPr preferRelativeResize="0"/>
          <p:nvPr/>
        </p:nvPicPr>
        <p:blipFill rotWithShape="1">
          <a:blip r:embed="rId4">
            <a:alphaModFix/>
          </a:blip>
          <a:srcRect b="10708" l="0" r="7313" t="40989"/>
          <a:stretch/>
        </p:blipFill>
        <p:spPr>
          <a:xfrm>
            <a:off x="4435600" y="0"/>
            <a:ext cx="4580999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0"/>
          <p:cNvSpPr txBox="1"/>
          <p:nvPr/>
        </p:nvSpPr>
        <p:spPr>
          <a:xfrm>
            <a:off x="4123400" y="2447150"/>
            <a:ext cx="4789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uckiest Guy"/>
                <a:ea typeface="Luckiest Guy"/>
                <a:cs typeface="Luckiest Guy"/>
                <a:sym typeface="Luckiest Guy"/>
              </a:rPr>
              <a:t>DIAGNOSIS</a:t>
            </a:r>
            <a:endParaRPr sz="22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uckiest Guy"/>
                <a:ea typeface="Luckiest Guy"/>
                <a:cs typeface="Luckiest Guy"/>
                <a:sym typeface="Luckiest Guy"/>
              </a:rPr>
              <a:t> Delete the heat illnesses that are not correct for this scenario. </a:t>
            </a:r>
            <a:endParaRPr sz="11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3978995" y="3170450"/>
            <a:ext cx="17640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rPr>
              <a:t>Heat cramps</a:t>
            </a:r>
            <a:endParaRPr sz="1600">
              <a:solidFill>
                <a:srgbClr val="FFD966"/>
              </a:solidFill>
            </a:endParaRPr>
          </a:p>
        </p:txBody>
      </p:sp>
      <p:sp>
        <p:nvSpPr>
          <p:cNvPr id="270" name="Google Shape;270;p30"/>
          <p:cNvSpPr txBox="1"/>
          <p:nvPr/>
        </p:nvSpPr>
        <p:spPr>
          <a:xfrm>
            <a:off x="5547100" y="3170450"/>
            <a:ext cx="19044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exhaustion</a:t>
            </a:r>
            <a:endParaRPr sz="1600">
              <a:solidFill>
                <a:srgbClr val="FF9900"/>
              </a:solidFill>
            </a:endParaRPr>
          </a:p>
        </p:txBody>
      </p:sp>
      <p:sp>
        <p:nvSpPr>
          <p:cNvPr id="271" name="Google Shape;271;p30"/>
          <p:cNvSpPr txBox="1"/>
          <p:nvPr/>
        </p:nvSpPr>
        <p:spPr>
          <a:xfrm>
            <a:off x="7239608" y="3165650"/>
            <a:ext cx="19044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Heat STROKE</a:t>
            </a:r>
            <a:endParaRPr sz="1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/>
          <p:nvPr/>
        </p:nvSpPr>
        <p:spPr>
          <a:xfrm>
            <a:off x="0" y="0"/>
            <a:ext cx="9144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HYDRATION</a:t>
            </a:r>
            <a:endParaRPr sz="43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277" name="Google Shape;2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537" y="846600"/>
            <a:ext cx="3882924" cy="193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20114" l="11828" r="17254" t="19154"/>
          <a:stretch/>
        </p:blipFill>
        <p:spPr>
          <a:xfrm>
            <a:off x="2077186" y="3657658"/>
            <a:ext cx="1471889" cy="122481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1"/>
          <p:cNvSpPr txBox="1"/>
          <p:nvPr/>
        </p:nvSpPr>
        <p:spPr>
          <a:xfrm>
            <a:off x="2077337" y="2841300"/>
            <a:ext cx="147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uckiest Guy"/>
                <a:ea typeface="Luckiest Guy"/>
                <a:cs typeface="Luckiest Guy"/>
                <a:sym typeface="Luckiest Guy"/>
              </a:rPr>
              <a:t>PERIOD 2</a:t>
            </a:r>
            <a:endParaRPr sz="22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80" name="Google Shape;280;p31"/>
          <p:cNvSpPr txBox="1"/>
          <p:nvPr/>
        </p:nvSpPr>
        <p:spPr>
          <a:xfrm>
            <a:off x="308553" y="2841300"/>
            <a:ext cx="147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uckiest Guy"/>
                <a:ea typeface="Luckiest Guy"/>
                <a:cs typeface="Luckiest Guy"/>
                <a:sym typeface="Luckiest Guy"/>
              </a:rPr>
              <a:t>PERIOD 1</a:t>
            </a:r>
            <a:endParaRPr sz="22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81" name="Google Shape;281;p31"/>
          <p:cNvSpPr txBox="1"/>
          <p:nvPr/>
        </p:nvSpPr>
        <p:spPr>
          <a:xfrm>
            <a:off x="3846121" y="2841300"/>
            <a:ext cx="147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uckiest Guy"/>
                <a:ea typeface="Luckiest Guy"/>
                <a:cs typeface="Luckiest Guy"/>
                <a:sym typeface="Luckiest Guy"/>
              </a:rPr>
              <a:t>PERIOD 3</a:t>
            </a:r>
            <a:endParaRPr sz="22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82" name="Google Shape;282;p31"/>
          <p:cNvSpPr txBox="1"/>
          <p:nvPr/>
        </p:nvSpPr>
        <p:spPr>
          <a:xfrm>
            <a:off x="5614904" y="2841300"/>
            <a:ext cx="147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uckiest Guy"/>
                <a:ea typeface="Luckiest Guy"/>
                <a:cs typeface="Luckiest Guy"/>
                <a:sym typeface="Luckiest Guy"/>
              </a:rPr>
              <a:t>PERIOD 4</a:t>
            </a:r>
            <a:endParaRPr sz="22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83" name="Google Shape;283;p31"/>
          <p:cNvSpPr txBox="1"/>
          <p:nvPr/>
        </p:nvSpPr>
        <p:spPr>
          <a:xfrm>
            <a:off x="7383688" y="2841300"/>
            <a:ext cx="147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uckiest Guy"/>
                <a:ea typeface="Luckiest Guy"/>
                <a:cs typeface="Luckiest Guy"/>
                <a:sym typeface="Luckiest Guy"/>
              </a:rPr>
              <a:t>PERIOD 6</a:t>
            </a:r>
            <a:endParaRPr sz="22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284" name="Google Shape;284;p31">
            <a:hlinkClick r:id="rId6"/>
          </p:cNvPr>
          <p:cNvPicPr preferRelativeResize="0"/>
          <p:nvPr/>
        </p:nvPicPr>
        <p:blipFill rotWithShape="1">
          <a:blip r:embed="rId5">
            <a:alphaModFix/>
          </a:blip>
          <a:srcRect b="20114" l="11828" r="17254" t="19154"/>
          <a:stretch/>
        </p:blipFill>
        <p:spPr>
          <a:xfrm>
            <a:off x="308400" y="3657659"/>
            <a:ext cx="1471889" cy="122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1">
            <a:hlinkClick r:id="rId7"/>
          </p:cNvPr>
          <p:cNvPicPr preferRelativeResize="0"/>
          <p:nvPr/>
        </p:nvPicPr>
        <p:blipFill rotWithShape="1">
          <a:blip r:embed="rId5">
            <a:alphaModFix/>
          </a:blip>
          <a:srcRect b="20114" l="11828" r="17254" t="19154"/>
          <a:stretch/>
        </p:blipFill>
        <p:spPr>
          <a:xfrm>
            <a:off x="3845968" y="3657659"/>
            <a:ext cx="1471889" cy="122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1">
            <a:hlinkClick r:id="rId8"/>
          </p:cNvPr>
          <p:cNvPicPr preferRelativeResize="0"/>
          <p:nvPr/>
        </p:nvPicPr>
        <p:blipFill rotWithShape="1">
          <a:blip r:embed="rId5">
            <a:alphaModFix/>
          </a:blip>
          <a:srcRect b="20114" l="11828" r="17254" t="19154"/>
          <a:stretch/>
        </p:blipFill>
        <p:spPr>
          <a:xfrm>
            <a:off x="5614752" y="3657659"/>
            <a:ext cx="1471889" cy="122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1">
            <a:hlinkClick r:id="rId9"/>
          </p:cNvPr>
          <p:cNvPicPr preferRelativeResize="0"/>
          <p:nvPr/>
        </p:nvPicPr>
        <p:blipFill rotWithShape="1">
          <a:blip r:embed="rId5">
            <a:alphaModFix/>
          </a:blip>
          <a:srcRect b="20114" l="11828" r="17254" t="19154"/>
          <a:stretch/>
        </p:blipFill>
        <p:spPr>
          <a:xfrm>
            <a:off x="7383536" y="3657659"/>
            <a:ext cx="1471889" cy="1224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• With sunblock creams and SPF ratings becoming an integral part of life, it’s easy to forget just how beneficial the sun can be. &#10; • The sun is not just there to hurt our skin. &#10; • It can prove to be quite helpful for the skin when taken in smaller, more manageable doses. &#10; • When done properly, sunbathing can provide several benefits to the body, specifically because of the sun’s role in developing Vitamin D inside the body. &#10; • However, that does not mean that you can go out in the sun without appropriate protection. &#10; • With that in mind, let’s look at the effects of the sun on the skin, both healthy and unhealthy.&#10;Healthy Effects&#10; • The primary benefit of sunlight is the development of Vitamin D inside the body. &#10; • Estimates suggest that around 1 billion people are Vitamin D deficient as the nutrient is difficult to obtain from food. &#10; • The increased production of vitamin D coupled with sunlight can help:&#10; • Reduce depression. Sunlight is known to increase the production of serotonin, a hormone that makes you happier. Sunlight is generally a mood booster.&#10; • Healthier and sturdier bones. Vitamin D helps increase calcium absorption, which is used to make your bones stronger, helping reduce the chances of arthritis and osteoporosis. &#10; • Sunlight affects your circadian rhythm as well, helping you sleep better. &#10; • Vitamin D makes the immune system stronger, helping fight heart diseases, autoimmune disorders, flu, multiple sclerosis, and cancer. &#10; • Vitamin D is essential during pregnancy as it reduces preterm labor risks. &#10;Unhealthy Effects&#10; • If you don’t take care under the sun, you’re bound to face some problems.&#10; • You may get a sun rash, which can cause your skin your itch and turn red. &#10; • A sunburn can occur in serious cases, with the possibility of affecting each part of your body. &#10; • Sun poisoning, because of polymorphic light eruption (PMLE), can form all kinds of red, itchy patches or bumps around the body. &#10;How Long Should You Sunbathe? &#10; • According to dermatologists, you can sunbathe for up to 20 minutes every day – given that you do not have skin complications that may be affected by the sun. &#10; • However, 5 to 10 minutes of sunbathing are usually advised to ensure that no problems occur. &#10; • There are other factors to consider as well, such as how close to the equator you are and the air quality in your area. &#10; • Still, it is better to not expose yourself to the sun immediately and get a lot of it at once. &#10; • Instead, spread your exposure over some time. &#10;Tips for Life Under the Sun &#10; • It is important to protect yourself with sunscreen before you head out into the sun. &#10; • Get into some shade when you start to feel hot and do carry water with you.&#10; • Apply the sunscreen to your hands and lips, and any exposed area that may not be protected by clothes or hair. &#10; • Add tomatoes to your diet if you are going to be spending long periods of time under the sun." id="59" name="Google Shape;59;p14" title="The Effect of the Sun on the Skin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800" y="307025"/>
            <a:ext cx="8329300" cy="45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/>
        </p:nvSpPr>
        <p:spPr>
          <a:xfrm>
            <a:off x="0" y="0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HOW MUCH WATEr DO I NEED?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3" name="Google Shape;293;p32"/>
          <p:cNvSpPr txBox="1"/>
          <p:nvPr/>
        </p:nvSpPr>
        <p:spPr>
          <a:xfrm>
            <a:off x="1070100" y="911975"/>
            <a:ext cx="70038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How much fluid do you need on a daily basis when you are at home? While some of this depends on your level of physical activity, a general rule of thumb for ounces of fluids used in a day-to-day activities is your weight divided by 2.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Calculate Your Fluid Needs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Use this formula to figure out your at home daily fluid needs: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Weight:			 divided by 2 =			ounces of fluid needed daily.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2"/>
          <p:cNvSpPr txBox="1"/>
          <p:nvPr/>
        </p:nvSpPr>
        <p:spPr>
          <a:xfrm>
            <a:off x="1969850" y="2893975"/>
            <a:ext cx="936300" cy="7905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00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00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95" name="Google Shape;295;p32"/>
          <p:cNvSpPr txBox="1"/>
          <p:nvPr/>
        </p:nvSpPr>
        <p:spPr>
          <a:xfrm>
            <a:off x="4262325" y="2893975"/>
            <a:ext cx="936300" cy="7905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00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296" name="Google Shape;296;p32"/>
          <p:cNvPicPr preferRelativeResize="0"/>
          <p:nvPr/>
        </p:nvPicPr>
        <p:blipFill rotWithShape="1">
          <a:blip r:embed="rId3">
            <a:alphaModFix/>
          </a:blip>
          <a:srcRect b="0" l="0" r="0" t="20451"/>
          <a:stretch/>
        </p:blipFill>
        <p:spPr>
          <a:xfrm flipH="1">
            <a:off x="6271225" y="2772375"/>
            <a:ext cx="2980800" cy="23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/>
          <p:nvPr/>
        </p:nvSpPr>
        <p:spPr>
          <a:xfrm>
            <a:off x="0" y="746025"/>
            <a:ext cx="9144000" cy="39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You nE</a:t>
            </a:r>
            <a:r>
              <a:rPr lang="en"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Ed to drink your weight in fluids</a:t>
            </a:r>
            <a:endParaRPr sz="240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Weight</a:t>
            </a:r>
            <a:endParaRPr sz="240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Divide the number of ounces you need to consume on a school day</a:t>
            </a:r>
            <a:endParaRPr sz="160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Number of ounces of fluid to drink before the end of the day or on a game day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Before school I need 					oz of fluids.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During school I will need					oz. of fluids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After school  I will need 					oz. of fluids.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02" name="Google Shape;302;p33"/>
          <p:cNvSpPr txBox="1"/>
          <p:nvPr>
            <p:ph idx="4294967295" type="ctrTitle"/>
          </p:nvPr>
        </p:nvSpPr>
        <p:spPr>
          <a:xfrm>
            <a:off x="311700" y="-11"/>
            <a:ext cx="8520600" cy="6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HYdration game plan on a school day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303" name="Google Shape;303;p33"/>
          <p:cNvSpPr txBox="1"/>
          <p:nvPr/>
        </p:nvSpPr>
        <p:spPr>
          <a:xfrm>
            <a:off x="5342535" y="1221534"/>
            <a:ext cx="1266000" cy="4617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00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304" name="Google Shape;304;p33"/>
          <p:cNvSpPr txBox="1"/>
          <p:nvPr/>
        </p:nvSpPr>
        <p:spPr>
          <a:xfrm>
            <a:off x="7311585" y="2421534"/>
            <a:ext cx="1266000" cy="4617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00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305" name="Google Shape;305;p33"/>
          <p:cNvSpPr txBox="1"/>
          <p:nvPr/>
        </p:nvSpPr>
        <p:spPr>
          <a:xfrm>
            <a:off x="4515685" y="3207234"/>
            <a:ext cx="1266000" cy="4617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00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306" name="Google Shape;306;p33"/>
          <p:cNvSpPr txBox="1"/>
          <p:nvPr/>
        </p:nvSpPr>
        <p:spPr>
          <a:xfrm>
            <a:off x="4515685" y="3816834"/>
            <a:ext cx="1266000" cy="4617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00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307" name="Google Shape;307;p33"/>
          <p:cNvSpPr txBox="1"/>
          <p:nvPr/>
        </p:nvSpPr>
        <p:spPr>
          <a:xfrm>
            <a:off x="4515685" y="4426434"/>
            <a:ext cx="1266000" cy="4617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00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308" name="Google Shape;308;p33"/>
          <p:cNvPicPr preferRelativeResize="0"/>
          <p:nvPr/>
        </p:nvPicPr>
        <p:blipFill rotWithShape="1">
          <a:blip r:embed="rId3">
            <a:alphaModFix/>
          </a:blip>
          <a:srcRect b="0" l="10185" r="11708" t="-13688"/>
          <a:stretch/>
        </p:blipFill>
        <p:spPr>
          <a:xfrm>
            <a:off x="102950" y="3215775"/>
            <a:ext cx="1957700" cy="18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149772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Heat Related Illnesses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03" y="1560513"/>
            <a:ext cx="2846450" cy="20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 b="0" l="21166" r="0" t="0"/>
          <a:stretch/>
        </p:blipFill>
        <p:spPr>
          <a:xfrm>
            <a:off x="3246550" y="1560513"/>
            <a:ext cx="2674975" cy="20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5">
            <a:alphaModFix/>
          </a:blip>
          <a:srcRect b="0" l="20248" r="0" t="0"/>
          <a:stretch/>
        </p:blipFill>
        <p:spPr>
          <a:xfrm>
            <a:off x="6196837" y="1572388"/>
            <a:ext cx="2846450" cy="199874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89588" y="3509762"/>
            <a:ext cx="17460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uckiest Guy"/>
                <a:ea typeface="Luckiest Guy"/>
                <a:cs typeface="Luckiest Guy"/>
                <a:sym typeface="Luckiest Guy"/>
              </a:rPr>
              <a:t>Heat Cramps</a:t>
            </a:r>
            <a:endParaRPr sz="21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571513" y="3509762"/>
            <a:ext cx="1746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uckiest Guy"/>
                <a:ea typeface="Luckiest Guy"/>
                <a:cs typeface="Luckiest Guy"/>
                <a:sym typeface="Luckiest Guy"/>
              </a:rPr>
              <a:t>Heat Exhaustion</a:t>
            </a:r>
            <a:endParaRPr sz="21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6597631" y="3509762"/>
            <a:ext cx="17460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uckiest Guy"/>
                <a:ea typeface="Luckiest Guy"/>
                <a:cs typeface="Luckiest Guy"/>
                <a:sym typeface="Luckiest Guy"/>
              </a:rPr>
              <a:t>Heat Stroke</a:t>
            </a:r>
            <a:endParaRPr sz="2100"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61463" l="3854" r="73299" t="18176"/>
          <a:stretch/>
        </p:blipFill>
        <p:spPr>
          <a:xfrm rot="1211542">
            <a:off x="1014940" y="1037586"/>
            <a:ext cx="884641" cy="68014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76200" y="132425"/>
            <a:ext cx="3146100" cy="572700"/>
          </a:xfrm>
          <a:prstGeom prst="rect">
            <a:avLst/>
          </a:prstGeom>
          <a:solidFill>
            <a:srgbClr val="FFD966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Heat cramps</a:t>
            </a:r>
            <a:endParaRPr sz="35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5892036" y="232625"/>
            <a:ext cx="2877900" cy="372300"/>
          </a:xfrm>
          <a:prstGeom prst="rect">
            <a:avLst/>
          </a:prstGeom>
          <a:solidFill>
            <a:srgbClr val="FFD966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DEFINITION</a:t>
            </a:r>
            <a:endParaRPr sz="26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5757925" y="862100"/>
            <a:ext cx="3146100" cy="13095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The rapid loss of water and </a:t>
            </a: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salt in</a:t>
            </a: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 the body due to sweating. This process cause muscles to cramp during exercise</a:t>
            </a:r>
            <a:endParaRPr sz="1600">
              <a:solidFill>
                <a:srgbClr val="999999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757925" y="2258075"/>
            <a:ext cx="2331000" cy="372300"/>
          </a:xfrm>
          <a:prstGeom prst="rect">
            <a:avLst/>
          </a:prstGeom>
          <a:solidFill>
            <a:srgbClr val="FFD966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SYMPTOMS</a:t>
            </a:r>
            <a:endParaRPr sz="26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0" name="Google Shape;80;p16"/>
          <p:cNvSpPr txBox="1"/>
          <p:nvPr/>
        </p:nvSpPr>
        <p:spPr>
          <a:xfrm rot="701296">
            <a:off x="398719" y="1552961"/>
            <a:ext cx="1577102" cy="2995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VIDEO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1132" y="1396308"/>
            <a:ext cx="910318" cy="8466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516056" y="2393337"/>
            <a:ext cx="2331000" cy="372300"/>
          </a:xfrm>
          <a:prstGeom prst="rect">
            <a:avLst/>
          </a:prstGeom>
          <a:solidFill>
            <a:srgbClr val="FFD966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TREATMENT </a:t>
            </a:r>
            <a:endParaRPr sz="26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42600" y="2916075"/>
            <a:ext cx="2877900" cy="1634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uckiest Guy"/>
              <a:buChar char="●"/>
            </a:pP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Stop and rest from activity</a:t>
            </a:r>
            <a:endParaRPr sz="1600">
              <a:solidFill>
                <a:srgbClr val="999999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uckiest Guy"/>
              <a:buChar char="●"/>
            </a:pP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Drink small amounts of water slowly</a:t>
            </a:r>
            <a:endParaRPr sz="1600">
              <a:solidFill>
                <a:srgbClr val="999999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uckiest Guy"/>
              <a:buChar char="●"/>
            </a:pP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Stretch and massage the muscle</a:t>
            </a:r>
            <a:endParaRPr sz="1600">
              <a:solidFill>
                <a:srgbClr val="999999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3353575" y="232124"/>
            <a:ext cx="2331000" cy="4911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43813" y="439025"/>
            <a:ext cx="1750500" cy="44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8">
            <a:alphaModFix/>
          </a:blip>
          <a:srcRect b="0" l="20542" r="26251" t="0"/>
          <a:stretch/>
        </p:blipFill>
        <p:spPr>
          <a:xfrm flipH="1">
            <a:off x="7206644" y="1511144"/>
            <a:ext cx="192630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85003" y="905800"/>
            <a:ext cx="214975" cy="26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16759">
            <a:off x="4663615" y="675948"/>
            <a:ext cx="286645" cy="30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16665">
            <a:off x="4613762" y="3456535"/>
            <a:ext cx="286646" cy="30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16665">
            <a:off x="4149162" y="3456535"/>
            <a:ext cx="286646" cy="30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16665">
            <a:off x="5033787" y="1887172"/>
            <a:ext cx="286646" cy="30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16665">
            <a:off x="3730524" y="1887172"/>
            <a:ext cx="286646" cy="30869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5865942" y="3624117"/>
            <a:ext cx="1340700" cy="446700"/>
          </a:xfrm>
          <a:prstGeom prst="rect">
            <a:avLst/>
          </a:prstGeom>
          <a:solidFill>
            <a:srgbClr val="FFD96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MUSCLE CRAMPS</a:t>
            </a:r>
            <a:endParaRPr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5865925" y="2950202"/>
            <a:ext cx="1340700" cy="446700"/>
          </a:xfrm>
          <a:prstGeom prst="rect">
            <a:avLst/>
          </a:prstGeom>
          <a:solidFill>
            <a:srgbClr val="FFD96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EXCESSIVE SWEATING</a:t>
            </a:r>
            <a:endParaRPr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5865942" y="4309917"/>
            <a:ext cx="1340700" cy="446700"/>
          </a:xfrm>
          <a:prstGeom prst="rect">
            <a:avLst/>
          </a:prstGeom>
          <a:solidFill>
            <a:srgbClr val="FFD96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HEADACHES</a:t>
            </a:r>
            <a:endParaRPr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 rot="10800000">
            <a:off x="3974575" y="232613"/>
            <a:ext cx="1088976" cy="44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3337313" y="116099"/>
            <a:ext cx="2331000" cy="4911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813" y="439025"/>
            <a:ext cx="1750500" cy="44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61463" l="3854" r="73299" t="18176"/>
          <a:stretch/>
        </p:blipFill>
        <p:spPr>
          <a:xfrm rot="1211542">
            <a:off x="879929" y="1403003"/>
            <a:ext cx="884641" cy="680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242700" y="132425"/>
            <a:ext cx="2877900" cy="11388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Heat EXHAUSTION</a:t>
            </a:r>
            <a:endParaRPr sz="35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035700" y="132425"/>
            <a:ext cx="2877900" cy="372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DEFINITION</a:t>
            </a:r>
            <a:endParaRPr sz="26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5885050" y="686900"/>
            <a:ext cx="3245400" cy="1138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The process of the body shutting down due to excessive fluid loss due to </a:t>
            </a: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overexertion</a:t>
            </a: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 in hot temps</a:t>
            </a:r>
            <a:endParaRPr sz="1600">
              <a:solidFill>
                <a:srgbClr val="999999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6035705" y="2124725"/>
            <a:ext cx="2331000" cy="372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SYMPTOMS</a:t>
            </a:r>
            <a:endParaRPr sz="26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 rot="701296">
            <a:off x="321247" y="2003228"/>
            <a:ext cx="1577102" cy="2995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VIDEO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6121" y="1761725"/>
            <a:ext cx="910318" cy="84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516156" y="2501625"/>
            <a:ext cx="2331000" cy="372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TREATMENT </a:t>
            </a:r>
            <a:endParaRPr sz="26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242600" y="2916075"/>
            <a:ext cx="2877900" cy="21462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uckiest Guy"/>
              <a:buChar char="●"/>
            </a:pP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Get to a cool place and rest</a:t>
            </a:r>
            <a:endParaRPr sz="1600">
              <a:solidFill>
                <a:srgbClr val="999999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uckiest Guy"/>
              <a:buChar char="●"/>
            </a:pP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Slowly sip water</a:t>
            </a:r>
            <a:endParaRPr sz="1600">
              <a:solidFill>
                <a:srgbClr val="999999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uckiest Guy"/>
              <a:buChar char="●"/>
            </a:pP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Loosen clothing and apply wet cool towel</a:t>
            </a:r>
            <a:endParaRPr sz="1600">
              <a:solidFill>
                <a:srgbClr val="999999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uckiest Guy"/>
              <a:buChar char="●"/>
            </a:pP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Call 9-1-1 if person refuses treatment or loses consciousness </a:t>
            </a:r>
            <a:endParaRPr sz="1600">
              <a:solidFill>
                <a:srgbClr val="999999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8">
            <a:alphaModFix/>
          </a:blip>
          <a:srcRect b="0" l="20542" r="26251" t="0"/>
          <a:stretch/>
        </p:blipFill>
        <p:spPr>
          <a:xfrm flipH="1">
            <a:off x="7425946" y="1271228"/>
            <a:ext cx="192630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7009578" y="3015216"/>
            <a:ext cx="869100" cy="2766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FAINT/DIZZY</a:t>
            </a:r>
            <a:endParaRPr b="1" sz="9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5885011" y="3666016"/>
            <a:ext cx="869100" cy="393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MUSCLE CRAMPS</a:t>
            </a:r>
            <a:endParaRPr sz="9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5885000" y="2737625"/>
            <a:ext cx="869100" cy="393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EXCESSIVE SWEATING</a:t>
            </a:r>
            <a:endParaRPr sz="9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7049420" y="4347216"/>
            <a:ext cx="869100" cy="393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NAUSEA OR VOMITING</a:t>
            </a:r>
            <a:endParaRPr sz="9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885020" y="4594400"/>
            <a:ext cx="869100" cy="393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RAPID WEAK PULSE</a:t>
            </a:r>
            <a:endParaRPr sz="9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57688" y="1971075"/>
            <a:ext cx="3836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85003" y="905800"/>
            <a:ext cx="214975" cy="26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92013" y="2669575"/>
            <a:ext cx="214975" cy="2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116759">
            <a:off x="4663615" y="675948"/>
            <a:ext cx="286645" cy="30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10800000">
            <a:off x="3974575" y="232613"/>
            <a:ext cx="1088976" cy="44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30947" y="2669576"/>
            <a:ext cx="214975" cy="2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116665">
            <a:off x="4613762" y="3456535"/>
            <a:ext cx="286646" cy="30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116665">
            <a:off x="4149162" y="3456535"/>
            <a:ext cx="286646" cy="30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14">
            <a:alphaModFix/>
          </a:blip>
          <a:srcRect b="0" l="25765" r="26739" t="0"/>
          <a:stretch/>
        </p:blipFill>
        <p:spPr>
          <a:xfrm>
            <a:off x="3428850" y="959548"/>
            <a:ext cx="214975" cy="59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7201825" y="3585225"/>
            <a:ext cx="1089000" cy="393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COLD/CLAMMY</a:t>
            </a:r>
            <a:endParaRPr sz="12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116665">
            <a:off x="5033787" y="1887172"/>
            <a:ext cx="286646" cy="30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116665">
            <a:off x="3730524" y="1887172"/>
            <a:ext cx="286646" cy="30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3351600" y="116099"/>
            <a:ext cx="2331000" cy="4911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813" y="439025"/>
            <a:ext cx="1750500" cy="44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5925675" y="2240975"/>
            <a:ext cx="2331000" cy="480000"/>
          </a:xfrm>
          <a:prstGeom prst="rect">
            <a:avLst/>
          </a:prstGeom>
          <a:solidFill>
            <a:srgbClr val="CC4125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SYMPTOMS</a:t>
            </a:r>
            <a:endParaRPr sz="26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37" name="Google Shape;137;p1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61463" l="3854" r="73299" t="18176"/>
          <a:stretch/>
        </p:blipFill>
        <p:spPr>
          <a:xfrm rot="1211542">
            <a:off x="879929" y="1130328"/>
            <a:ext cx="884641" cy="68014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0" y="132425"/>
            <a:ext cx="3146100" cy="846600"/>
          </a:xfrm>
          <a:prstGeom prst="rect">
            <a:avLst/>
          </a:prstGeom>
          <a:solidFill>
            <a:srgbClr val="CC4125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Heat STROKE</a:t>
            </a:r>
            <a:endParaRPr sz="35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6266100" y="132425"/>
            <a:ext cx="2331000" cy="372300"/>
          </a:xfrm>
          <a:prstGeom prst="rect">
            <a:avLst/>
          </a:prstGeom>
          <a:solidFill>
            <a:srgbClr val="CC4125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DEFINITION</a:t>
            </a:r>
            <a:endParaRPr sz="26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5764475" y="679950"/>
            <a:ext cx="3379500" cy="13905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Heat stroke is the process of the </a:t>
            </a: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body's</a:t>
            </a: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 cooling system shutting down.  </a:t>
            </a: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The body can no longer cool itself.  </a:t>
            </a: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It is life threatening. </a:t>
            </a:r>
            <a:endParaRPr sz="1600">
              <a:solidFill>
                <a:srgbClr val="999999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7">
            <a:alphaModFix/>
          </a:blip>
          <a:srcRect b="0" l="20542" r="26251" t="11855"/>
          <a:stretch/>
        </p:blipFill>
        <p:spPr>
          <a:xfrm flipH="1">
            <a:off x="7387625" y="1802125"/>
            <a:ext cx="1926300" cy="33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 rot="701296">
            <a:off x="176126" y="1645703"/>
            <a:ext cx="1577102" cy="2995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VIDEO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6121" y="1489050"/>
            <a:ext cx="910318" cy="84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242606" y="2171475"/>
            <a:ext cx="2331000" cy="372300"/>
          </a:xfrm>
          <a:prstGeom prst="rect">
            <a:avLst/>
          </a:prstGeom>
          <a:solidFill>
            <a:srgbClr val="CC4125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TREATMENT </a:t>
            </a:r>
            <a:endParaRPr sz="26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242600" y="2916075"/>
            <a:ext cx="2877900" cy="20205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uckiest Guy"/>
              <a:buChar char="●"/>
            </a:pP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CALL 9-1-1 immediately</a:t>
            </a:r>
            <a:endParaRPr sz="1600">
              <a:solidFill>
                <a:srgbClr val="999999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uckiest Guy"/>
              <a:buChar char="●"/>
            </a:pP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Move to a cool location and cool the body with rats, ice packs, or fans</a:t>
            </a:r>
            <a:endParaRPr sz="1600">
              <a:solidFill>
                <a:srgbClr val="999999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uckiest Guy"/>
              <a:buChar char="●"/>
            </a:pP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Monitor breathing</a:t>
            </a:r>
            <a:endParaRPr sz="1600">
              <a:solidFill>
                <a:srgbClr val="999999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Luckiest Guy"/>
              <a:buChar char="●"/>
            </a:pPr>
            <a:r>
              <a:rPr lang="en" sz="1600">
                <a:solidFill>
                  <a:srgbClr val="999999"/>
                </a:solidFill>
                <a:latin typeface="Luckiest Guy"/>
                <a:ea typeface="Luckiest Guy"/>
                <a:cs typeface="Luckiest Guy"/>
                <a:sym typeface="Luckiest Guy"/>
              </a:rPr>
              <a:t>Lay  the victim down</a:t>
            </a:r>
            <a:endParaRPr sz="1600">
              <a:solidFill>
                <a:srgbClr val="999999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5764475" y="3772046"/>
            <a:ext cx="962700" cy="372300"/>
          </a:xfrm>
          <a:prstGeom prst="rect">
            <a:avLst/>
          </a:prstGeom>
          <a:solidFill>
            <a:srgbClr val="CC412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RAPID, STRONG PULSE</a:t>
            </a:r>
            <a:endParaRPr b="1" sz="9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5764463" y="3328863"/>
            <a:ext cx="962700" cy="285000"/>
          </a:xfrm>
          <a:prstGeom prst="rect">
            <a:avLst/>
          </a:prstGeom>
          <a:solidFill>
            <a:srgbClr val="CC412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NO SWEATING</a:t>
            </a:r>
            <a:endParaRPr sz="9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5764475" y="2798402"/>
            <a:ext cx="962700" cy="372300"/>
          </a:xfrm>
          <a:prstGeom prst="rect">
            <a:avLst/>
          </a:prstGeom>
          <a:solidFill>
            <a:srgbClr val="CC412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MAY LOSE CONSCIOUSNESS</a:t>
            </a:r>
            <a:endParaRPr sz="9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7293971" y="4378325"/>
            <a:ext cx="962700" cy="285000"/>
          </a:xfrm>
          <a:prstGeom prst="rect">
            <a:avLst/>
          </a:prstGeom>
          <a:solidFill>
            <a:srgbClr val="CC412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NAUSEA OR VOMITING</a:t>
            </a:r>
            <a:endParaRPr sz="9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5764472" y="4302526"/>
            <a:ext cx="962700" cy="285000"/>
          </a:xfrm>
          <a:prstGeom prst="rect">
            <a:avLst/>
          </a:prstGeom>
          <a:solidFill>
            <a:srgbClr val="CC412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THROBBING HEADACHE</a:t>
            </a:r>
            <a:endParaRPr sz="9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6973976" y="3528976"/>
            <a:ext cx="1137900" cy="429900"/>
          </a:xfrm>
          <a:prstGeom prst="rect">
            <a:avLst/>
          </a:prstGeom>
          <a:solidFill>
            <a:srgbClr val="CC412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BODY TEMP ABOVE 103</a:t>
            </a:r>
            <a:endParaRPr sz="9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RED, HOT DRY SKIN</a:t>
            </a:r>
            <a:endParaRPr sz="9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52" name="Google Shape;152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04724" y="2281263"/>
            <a:ext cx="1065025" cy="5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57688" y="1971075"/>
            <a:ext cx="3836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85003" y="905800"/>
            <a:ext cx="214975" cy="26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92013" y="2669575"/>
            <a:ext cx="214975" cy="2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10800000">
            <a:off x="3974575" y="232613"/>
            <a:ext cx="1088976" cy="44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30947" y="2669576"/>
            <a:ext cx="214975" cy="2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063547" y="679950"/>
            <a:ext cx="620039" cy="9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shes, exhaustion, cramping and stroke may be symptoms that your body is overheated.  &#10;&#10;Music by Chris Zabriskie (http://chriszabriskie.com/)" id="163" name="Google Shape;163;p19" title="How to Prevent Heat-Related Illnes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2850" y="252725"/>
            <a:ext cx="6357150" cy="47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