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6" r:id="rId2"/>
    <p:sldId id="257" r:id="rId3"/>
    <p:sldId id="415" r:id="rId4"/>
    <p:sldId id="279" r:id="rId5"/>
    <p:sldId id="280" r:id="rId6"/>
    <p:sldId id="262" r:id="rId7"/>
    <p:sldId id="408" r:id="rId8"/>
    <p:sldId id="263" r:id="rId9"/>
    <p:sldId id="264" r:id="rId10"/>
    <p:sldId id="265" r:id="rId11"/>
    <p:sldId id="416" r:id="rId12"/>
    <p:sldId id="266" r:id="rId13"/>
    <p:sldId id="268" r:id="rId14"/>
    <p:sldId id="272" r:id="rId15"/>
    <p:sldId id="283" r:id="rId16"/>
    <p:sldId id="278" r:id="rId17"/>
    <p:sldId id="285" r:id="rId18"/>
    <p:sldId id="28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y Armitage" initials="TA" lastIdx="1" clrIdx="0">
    <p:extLst>
      <p:ext uri="{19B8F6BF-5375-455C-9EA6-DF929625EA0E}">
        <p15:presenceInfo xmlns:p15="http://schemas.microsoft.com/office/powerpoint/2012/main" userId="S::Armitage_Tracy@mywic.ca::ef516d58-a10b-4426-9935-ef96f4fced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33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90"/>
    <p:restoredTop sz="91478"/>
  </p:normalViewPr>
  <p:slideViewPr>
    <p:cSldViewPr snapToGrid="0" snapToObjects="1">
      <p:cViewPr varScale="1">
        <p:scale>
          <a:sx n="117" d="100"/>
          <a:sy n="117" d="100"/>
        </p:scale>
        <p:origin x="8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3T22:59:36.714" idx="1">
    <p:pos x="3438" y="9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4282DE-6629-42A1-BE19-9D68CADC9D59}" type="datetimeFigureOut">
              <a:rPr lang="en-US" smtClean="0"/>
              <a:t>9/19/19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C52269-6A94-4E6E-9436-F2504EE528FE}" type="slidenum">
              <a:rPr lang="en-US" smtClean="0"/>
              <a:t>‹#›</a:t>
            </a:fld>
            <a:endParaRPr lang="en-US"/>
          </a:p>
        </p:txBody>
      </p:sp>
    </p:spTree>
    <p:extLst>
      <p:ext uri="{BB962C8B-B14F-4D97-AF65-F5344CB8AC3E}">
        <p14:creationId xmlns:p14="http://schemas.microsoft.com/office/powerpoint/2010/main" val="85795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are the components of an e-cigarette?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e-cigarettes contain 4 basic parts: a battery, a microprocessor, a heater or atomizer, and a cartridge or tank.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many variations on the mechanism, but the basic process is the same: The microprocessor senses when the user inhales on the end of the e-cigarette and, on this cue, instructs the heater/atomizer to vaporize the liquid, which the smoker inhales through the mouthpiece. The vapor is then drawn into the lungs in the same way that a regular cigarette is inhaled.</a:t>
            </a:r>
          </a:p>
          <a:p>
            <a:pPr lvl="0" rtl="0">
              <a:spcBef>
                <a:spcPts val="0"/>
              </a:spcBef>
              <a:buNone/>
            </a:pPr>
            <a:endParaRPr lang="en-US" dirty="0"/>
          </a:p>
          <a:p>
            <a:endParaRPr lang="en-US" dirty="0"/>
          </a:p>
        </p:txBody>
      </p:sp>
      <p:sp>
        <p:nvSpPr>
          <p:cNvPr id="4" name="Slide Number Placeholder 3"/>
          <p:cNvSpPr>
            <a:spLocks noGrp="1"/>
          </p:cNvSpPr>
          <p:nvPr>
            <p:ph type="sldNum" sz="quarter" idx="10"/>
          </p:nvPr>
        </p:nvSpPr>
        <p:spPr/>
        <p:txBody>
          <a:bodyPr/>
          <a:lstStyle/>
          <a:p>
            <a:fld id="{0CA23633-9D22-CA4D-890B-2B15E7E452FD}" type="slidenum">
              <a:rPr lang="en-US" smtClean="0"/>
              <a:t>3</a:t>
            </a:fld>
            <a:endParaRPr lang="en-US" dirty="0"/>
          </a:p>
        </p:txBody>
      </p:sp>
    </p:spTree>
    <p:extLst>
      <p:ext uri="{BB962C8B-B14F-4D97-AF65-F5344CB8AC3E}">
        <p14:creationId xmlns:p14="http://schemas.microsoft.com/office/powerpoint/2010/main" val="778034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JUUL Pods have an incredibly high nicotine concentration, which puts each puff from a JUUL on par with the nicotine delivered in a puff from a traditional cigarette. This is not the norm for e-cigarettes. In fact, JUULs are more than double the maximum concentration allowed in the European Union, and the sale of JUUL devices was recently banned in Israel because of their remarkably high nicotine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amount of nicotine in a single JUUL Pod is equal to the amount of nicotine found in an entire pack of cigarettes and includes roughly the same number of “puffs” (200).</a:t>
            </a:r>
          </a:p>
        </p:txBody>
      </p:sp>
      <p:sp>
        <p:nvSpPr>
          <p:cNvPr id="4" name="Slide Number Placeholder 3"/>
          <p:cNvSpPr>
            <a:spLocks noGrp="1"/>
          </p:cNvSpPr>
          <p:nvPr>
            <p:ph type="sldNum" sz="quarter" idx="10"/>
          </p:nvPr>
        </p:nvSpPr>
        <p:spPr/>
        <p:txBody>
          <a:bodyPr/>
          <a:lstStyle/>
          <a:p>
            <a:fld id="{0CA23633-9D22-CA4D-890B-2B15E7E452FD}" type="slidenum">
              <a:rPr lang="en-US" smtClean="0"/>
              <a:t>7</a:t>
            </a:fld>
            <a:endParaRPr lang="en-US" dirty="0"/>
          </a:p>
        </p:txBody>
      </p:sp>
    </p:spTree>
    <p:extLst>
      <p:ext uri="{BB962C8B-B14F-4D97-AF65-F5344CB8AC3E}">
        <p14:creationId xmlns:p14="http://schemas.microsoft.com/office/powerpoint/2010/main" val="198100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C52269-6A94-4E6E-9436-F2504EE528FE}" type="slidenum">
              <a:rPr lang="en-US" smtClean="0"/>
              <a:t>9</a:t>
            </a:fld>
            <a:endParaRPr lang="en-US"/>
          </a:p>
        </p:txBody>
      </p:sp>
    </p:spTree>
    <p:extLst>
      <p:ext uri="{BB962C8B-B14F-4D97-AF65-F5344CB8AC3E}">
        <p14:creationId xmlns:p14="http://schemas.microsoft.com/office/powerpoint/2010/main" val="2886028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C52269-6A94-4E6E-9436-F2504EE528FE}" type="slidenum">
              <a:rPr lang="en-US" smtClean="0"/>
              <a:t>17</a:t>
            </a:fld>
            <a:endParaRPr lang="en-US"/>
          </a:p>
        </p:txBody>
      </p:sp>
    </p:spTree>
    <p:extLst>
      <p:ext uri="{BB962C8B-B14F-4D97-AF65-F5344CB8AC3E}">
        <p14:creationId xmlns:p14="http://schemas.microsoft.com/office/powerpoint/2010/main" val="2815413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Default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 y="0"/>
            <a:ext cx="10215372" cy="1148862"/>
          </a:xfrm>
          <a:prstGeom prst="rect">
            <a:avLst/>
          </a:prstGeom>
        </p:spPr>
      </p:pic>
      <p:sp>
        <p:nvSpPr>
          <p:cNvPr id="2" name="Title 1"/>
          <p:cNvSpPr>
            <a:spLocks noGrp="1"/>
          </p:cNvSpPr>
          <p:nvPr>
            <p:ph type="title"/>
          </p:nvPr>
        </p:nvSpPr>
        <p:spPr>
          <a:xfrm>
            <a:off x="464100" y="212633"/>
            <a:ext cx="9430179" cy="783737"/>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64098" y="1283409"/>
            <a:ext cx="11337132" cy="512911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CAFBAA7D-3C99-3A46-999E-18D17688EC38}"/>
              </a:ext>
            </a:extLst>
          </p:cNvPr>
          <p:cNvPicPr>
            <a:picLocks noChangeAspect="1"/>
          </p:cNvPicPr>
          <p:nvPr userDrawn="1"/>
        </p:nvPicPr>
        <p:blipFill>
          <a:blip r:embed="rId3"/>
          <a:stretch>
            <a:fillRect/>
          </a:stretch>
        </p:blipFill>
        <p:spPr>
          <a:xfrm>
            <a:off x="0" y="6451600"/>
            <a:ext cx="12192000" cy="406400"/>
          </a:xfrm>
          <a:prstGeom prst="rect">
            <a:avLst/>
          </a:prstGeom>
        </p:spPr>
      </p:pic>
      <p:pic>
        <p:nvPicPr>
          <p:cNvPr id="7" name="Picture 6">
            <a:extLst>
              <a:ext uri="{FF2B5EF4-FFF2-40B4-BE49-F238E27FC236}">
                <a16:creationId xmlns:a16="http://schemas.microsoft.com/office/drawing/2014/main" id="{E64C6DA3-7973-694B-B0DB-0C86480FB6F2}"/>
              </a:ext>
            </a:extLst>
          </p:cNvPr>
          <p:cNvPicPr>
            <a:picLocks noChangeAspect="1"/>
          </p:cNvPicPr>
          <p:nvPr userDrawn="1"/>
        </p:nvPicPr>
        <p:blipFill>
          <a:blip r:embed="rId4"/>
          <a:stretch>
            <a:fillRect/>
          </a:stretch>
        </p:blipFill>
        <p:spPr>
          <a:xfrm>
            <a:off x="10215373" y="258963"/>
            <a:ext cx="1585857" cy="630936"/>
          </a:xfrm>
          <a:prstGeom prst="rect">
            <a:avLst/>
          </a:prstGeom>
        </p:spPr>
      </p:pic>
    </p:spTree>
    <p:extLst>
      <p:ext uri="{BB962C8B-B14F-4D97-AF65-F5344CB8AC3E}">
        <p14:creationId xmlns:p14="http://schemas.microsoft.com/office/powerpoint/2010/main" val="2042908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9/19/19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9/19/19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hyperlink" Target="https://www.youtube.com/watch?v=oXkKFLPbOxo" TargetMode="Externa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www.cir-safety.org/sites/default/files/tocoph122013TAR.pdf" TargetMode="External"/><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hyperlink" Target="https://www.msn.com/en-ca/video/news/heres-what-doctors-think-could-be-behind-the-new-vaping-illness/vi-AAHrJ6J"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Q4pT1-QWvQU" TargetMode="External"/><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hyperlink" Target="https://twitter.com/KnowTheRealCost/status/1095321680707272706"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hyperlink" Target="https://www.youtube.com/watch?v=-wRx6-bsbSQ"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image" Target="../media/image28.tiff"/><Relationship Id="rId4" Type="http://schemas.openxmlformats.org/officeDocument/2006/relationships/image" Target="../media/image27.tiff"/></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vwcJC_xLhfc&amp;t=1s" TargetMode="External"/><Relationship Id="rId2" Type="http://schemas.openxmlformats.org/officeDocument/2006/relationships/hyperlink" Target="https://globalnews.ca/video/rd/1441623107807/?jwsource=c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e-cigarettes.surgeongeneral.gov/knowtherisks.html" TargetMode="External"/><Relationship Id="rId3" Type="http://schemas.openxmlformats.org/officeDocument/2006/relationships/hyperlink" Target="https://globalnews.ca/news/3990600/delta-teen-vaping-regulations/" TargetMode="External"/><Relationship Id="rId7" Type="http://schemas.openxmlformats.org/officeDocument/2006/relationships/hyperlink" Target="https://www.sciencenewsforstudents.org/article/concerns-explode-over-new-health-risks-vaping" TargetMode="External"/><Relationship Id="rId2" Type="http://schemas.openxmlformats.org/officeDocument/2006/relationships/hyperlink" Target="https://www.cnn.com/2018/05/17/health/case-study-teen-vaping-wet-lung/index.html" TargetMode="External"/><Relationship Id="rId1" Type="http://schemas.openxmlformats.org/officeDocument/2006/relationships/slideLayout" Target="../slideLayouts/slideLayout2.xml"/><Relationship Id="rId6" Type="http://schemas.openxmlformats.org/officeDocument/2006/relationships/hyperlink" Target="https://globalnews.ca/video/4518654/the-growing-addiction-and-attraction-to-vaping-among-teens" TargetMode="External"/><Relationship Id="rId5" Type="http://schemas.openxmlformats.org/officeDocument/2006/relationships/hyperlink" Target="https://www.deseretnews.com/article/900040111/park-city-9th-grader-hospitalized-after-smoking-thc-from-vape-pen-school-officials-say.html" TargetMode="External"/><Relationship Id="rId4" Type="http://schemas.openxmlformats.org/officeDocument/2006/relationships/hyperlink" Target="https://vancouversun.com/news/local-news/teen-baseball-player-14-in-delta-dies-of-serious-injuries" TargetMode="External"/><Relationship Id="rId9" Type="http://schemas.openxmlformats.org/officeDocument/2006/relationships/hyperlink" Target="https://youtu.be/zYuyS1Oq8g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youtu.be/zYuyS1Oq8gY"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hyperlink" Target="https://www.youtube.com/watch?v=1OGI4f6IwnM" TargetMode="External"/><Relationship Id="rId5" Type="http://schemas.openxmlformats.org/officeDocument/2006/relationships/image" Target="../media/image18.png"/><Relationship Id="rId4" Type="http://schemas.openxmlformats.org/officeDocument/2006/relationships/image" Target="../media/image17.tif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oHi_zJR7pq0"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7EsNG7RcStQ"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44821-668C-1744-87E7-F9C9D4B562C7}"/>
              </a:ext>
            </a:extLst>
          </p:cNvPr>
          <p:cNvSpPr>
            <a:spLocks noGrp="1"/>
          </p:cNvSpPr>
          <p:nvPr>
            <p:ph type="title"/>
          </p:nvPr>
        </p:nvSpPr>
        <p:spPr>
          <a:xfrm>
            <a:off x="913775" y="618517"/>
            <a:ext cx="10364451" cy="1596177"/>
          </a:xfrm>
        </p:spPr>
        <p:txBody>
          <a:bodyPr vert="horz" lIns="91440" tIns="45720" rIns="91440" bIns="45720" rtlCol="0" anchor="ctr">
            <a:normAutofit/>
          </a:bodyPr>
          <a:lstStyle/>
          <a:p>
            <a:r>
              <a:rPr lang="en-US" sz="6600" b="1" dirty="0">
                <a:solidFill>
                  <a:schemeClr val="accent1"/>
                </a:solidFill>
              </a:rPr>
              <a:t>Escape the vape</a:t>
            </a:r>
          </a:p>
        </p:txBody>
      </p:sp>
      <p:sp>
        <p:nvSpPr>
          <p:cNvPr id="4" name="Rectangle 3">
            <a:extLst>
              <a:ext uri="{FF2B5EF4-FFF2-40B4-BE49-F238E27FC236}">
                <a16:creationId xmlns:a16="http://schemas.microsoft.com/office/drawing/2014/main" id="{D38CE431-C521-954D-82EA-1CFB746F7CFE}"/>
              </a:ext>
            </a:extLst>
          </p:cNvPr>
          <p:cNvSpPr/>
          <p:nvPr/>
        </p:nvSpPr>
        <p:spPr>
          <a:xfrm>
            <a:off x="3306105" y="5781865"/>
            <a:ext cx="4828245" cy="369332"/>
          </a:xfrm>
          <a:prstGeom prst="rect">
            <a:avLst/>
          </a:prstGeom>
        </p:spPr>
        <p:txBody>
          <a:bodyPr wrap="none">
            <a:spAutoFit/>
          </a:bodyPr>
          <a:lstStyle/>
          <a:p>
            <a:r>
              <a:rPr lang="en-US" dirty="0">
                <a:hlinkClick r:id="rId2"/>
              </a:rPr>
              <a:t>https://www.youtube.com/watch?v=oXkKFLPbOxo</a:t>
            </a:r>
            <a:endParaRPr lang="en-US" dirty="0"/>
          </a:p>
        </p:txBody>
      </p:sp>
      <p:pic>
        <p:nvPicPr>
          <p:cNvPr id="9" name="Content Placeholder 8">
            <a:extLst>
              <a:ext uri="{FF2B5EF4-FFF2-40B4-BE49-F238E27FC236}">
                <a16:creationId xmlns:a16="http://schemas.microsoft.com/office/drawing/2014/main" id="{D484F43F-1088-7D44-9143-6A82DA8A05CF}"/>
              </a:ext>
            </a:extLst>
          </p:cNvPr>
          <p:cNvPicPr>
            <a:picLocks noGrp="1" noChangeAspect="1"/>
          </p:cNvPicPr>
          <p:nvPr>
            <p:ph sz="quarter" idx="13"/>
          </p:nvPr>
        </p:nvPicPr>
        <p:blipFill>
          <a:blip r:embed="rId3"/>
          <a:stretch>
            <a:fillRect/>
          </a:stretch>
        </p:blipFill>
        <p:spPr>
          <a:xfrm>
            <a:off x="3306105" y="1923082"/>
            <a:ext cx="5698195" cy="3476799"/>
          </a:xfrm>
          <a:prstGeom prst="rect">
            <a:avLst/>
          </a:prstGeom>
        </p:spPr>
      </p:pic>
    </p:spTree>
    <p:extLst>
      <p:ext uri="{BB962C8B-B14F-4D97-AF65-F5344CB8AC3E}">
        <p14:creationId xmlns:p14="http://schemas.microsoft.com/office/powerpoint/2010/main" val="3743953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B67C9-BBD6-4A4D-A8CB-F85A14B4145A}"/>
              </a:ext>
            </a:extLst>
          </p:cNvPr>
          <p:cNvSpPr>
            <a:spLocks noGrp="1"/>
          </p:cNvSpPr>
          <p:nvPr>
            <p:ph type="title"/>
          </p:nvPr>
        </p:nvSpPr>
        <p:spPr>
          <a:xfrm>
            <a:off x="913775" y="361951"/>
            <a:ext cx="10364451" cy="942974"/>
          </a:xfrm>
        </p:spPr>
        <p:txBody>
          <a:bodyPr>
            <a:normAutofit/>
          </a:bodyPr>
          <a:lstStyle/>
          <a:p>
            <a:r>
              <a:rPr lang="en-US" sz="4000" b="1" dirty="0">
                <a:solidFill>
                  <a:schemeClr val="accent1"/>
                </a:solidFill>
              </a:rPr>
              <a:t>Vitamin E</a:t>
            </a:r>
          </a:p>
        </p:txBody>
      </p:sp>
      <p:sp>
        <p:nvSpPr>
          <p:cNvPr id="3" name="Content Placeholder 2">
            <a:extLst>
              <a:ext uri="{FF2B5EF4-FFF2-40B4-BE49-F238E27FC236}">
                <a16:creationId xmlns:a16="http://schemas.microsoft.com/office/drawing/2014/main" id="{A967A2F8-0196-6543-A8B0-DBD3B238F3D3}"/>
              </a:ext>
            </a:extLst>
          </p:cNvPr>
          <p:cNvSpPr>
            <a:spLocks noGrp="1"/>
          </p:cNvSpPr>
          <p:nvPr>
            <p:ph sz="quarter" idx="13"/>
          </p:nvPr>
        </p:nvSpPr>
        <p:spPr>
          <a:xfrm>
            <a:off x="913774" y="1543049"/>
            <a:ext cx="5325101" cy="2492237"/>
          </a:xfrm>
        </p:spPr>
        <p:txBody>
          <a:bodyPr>
            <a:normAutofit/>
          </a:bodyPr>
          <a:lstStyle/>
          <a:p>
            <a:r>
              <a:rPr lang="en-US" sz="2400" b="1" dirty="0"/>
              <a:t>4. Damage to the lungs</a:t>
            </a:r>
          </a:p>
          <a:p>
            <a:endParaRPr lang="en-US" dirty="0"/>
          </a:p>
        </p:txBody>
      </p:sp>
      <p:pic>
        <p:nvPicPr>
          <p:cNvPr id="4" name="Picture 3">
            <a:extLst>
              <a:ext uri="{FF2B5EF4-FFF2-40B4-BE49-F238E27FC236}">
                <a16:creationId xmlns:a16="http://schemas.microsoft.com/office/drawing/2014/main" id="{48BF98F4-B992-124F-A487-A3565211670C}"/>
              </a:ext>
            </a:extLst>
          </p:cNvPr>
          <p:cNvPicPr>
            <a:picLocks noChangeAspect="1"/>
          </p:cNvPicPr>
          <p:nvPr/>
        </p:nvPicPr>
        <p:blipFill>
          <a:blip r:embed="rId2"/>
          <a:stretch>
            <a:fillRect/>
          </a:stretch>
        </p:blipFill>
        <p:spPr>
          <a:xfrm>
            <a:off x="7210423" y="1416605"/>
            <a:ext cx="3987185" cy="5184000"/>
          </a:xfrm>
          <a:prstGeom prst="rect">
            <a:avLst/>
          </a:prstGeom>
        </p:spPr>
      </p:pic>
      <p:sp>
        <p:nvSpPr>
          <p:cNvPr id="5" name="Rectangle 4">
            <a:extLst>
              <a:ext uri="{FF2B5EF4-FFF2-40B4-BE49-F238E27FC236}">
                <a16:creationId xmlns:a16="http://schemas.microsoft.com/office/drawing/2014/main" id="{97E9400E-844D-2A4E-A514-78D032F3BA8E}"/>
              </a:ext>
            </a:extLst>
          </p:cNvPr>
          <p:cNvSpPr/>
          <p:nvPr/>
        </p:nvSpPr>
        <p:spPr>
          <a:xfrm>
            <a:off x="528324" y="2066269"/>
            <a:ext cx="6096000" cy="1754326"/>
          </a:xfrm>
          <a:prstGeom prst="rect">
            <a:avLst/>
          </a:prstGeom>
        </p:spPr>
        <p:txBody>
          <a:bodyPr>
            <a:spAutoFit/>
          </a:bodyPr>
          <a:lstStyle/>
          <a:p>
            <a:pPr fontAlgn="base"/>
            <a:r>
              <a:rPr lang="en-US" dirty="0"/>
              <a:t>An unprecedented outbreak of vaping-associated pulmonary injury (VAPI) has sickened up to 450 people and killed as many as eight in 33 states.</a:t>
            </a:r>
            <a:br>
              <a:rPr lang="en-US" dirty="0"/>
            </a:br>
            <a:r>
              <a:rPr lang="en-US" dirty="0">
                <a:solidFill>
                  <a:srgbClr val="444444"/>
                </a:solidFill>
                <a:latin typeface="Noto Serif"/>
              </a:rPr>
              <a:t>A current suspect in the outbreak is vitamin E acetate, sometimes used as a vape cartridge additive. It’s a popular new diluent thickener found mostly in illicit market THC vape carts. </a:t>
            </a:r>
          </a:p>
        </p:txBody>
      </p:sp>
      <p:sp>
        <p:nvSpPr>
          <p:cNvPr id="6" name="Rectangle 5">
            <a:extLst>
              <a:ext uri="{FF2B5EF4-FFF2-40B4-BE49-F238E27FC236}">
                <a16:creationId xmlns:a16="http://schemas.microsoft.com/office/drawing/2014/main" id="{679C177A-85CC-CC4D-9591-F902B71B0C0D}"/>
              </a:ext>
            </a:extLst>
          </p:cNvPr>
          <p:cNvSpPr/>
          <p:nvPr/>
        </p:nvSpPr>
        <p:spPr>
          <a:xfrm>
            <a:off x="453887" y="4097594"/>
            <a:ext cx="6096000" cy="2031325"/>
          </a:xfrm>
          <a:prstGeom prst="rect">
            <a:avLst/>
          </a:prstGeom>
        </p:spPr>
        <p:txBody>
          <a:bodyPr>
            <a:spAutoFit/>
          </a:bodyPr>
          <a:lstStyle/>
          <a:p>
            <a:pPr fontAlgn="base"/>
            <a:r>
              <a:rPr lang="en-US" dirty="0"/>
              <a:t>All these forms of vitamin E oil go into foot creams, face creams, and other cosmetics as topicals. In some people it can cause rashes.</a:t>
            </a:r>
          </a:p>
          <a:p>
            <a:pPr fontAlgn="base"/>
            <a:r>
              <a:rPr lang="en-US" dirty="0"/>
              <a:t>The cosmetics industry </a:t>
            </a:r>
            <a:r>
              <a:rPr lang="en-US" dirty="0">
                <a:hlinkClick r:id="rId3"/>
              </a:rPr>
              <a:t>never considered its use for inhalation</a:t>
            </a:r>
            <a:r>
              <a:rPr lang="en-US" dirty="0"/>
              <a:t>, at least beyond accidentally getting some lotion in your nose. Its acute inhalation toxicity is not known, and inhaling oil is generally a bad idea.</a:t>
            </a:r>
          </a:p>
        </p:txBody>
      </p:sp>
      <p:sp>
        <p:nvSpPr>
          <p:cNvPr id="7" name="Rectangle 6">
            <a:extLst>
              <a:ext uri="{FF2B5EF4-FFF2-40B4-BE49-F238E27FC236}">
                <a16:creationId xmlns:a16="http://schemas.microsoft.com/office/drawing/2014/main" id="{601B4591-D3AF-AA46-99F9-5AD5A1229B08}"/>
              </a:ext>
            </a:extLst>
          </p:cNvPr>
          <p:cNvSpPr/>
          <p:nvPr/>
        </p:nvSpPr>
        <p:spPr>
          <a:xfrm>
            <a:off x="370115" y="6082752"/>
            <a:ext cx="6096000" cy="646331"/>
          </a:xfrm>
          <a:prstGeom prst="rect">
            <a:avLst/>
          </a:prstGeom>
        </p:spPr>
        <p:txBody>
          <a:bodyPr>
            <a:spAutoFit/>
          </a:bodyPr>
          <a:lstStyle/>
          <a:p>
            <a:r>
              <a:rPr lang="en-US" dirty="0">
                <a:hlinkClick r:id="rId4"/>
              </a:rPr>
              <a:t>https://www.msn.com/en-ca/video/news/heres-what-doctors-think-could-be-behind-the-new-vaping-illness/vi-AAHrJ6J</a:t>
            </a:r>
            <a:endParaRPr lang="en-US" dirty="0"/>
          </a:p>
        </p:txBody>
      </p:sp>
    </p:spTree>
    <p:extLst>
      <p:ext uri="{BB962C8B-B14F-4D97-AF65-F5344CB8AC3E}">
        <p14:creationId xmlns:p14="http://schemas.microsoft.com/office/powerpoint/2010/main" val="2782147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4F84-0400-104A-94A0-3E28113542BF}"/>
              </a:ext>
            </a:extLst>
          </p:cNvPr>
          <p:cNvSpPr>
            <a:spLocks noGrp="1"/>
          </p:cNvSpPr>
          <p:nvPr>
            <p:ph type="title"/>
          </p:nvPr>
        </p:nvSpPr>
        <p:spPr/>
        <p:txBody>
          <a:bodyPr/>
          <a:lstStyle/>
          <a:p>
            <a:r>
              <a:rPr lang="en-US" dirty="0"/>
              <a:t>many of the 450 people affected are young people, with an average age of 19.</a:t>
            </a:r>
          </a:p>
        </p:txBody>
      </p:sp>
      <p:pic>
        <p:nvPicPr>
          <p:cNvPr id="4" name="Content Placeholder 3">
            <a:extLst>
              <a:ext uri="{FF2B5EF4-FFF2-40B4-BE49-F238E27FC236}">
                <a16:creationId xmlns:a16="http://schemas.microsoft.com/office/drawing/2014/main" id="{05C8229E-1B1D-964C-9568-90D621F25E71}"/>
              </a:ext>
            </a:extLst>
          </p:cNvPr>
          <p:cNvPicPr>
            <a:picLocks noGrp="1" noChangeAspect="1"/>
          </p:cNvPicPr>
          <p:nvPr>
            <p:ph sz="quarter" idx="13"/>
          </p:nvPr>
        </p:nvPicPr>
        <p:blipFill>
          <a:blip r:embed="rId2"/>
          <a:stretch>
            <a:fillRect/>
          </a:stretch>
        </p:blipFill>
        <p:spPr>
          <a:xfrm>
            <a:off x="913775" y="2347085"/>
            <a:ext cx="5089460" cy="3424237"/>
          </a:xfrm>
          <a:prstGeom prst="rect">
            <a:avLst/>
          </a:prstGeom>
        </p:spPr>
      </p:pic>
      <p:sp>
        <p:nvSpPr>
          <p:cNvPr id="5" name="TextBox 4">
            <a:extLst>
              <a:ext uri="{FF2B5EF4-FFF2-40B4-BE49-F238E27FC236}">
                <a16:creationId xmlns:a16="http://schemas.microsoft.com/office/drawing/2014/main" id="{FBAE9F0C-EEAB-6E4E-8486-A75310D10023}"/>
              </a:ext>
            </a:extLst>
          </p:cNvPr>
          <p:cNvSpPr txBox="1"/>
          <p:nvPr/>
        </p:nvSpPr>
        <p:spPr>
          <a:xfrm>
            <a:off x="6096001" y="2347085"/>
            <a:ext cx="5003800" cy="3139321"/>
          </a:xfrm>
          <a:prstGeom prst="rect">
            <a:avLst/>
          </a:prstGeom>
          <a:noFill/>
        </p:spPr>
        <p:txBody>
          <a:bodyPr wrap="square" rtlCol="0">
            <a:spAutoFit/>
          </a:bodyPr>
          <a:lstStyle/>
          <a:p>
            <a:pPr fontAlgn="base"/>
            <a:r>
              <a:rPr lang="en-US" dirty="0"/>
              <a:t>One of the most shocking stories was of 18-year-old </a:t>
            </a:r>
            <a:r>
              <a:rPr lang="en-US" dirty="0" err="1"/>
              <a:t>Simah</a:t>
            </a:r>
            <a:r>
              <a:rPr lang="en-US" dirty="0"/>
              <a:t> Herman, who posted a picture of herself online after waking up from a medically induced coma.</a:t>
            </a:r>
          </a:p>
          <a:p>
            <a:pPr fontAlgn="base"/>
            <a:r>
              <a:rPr lang="en-US" dirty="0"/>
              <a:t>After receiving treatment for pneumonia and lung failure, she wants to warn others against using vapes and e-cigarettes.</a:t>
            </a:r>
          </a:p>
          <a:p>
            <a:pPr fontAlgn="base"/>
            <a:r>
              <a:rPr lang="en-US" dirty="0" err="1"/>
              <a:t>Simah's</a:t>
            </a:r>
            <a:r>
              <a:rPr lang="en-US" dirty="0"/>
              <a:t> story, and that of other vape users, have raised questions about how safe vaping is and how well regulated the industry is.</a:t>
            </a:r>
          </a:p>
          <a:p>
            <a:endParaRPr lang="en-US" dirty="0"/>
          </a:p>
        </p:txBody>
      </p:sp>
      <p:sp>
        <p:nvSpPr>
          <p:cNvPr id="3" name="Rectangle 2">
            <a:extLst>
              <a:ext uri="{FF2B5EF4-FFF2-40B4-BE49-F238E27FC236}">
                <a16:creationId xmlns:a16="http://schemas.microsoft.com/office/drawing/2014/main" id="{4963838C-BC7C-684E-AED9-518C8E1D574F}"/>
              </a:ext>
            </a:extLst>
          </p:cNvPr>
          <p:cNvSpPr/>
          <p:nvPr/>
        </p:nvSpPr>
        <p:spPr>
          <a:xfrm>
            <a:off x="6196707" y="5401990"/>
            <a:ext cx="5081519" cy="369332"/>
          </a:xfrm>
          <a:prstGeom prst="rect">
            <a:avLst/>
          </a:prstGeom>
        </p:spPr>
        <p:txBody>
          <a:bodyPr wrap="none">
            <a:spAutoFit/>
          </a:bodyPr>
          <a:lstStyle/>
          <a:p>
            <a:r>
              <a:rPr lang="en-US" dirty="0">
                <a:hlinkClick r:id="rId3"/>
              </a:rPr>
              <a:t>https://www.youtube.com/watch?v=Q4pT1-QWvQU</a:t>
            </a:r>
            <a:endParaRPr lang="en-US" dirty="0"/>
          </a:p>
        </p:txBody>
      </p:sp>
    </p:spTree>
    <p:extLst>
      <p:ext uri="{BB962C8B-B14F-4D97-AF65-F5344CB8AC3E}">
        <p14:creationId xmlns:p14="http://schemas.microsoft.com/office/powerpoint/2010/main" val="1631405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67A56-48B9-D741-BA28-1CA12E2F1DEB}"/>
              </a:ext>
            </a:extLst>
          </p:cNvPr>
          <p:cNvSpPr>
            <a:spLocks noGrp="1"/>
          </p:cNvSpPr>
          <p:nvPr>
            <p:ph type="title"/>
          </p:nvPr>
        </p:nvSpPr>
        <p:spPr>
          <a:xfrm>
            <a:off x="913773" y="313718"/>
            <a:ext cx="10364451" cy="972158"/>
          </a:xfrm>
        </p:spPr>
        <p:txBody>
          <a:bodyPr>
            <a:normAutofit/>
          </a:bodyPr>
          <a:lstStyle/>
          <a:p>
            <a:r>
              <a:rPr lang="en-US" sz="4000" b="1" dirty="0">
                <a:solidFill>
                  <a:schemeClr val="accent1"/>
                </a:solidFill>
              </a:rPr>
              <a:t>concerns</a:t>
            </a:r>
          </a:p>
        </p:txBody>
      </p:sp>
      <p:sp>
        <p:nvSpPr>
          <p:cNvPr id="3" name="Content Placeholder 2">
            <a:extLst>
              <a:ext uri="{FF2B5EF4-FFF2-40B4-BE49-F238E27FC236}">
                <a16:creationId xmlns:a16="http://schemas.microsoft.com/office/drawing/2014/main" id="{5138C2E0-4950-F84A-9BB8-1A5CBFBD4A41}"/>
              </a:ext>
            </a:extLst>
          </p:cNvPr>
          <p:cNvSpPr>
            <a:spLocks noGrp="1"/>
          </p:cNvSpPr>
          <p:nvPr>
            <p:ph sz="quarter" idx="13"/>
          </p:nvPr>
        </p:nvSpPr>
        <p:spPr>
          <a:xfrm>
            <a:off x="371475" y="1285877"/>
            <a:ext cx="6315075" cy="5368924"/>
          </a:xfrm>
        </p:spPr>
        <p:txBody>
          <a:bodyPr>
            <a:normAutofit/>
          </a:bodyPr>
          <a:lstStyle/>
          <a:p>
            <a:r>
              <a:rPr lang="en-US" b="1" dirty="0"/>
              <a:t>5</a:t>
            </a:r>
            <a:r>
              <a:rPr lang="en-US" dirty="0"/>
              <a:t>. </a:t>
            </a:r>
            <a:r>
              <a:rPr lang="en-US" sz="2400" b="1" dirty="0"/>
              <a:t>The spread of e-cigarettes and other vaping devices may be re-normalizing smoking behavior.</a:t>
            </a:r>
          </a:p>
          <a:p>
            <a:r>
              <a:rPr lang="en-US" sz="2400" dirty="0"/>
              <a:t>The increase in popularity of nicotine devices and their widespread availability is reversing the progress made over decades of intense global, national, and local efforts to reduce cigarette smoking, especially among young people.</a:t>
            </a:r>
          </a:p>
        </p:txBody>
      </p:sp>
      <p:pic>
        <p:nvPicPr>
          <p:cNvPr id="4" name="Picture 3">
            <a:extLst>
              <a:ext uri="{FF2B5EF4-FFF2-40B4-BE49-F238E27FC236}">
                <a16:creationId xmlns:a16="http://schemas.microsoft.com/office/drawing/2014/main" id="{8C524AE1-BB5B-9F41-847A-4C7285FE3608}"/>
              </a:ext>
            </a:extLst>
          </p:cNvPr>
          <p:cNvPicPr>
            <a:picLocks noChangeAspect="1"/>
          </p:cNvPicPr>
          <p:nvPr/>
        </p:nvPicPr>
        <p:blipFill>
          <a:blip r:embed="rId2"/>
          <a:stretch>
            <a:fillRect/>
          </a:stretch>
        </p:blipFill>
        <p:spPr>
          <a:xfrm>
            <a:off x="7000964" y="1419225"/>
            <a:ext cx="4028986" cy="4843836"/>
          </a:xfrm>
          <a:prstGeom prst="rect">
            <a:avLst/>
          </a:prstGeom>
        </p:spPr>
      </p:pic>
    </p:spTree>
    <p:extLst>
      <p:ext uri="{BB962C8B-B14F-4D97-AF65-F5344CB8AC3E}">
        <p14:creationId xmlns:p14="http://schemas.microsoft.com/office/powerpoint/2010/main" val="2981099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91E0-0F41-004F-B26D-26E0E63B22A4}"/>
              </a:ext>
            </a:extLst>
          </p:cNvPr>
          <p:cNvSpPr>
            <a:spLocks noGrp="1"/>
          </p:cNvSpPr>
          <p:nvPr>
            <p:ph type="title"/>
          </p:nvPr>
        </p:nvSpPr>
        <p:spPr>
          <a:xfrm>
            <a:off x="1123325" y="544212"/>
            <a:ext cx="10364451" cy="1596177"/>
          </a:xfrm>
        </p:spPr>
        <p:txBody>
          <a:bodyPr>
            <a:normAutofit fontScale="90000"/>
          </a:bodyPr>
          <a:lstStyle/>
          <a:p>
            <a:br>
              <a:rPr lang="en-US" dirty="0"/>
            </a:br>
            <a:r>
              <a:rPr lang="en-US" dirty="0"/>
              <a:t> </a:t>
            </a:r>
            <a:r>
              <a:rPr lang="en-US" sz="4400" b="1" dirty="0">
                <a:solidFill>
                  <a:schemeClr val="accent1"/>
                </a:solidFill>
              </a:rPr>
              <a:t>Smoking Risks</a:t>
            </a:r>
            <a:br>
              <a:rPr lang="en-US" sz="4400" b="1" dirty="0">
                <a:solidFill>
                  <a:schemeClr val="accent1"/>
                </a:solidFill>
              </a:rPr>
            </a:br>
            <a:r>
              <a:rPr lang="en-US" sz="4400" b="1" dirty="0">
                <a:solidFill>
                  <a:schemeClr val="accent1"/>
                </a:solidFill>
              </a:rPr>
              <a:t>Addiction/Dependence</a:t>
            </a:r>
            <a:br>
              <a:rPr lang="en-US" dirty="0"/>
            </a:br>
            <a:endParaRPr lang="en-US" dirty="0"/>
          </a:p>
        </p:txBody>
      </p:sp>
      <p:sp>
        <p:nvSpPr>
          <p:cNvPr id="3" name="Content Placeholder 2">
            <a:extLst>
              <a:ext uri="{FF2B5EF4-FFF2-40B4-BE49-F238E27FC236}">
                <a16:creationId xmlns:a16="http://schemas.microsoft.com/office/drawing/2014/main" id="{374CB123-5C09-BB43-ADEE-AB6746C1281E}"/>
              </a:ext>
            </a:extLst>
          </p:cNvPr>
          <p:cNvSpPr>
            <a:spLocks noGrp="1"/>
          </p:cNvSpPr>
          <p:nvPr>
            <p:ph sz="quarter" idx="13"/>
          </p:nvPr>
        </p:nvSpPr>
        <p:spPr>
          <a:xfrm>
            <a:off x="419099" y="2140389"/>
            <a:ext cx="11306175" cy="4323901"/>
          </a:xfrm>
        </p:spPr>
        <p:txBody>
          <a:bodyPr>
            <a:normAutofit fontScale="25000" lnSpcReduction="20000"/>
          </a:bodyPr>
          <a:lstStyle/>
          <a:p>
            <a:pPr marL="0" indent="0">
              <a:buNone/>
            </a:pPr>
            <a:endParaRPr lang="en-US" sz="7400" dirty="0"/>
          </a:p>
          <a:p>
            <a:r>
              <a:rPr lang="en-US" sz="9800" dirty="0"/>
              <a:t>Teens and young adults who vape are almost 4 times as likely as their non-vaping peers to begin smoking traditional cigarettes</a:t>
            </a:r>
          </a:p>
          <a:p>
            <a:pPr marL="0" indent="0">
              <a:buNone/>
            </a:pPr>
            <a:endParaRPr lang="en-US" sz="9800" dirty="0"/>
          </a:p>
          <a:p>
            <a:r>
              <a:rPr lang="en-US" sz="9800" dirty="0"/>
              <a:t>Dependence develops when the body adapts to repeated exposure to vaping. When a person stops vaping, he or she can experience withdrawal symptoms</a:t>
            </a:r>
          </a:p>
          <a:p>
            <a:pPr marL="0" indent="0">
              <a:buNone/>
            </a:pPr>
            <a:r>
              <a:rPr lang="en-US" sz="9800" dirty="0"/>
              <a:t> </a:t>
            </a:r>
          </a:p>
          <a:p>
            <a:r>
              <a:rPr lang="en-US" sz="9800" b="1" dirty="0">
                <a:solidFill>
                  <a:schemeClr val="accent3"/>
                </a:solidFill>
                <a:hlinkClick r:id="rId2">
                  <a:extLst>
                    <a:ext uri="{A12FA001-AC4F-418D-AE19-62706E023703}">
                      <ahyp:hlinkClr xmlns:ahyp="http://schemas.microsoft.com/office/drawing/2018/hyperlinkcolor" val="tx"/>
                    </a:ext>
                  </a:extLst>
                </a:hlinkClick>
              </a:rPr>
              <a:t>https://twitter.com/KnowTheRealCost/status/1095321680707272706</a:t>
            </a:r>
            <a:endParaRPr lang="en-US" sz="9800" b="1" dirty="0">
              <a:solidFill>
                <a:schemeClr val="accent3"/>
              </a:solidFill>
            </a:endParaRPr>
          </a:p>
          <a:p>
            <a:endParaRPr lang="en-US" dirty="0"/>
          </a:p>
        </p:txBody>
      </p:sp>
      <p:pic>
        <p:nvPicPr>
          <p:cNvPr id="4" name="Picture 3">
            <a:extLst>
              <a:ext uri="{FF2B5EF4-FFF2-40B4-BE49-F238E27FC236}">
                <a16:creationId xmlns:a16="http://schemas.microsoft.com/office/drawing/2014/main" id="{1749DC47-7D2D-3F4D-B2FB-D1A4A7523F51}"/>
              </a:ext>
            </a:extLst>
          </p:cNvPr>
          <p:cNvPicPr>
            <a:picLocks noChangeAspect="1"/>
          </p:cNvPicPr>
          <p:nvPr/>
        </p:nvPicPr>
        <p:blipFill>
          <a:blip r:embed="rId3"/>
          <a:stretch>
            <a:fillRect/>
          </a:stretch>
        </p:blipFill>
        <p:spPr>
          <a:xfrm>
            <a:off x="9527213" y="393709"/>
            <a:ext cx="1541462" cy="1897184"/>
          </a:xfrm>
          <a:prstGeom prst="rect">
            <a:avLst/>
          </a:prstGeom>
        </p:spPr>
      </p:pic>
      <p:pic>
        <p:nvPicPr>
          <p:cNvPr id="5" name="Picture 4">
            <a:extLst>
              <a:ext uri="{FF2B5EF4-FFF2-40B4-BE49-F238E27FC236}">
                <a16:creationId xmlns:a16="http://schemas.microsoft.com/office/drawing/2014/main" id="{D98EC876-D694-9C47-B069-0918FB29B078}"/>
              </a:ext>
            </a:extLst>
          </p:cNvPr>
          <p:cNvPicPr>
            <a:picLocks noChangeAspect="1"/>
          </p:cNvPicPr>
          <p:nvPr/>
        </p:nvPicPr>
        <p:blipFill>
          <a:blip r:embed="rId3"/>
          <a:stretch>
            <a:fillRect/>
          </a:stretch>
        </p:blipFill>
        <p:spPr>
          <a:xfrm>
            <a:off x="1503051" y="469908"/>
            <a:ext cx="1541462" cy="1897184"/>
          </a:xfrm>
          <a:prstGeom prst="rect">
            <a:avLst/>
          </a:prstGeom>
        </p:spPr>
      </p:pic>
    </p:spTree>
    <p:extLst>
      <p:ext uri="{BB962C8B-B14F-4D97-AF65-F5344CB8AC3E}">
        <p14:creationId xmlns:p14="http://schemas.microsoft.com/office/powerpoint/2010/main" val="2262269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747D4-BCEE-5A46-A6B9-B024B3D7E185}"/>
              </a:ext>
            </a:extLst>
          </p:cNvPr>
          <p:cNvSpPr>
            <a:spLocks noGrp="1"/>
          </p:cNvSpPr>
          <p:nvPr>
            <p:ph type="title"/>
          </p:nvPr>
        </p:nvSpPr>
        <p:spPr>
          <a:xfrm>
            <a:off x="619125" y="171451"/>
            <a:ext cx="11106150" cy="2043244"/>
          </a:xfrm>
        </p:spPr>
        <p:txBody>
          <a:bodyPr>
            <a:normAutofit/>
          </a:bodyPr>
          <a:lstStyle/>
          <a:p>
            <a:r>
              <a:rPr lang="en-US" sz="4000" b="1" dirty="0">
                <a:solidFill>
                  <a:schemeClr val="accent1"/>
                </a:solidFill>
              </a:rPr>
              <a:t>Cancer and Respiratory effects</a:t>
            </a:r>
            <a:br>
              <a:rPr lang="en-US" sz="4000" b="1" dirty="0">
                <a:solidFill>
                  <a:schemeClr val="accent1"/>
                </a:solidFill>
              </a:rPr>
            </a:br>
            <a:r>
              <a:rPr lang="en-US" sz="4000" b="1" dirty="0">
                <a:solidFill>
                  <a:schemeClr val="accent1"/>
                </a:solidFill>
              </a:rPr>
              <a:t>Injuries and Poisoning</a:t>
            </a:r>
          </a:p>
        </p:txBody>
      </p:sp>
      <p:sp>
        <p:nvSpPr>
          <p:cNvPr id="3" name="Content Placeholder 2">
            <a:extLst>
              <a:ext uri="{FF2B5EF4-FFF2-40B4-BE49-F238E27FC236}">
                <a16:creationId xmlns:a16="http://schemas.microsoft.com/office/drawing/2014/main" id="{63753FEF-8EFA-4342-8A53-CBEB6289C7CB}"/>
              </a:ext>
            </a:extLst>
          </p:cNvPr>
          <p:cNvSpPr>
            <a:spLocks noGrp="1"/>
          </p:cNvSpPr>
          <p:nvPr>
            <p:ph sz="quarter" idx="13"/>
          </p:nvPr>
        </p:nvSpPr>
        <p:spPr>
          <a:xfrm>
            <a:off x="619125" y="2141664"/>
            <a:ext cx="10953750" cy="4544885"/>
          </a:xfrm>
        </p:spPr>
        <p:txBody>
          <a:bodyPr/>
          <a:lstStyle/>
          <a:p>
            <a:r>
              <a:rPr lang="en-US" sz="2400" dirty="0"/>
              <a:t>There is some concern that </a:t>
            </a:r>
            <a:r>
              <a:rPr lang="en-US" sz="2400" b="1" dirty="0"/>
              <a:t>vaping can increase coughing and wheezing</a:t>
            </a:r>
            <a:r>
              <a:rPr lang="en-US" sz="2400" dirty="0"/>
              <a:t> in teens and may exacerbate asthma.</a:t>
            </a:r>
          </a:p>
          <a:p>
            <a:r>
              <a:rPr lang="en-US" sz="2400" b="1" dirty="0"/>
              <a:t>Exposure to e-liquids </a:t>
            </a:r>
            <a:r>
              <a:rPr lang="en-US" sz="2400" dirty="0"/>
              <a:t>from drinking, either on purpose or by accident, eye or skin contact, or injection </a:t>
            </a:r>
            <a:r>
              <a:rPr lang="en-US" sz="2400" b="1" dirty="0"/>
              <a:t>can result in seizures, brain injury </a:t>
            </a:r>
            <a:r>
              <a:rPr lang="en-US" sz="2400" dirty="0"/>
              <a:t>due to lack of oxygen, </a:t>
            </a:r>
            <a:r>
              <a:rPr lang="en-US" sz="2400" b="1" dirty="0"/>
              <a:t>vomiting,</a:t>
            </a:r>
            <a:r>
              <a:rPr lang="en-US" sz="2400" dirty="0"/>
              <a:t> problems related to lactic acid buildup in the body or </a:t>
            </a:r>
            <a:r>
              <a:rPr lang="en-US" sz="2400" b="1" dirty="0"/>
              <a:t>death</a:t>
            </a:r>
            <a:r>
              <a:rPr lang="en-US" sz="2400" dirty="0"/>
              <a:t>.</a:t>
            </a:r>
          </a:p>
          <a:p>
            <a:r>
              <a:rPr lang="en-US" sz="2400" dirty="0">
                <a:hlinkClick r:id="rId2"/>
              </a:rPr>
              <a:t>https://www.youtube.com/watch?v=-wRx6-bsbSQ</a:t>
            </a:r>
            <a:endParaRPr lang="en-US" sz="2400" dirty="0"/>
          </a:p>
          <a:p>
            <a:endParaRPr lang="en-US" dirty="0"/>
          </a:p>
        </p:txBody>
      </p:sp>
      <p:pic>
        <p:nvPicPr>
          <p:cNvPr id="4" name="Picture 3">
            <a:extLst>
              <a:ext uri="{FF2B5EF4-FFF2-40B4-BE49-F238E27FC236}">
                <a16:creationId xmlns:a16="http://schemas.microsoft.com/office/drawing/2014/main" id="{68E1FC59-A5C5-5D43-88AC-20AE4A7D5486}"/>
              </a:ext>
            </a:extLst>
          </p:cNvPr>
          <p:cNvPicPr>
            <a:picLocks noChangeAspect="1"/>
          </p:cNvPicPr>
          <p:nvPr/>
        </p:nvPicPr>
        <p:blipFill>
          <a:blip r:embed="rId3"/>
          <a:stretch>
            <a:fillRect/>
          </a:stretch>
        </p:blipFill>
        <p:spPr>
          <a:xfrm>
            <a:off x="10117138" y="244481"/>
            <a:ext cx="1541462" cy="1897184"/>
          </a:xfrm>
          <a:prstGeom prst="rect">
            <a:avLst/>
          </a:prstGeom>
        </p:spPr>
      </p:pic>
      <p:pic>
        <p:nvPicPr>
          <p:cNvPr id="5" name="Picture 4">
            <a:extLst>
              <a:ext uri="{FF2B5EF4-FFF2-40B4-BE49-F238E27FC236}">
                <a16:creationId xmlns:a16="http://schemas.microsoft.com/office/drawing/2014/main" id="{DD711A04-EFBA-8548-B471-0C5A49AC31A7}"/>
              </a:ext>
            </a:extLst>
          </p:cNvPr>
          <p:cNvPicPr>
            <a:picLocks noChangeAspect="1"/>
          </p:cNvPicPr>
          <p:nvPr/>
        </p:nvPicPr>
        <p:blipFill>
          <a:blip r:embed="rId3"/>
          <a:stretch>
            <a:fillRect/>
          </a:stretch>
        </p:blipFill>
        <p:spPr>
          <a:xfrm>
            <a:off x="619125" y="392762"/>
            <a:ext cx="1541462" cy="1897184"/>
          </a:xfrm>
          <a:prstGeom prst="rect">
            <a:avLst/>
          </a:prstGeom>
        </p:spPr>
      </p:pic>
    </p:spTree>
    <p:extLst>
      <p:ext uri="{BB962C8B-B14F-4D97-AF65-F5344CB8AC3E}">
        <p14:creationId xmlns:p14="http://schemas.microsoft.com/office/powerpoint/2010/main" val="3670668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8C3DB5-DE9D-4DA9-9EF2-31BC72629023}"/>
              </a:ext>
            </a:extLst>
          </p:cNvPr>
          <p:cNvSpPr>
            <a:spLocks noGrp="1"/>
          </p:cNvSpPr>
          <p:nvPr>
            <p:ph type="title"/>
          </p:nvPr>
        </p:nvSpPr>
        <p:spPr/>
        <p:txBody>
          <a:bodyPr>
            <a:normAutofit/>
          </a:bodyPr>
          <a:lstStyle/>
          <a:p>
            <a:r>
              <a:rPr lang="en-CA" sz="4000" b="1" dirty="0">
                <a:solidFill>
                  <a:schemeClr val="accent1"/>
                </a:solidFill>
              </a:rPr>
              <a:t>E-Cigarette Explosions</a:t>
            </a:r>
            <a:endParaRPr lang="en-US" sz="4000" b="1" dirty="0">
              <a:solidFill>
                <a:schemeClr val="accent1"/>
              </a:solidFill>
            </a:endParaRPr>
          </a:p>
        </p:txBody>
      </p:sp>
      <p:pic>
        <p:nvPicPr>
          <p:cNvPr id="3074" name="Picture 2" descr="Image result for image of exploding vape">
            <a:extLst>
              <a:ext uri="{FF2B5EF4-FFF2-40B4-BE49-F238E27FC236}">
                <a16:creationId xmlns:a16="http://schemas.microsoft.com/office/drawing/2014/main" id="{8871CC7E-F3CB-4118-95BA-B48FFF5F2334}"/>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14400" y="2214694"/>
            <a:ext cx="3279913" cy="22976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postmediacalgaryherald2.files.wordpress.com/2017/02/burn-victim6-copycopy.jpg?w=640&amp;quality=55&amp;strip=all">
            <a:extLst>
              <a:ext uri="{FF2B5EF4-FFF2-40B4-BE49-F238E27FC236}">
                <a16:creationId xmlns:a16="http://schemas.microsoft.com/office/drawing/2014/main" id="{DDCA3BE3-D8D1-4825-96C0-1015D8E5C3BA}"/>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961145" y="2214694"/>
            <a:ext cx="3063586" cy="22976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3322ED-6039-3945-B94F-3ED250ADF8BA}"/>
              </a:ext>
            </a:extLst>
          </p:cNvPr>
          <p:cNvPicPr>
            <a:picLocks noChangeAspect="1"/>
          </p:cNvPicPr>
          <p:nvPr/>
        </p:nvPicPr>
        <p:blipFill>
          <a:blip r:embed="rId4"/>
          <a:stretch>
            <a:fillRect/>
          </a:stretch>
        </p:blipFill>
        <p:spPr>
          <a:xfrm>
            <a:off x="8455058" y="2214695"/>
            <a:ext cx="3233360" cy="2303334"/>
          </a:xfrm>
          <a:prstGeom prst="rect">
            <a:avLst/>
          </a:prstGeom>
        </p:spPr>
      </p:pic>
      <p:pic>
        <p:nvPicPr>
          <p:cNvPr id="3" name="Picture 2">
            <a:extLst>
              <a:ext uri="{FF2B5EF4-FFF2-40B4-BE49-F238E27FC236}">
                <a16:creationId xmlns:a16="http://schemas.microsoft.com/office/drawing/2014/main" id="{842C8CCC-C877-764A-935F-36095A59A111}"/>
              </a:ext>
            </a:extLst>
          </p:cNvPr>
          <p:cNvPicPr>
            <a:picLocks noChangeAspect="1"/>
          </p:cNvPicPr>
          <p:nvPr/>
        </p:nvPicPr>
        <p:blipFill>
          <a:blip r:embed="rId5"/>
          <a:stretch>
            <a:fillRect/>
          </a:stretch>
        </p:blipFill>
        <p:spPr>
          <a:xfrm>
            <a:off x="4880993" y="4760843"/>
            <a:ext cx="3096101" cy="1741557"/>
          </a:xfrm>
          <a:prstGeom prst="rect">
            <a:avLst/>
          </a:prstGeom>
        </p:spPr>
      </p:pic>
      <p:sp>
        <p:nvSpPr>
          <p:cNvPr id="5" name="Rectangle 4">
            <a:extLst>
              <a:ext uri="{FF2B5EF4-FFF2-40B4-BE49-F238E27FC236}">
                <a16:creationId xmlns:a16="http://schemas.microsoft.com/office/drawing/2014/main" id="{59B0685B-65E6-4545-AC17-85E7E8EFDDCD}"/>
              </a:ext>
            </a:extLst>
          </p:cNvPr>
          <p:cNvSpPr/>
          <p:nvPr/>
        </p:nvSpPr>
        <p:spPr>
          <a:xfrm>
            <a:off x="513522" y="4760843"/>
            <a:ext cx="4367471" cy="1200329"/>
          </a:xfrm>
          <a:prstGeom prst="rect">
            <a:avLst/>
          </a:prstGeom>
        </p:spPr>
        <p:txBody>
          <a:bodyPr wrap="square">
            <a:spAutoFit/>
          </a:bodyPr>
          <a:lstStyle/>
          <a:p>
            <a:r>
              <a:rPr lang="en-US" dirty="0">
                <a:solidFill>
                  <a:srgbClr val="222222"/>
                </a:solidFill>
                <a:latin typeface="arial" panose="020B0604020202020204" pitchFamily="34" charset="0"/>
              </a:rPr>
              <a:t>In 2019, a 24-year-old man from Texas </a:t>
            </a:r>
            <a:r>
              <a:rPr lang="en-US" b="1" dirty="0">
                <a:solidFill>
                  <a:srgbClr val="222222"/>
                </a:solidFill>
                <a:latin typeface="arial" panose="020B0604020202020204" pitchFamily="34" charset="0"/>
              </a:rPr>
              <a:t>died</a:t>
            </a:r>
            <a:r>
              <a:rPr lang="en-US" dirty="0">
                <a:solidFill>
                  <a:srgbClr val="222222"/>
                </a:solidFill>
                <a:latin typeface="arial" panose="020B0604020202020204" pitchFamily="34" charset="0"/>
              </a:rPr>
              <a:t> when his </a:t>
            </a:r>
            <a:r>
              <a:rPr lang="en-US" b="1" dirty="0">
                <a:solidFill>
                  <a:srgbClr val="222222"/>
                </a:solidFill>
                <a:latin typeface="arial" panose="020B0604020202020204" pitchFamily="34" charset="0"/>
              </a:rPr>
              <a:t>vape pen's</a:t>
            </a:r>
            <a:r>
              <a:rPr lang="en-US" dirty="0">
                <a:solidFill>
                  <a:srgbClr val="222222"/>
                </a:solidFill>
                <a:latin typeface="arial" panose="020B0604020202020204" pitchFamily="34" charset="0"/>
              </a:rPr>
              <a:t> battery blew up sending shards of metal into his face and neck and severing an artery </a:t>
            </a:r>
            <a:endParaRPr lang="en-US" dirty="0"/>
          </a:p>
        </p:txBody>
      </p:sp>
      <p:sp>
        <p:nvSpPr>
          <p:cNvPr id="6" name="Rectangle 5">
            <a:extLst>
              <a:ext uri="{FF2B5EF4-FFF2-40B4-BE49-F238E27FC236}">
                <a16:creationId xmlns:a16="http://schemas.microsoft.com/office/drawing/2014/main" id="{D4152137-6E29-DC4E-AC9B-79F7802390A7}"/>
              </a:ext>
            </a:extLst>
          </p:cNvPr>
          <p:cNvSpPr/>
          <p:nvPr/>
        </p:nvSpPr>
        <p:spPr>
          <a:xfrm>
            <a:off x="8963890" y="4615958"/>
            <a:ext cx="2466109" cy="2031325"/>
          </a:xfrm>
          <a:prstGeom prst="rect">
            <a:avLst/>
          </a:prstGeom>
        </p:spPr>
        <p:txBody>
          <a:bodyPr wrap="square">
            <a:spAutoFit/>
          </a:bodyPr>
          <a:lstStyle/>
          <a:p>
            <a:r>
              <a:rPr lang="en-US" b="1" dirty="0"/>
              <a:t>Vape devices</a:t>
            </a:r>
            <a:r>
              <a:rPr lang="en-US" dirty="0"/>
              <a:t>, especially those with poor quality batteries, or that have been stored improperly or modified by the user, </a:t>
            </a:r>
            <a:r>
              <a:rPr lang="en-US" b="1" dirty="0"/>
              <a:t>can explode </a:t>
            </a:r>
            <a:r>
              <a:rPr lang="en-US" dirty="0"/>
              <a:t>resulting in burns and other injuries. </a:t>
            </a:r>
          </a:p>
        </p:txBody>
      </p:sp>
    </p:spTree>
    <p:extLst>
      <p:ext uri="{BB962C8B-B14F-4D97-AF65-F5344CB8AC3E}">
        <p14:creationId xmlns:p14="http://schemas.microsoft.com/office/powerpoint/2010/main" val="1919292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21B92-8CFF-4503-BCF4-A76B0510FB25}"/>
              </a:ext>
            </a:extLst>
          </p:cNvPr>
          <p:cNvSpPr>
            <a:spLocks noGrp="1"/>
          </p:cNvSpPr>
          <p:nvPr>
            <p:ph type="title"/>
          </p:nvPr>
        </p:nvSpPr>
        <p:spPr>
          <a:xfrm>
            <a:off x="913775" y="257176"/>
            <a:ext cx="10364451" cy="1371600"/>
          </a:xfrm>
        </p:spPr>
        <p:txBody>
          <a:bodyPr>
            <a:normAutofit fontScale="90000"/>
          </a:bodyPr>
          <a:lstStyle/>
          <a:p>
            <a:r>
              <a:rPr lang="en-CA" sz="4400" b="1" dirty="0">
                <a:solidFill>
                  <a:srgbClr val="FF0000"/>
                </a:solidFill>
              </a:rPr>
              <a:t>S</a:t>
            </a:r>
            <a:r>
              <a:rPr lang="en-CA" sz="4400" b="1" dirty="0">
                <a:solidFill>
                  <a:srgbClr val="0070C0"/>
                </a:solidFill>
              </a:rPr>
              <a:t>AAVE</a:t>
            </a:r>
            <a:br>
              <a:rPr lang="en-CA" dirty="0">
                <a:solidFill>
                  <a:srgbClr val="0070C0"/>
                </a:solidFill>
              </a:rPr>
            </a:br>
            <a:r>
              <a:rPr lang="en-CA" sz="2700" b="1" dirty="0">
                <a:solidFill>
                  <a:srgbClr val="FF0000"/>
                </a:solidFill>
              </a:rPr>
              <a:t>Stop</a:t>
            </a:r>
            <a:r>
              <a:rPr lang="en-CA" sz="2700" b="1" dirty="0">
                <a:solidFill>
                  <a:srgbClr val="0070C0"/>
                </a:solidFill>
              </a:rPr>
              <a:t> </a:t>
            </a:r>
            <a:r>
              <a:rPr lang="en-CA" sz="2700" b="1" dirty="0">
                <a:solidFill>
                  <a:srgbClr val="0070C0"/>
                </a:solidFill>
                <a:cs typeface="Arial" panose="020B0604020202020204" pitchFamily="34" charset="0"/>
              </a:rPr>
              <a:t>Addicting adolescents to Vaping and E-Cigarettes</a:t>
            </a:r>
            <a:br>
              <a:rPr lang="en-CA" sz="2700" b="1" dirty="0">
                <a:solidFill>
                  <a:srgbClr val="0070C0"/>
                </a:solidFill>
                <a:cs typeface="Arial" panose="020B0604020202020204" pitchFamily="34" charset="0"/>
              </a:rPr>
            </a:br>
            <a:r>
              <a:rPr lang="en-CA" sz="2700" b="1" dirty="0">
                <a:solidFill>
                  <a:srgbClr val="0070C0"/>
                </a:solidFill>
                <a:cs typeface="Arial" panose="020B0604020202020204" pitchFamily="34" charset="0"/>
              </a:rPr>
              <a:t>Canada</a:t>
            </a:r>
            <a:br>
              <a:rPr lang="en-CA" dirty="0"/>
            </a:br>
            <a:endParaRPr lang="en-US" dirty="0"/>
          </a:p>
        </p:txBody>
      </p:sp>
      <p:sp>
        <p:nvSpPr>
          <p:cNvPr id="3" name="Content Placeholder 2">
            <a:extLst>
              <a:ext uri="{FF2B5EF4-FFF2-40B4-BE49-F238E27FC236}">
                <a16:creationId xmlns:a16="http://schemas.microsoft.com/office/drawing/2014/main" id="{EFD3C9CF-55EF-4178-B0E9-23FEF8611305}"/>
              </a:ext>
            </a:extLst>
          </p:cNvPr>
          <p:cNvSpPr>
            <a:spLocks noGrp="1"/>
          </p:cNvSpPr>
          <p:nvPr>
            <p:ph sz="quarter" idx="13"/>
          </p:nvPr>
        </p:nvSpPr>
        <p:spPr>
          <a:xfrm>
            <a:off x="333375" y="1257300"/>
            <a:ext cx="11620500" cy="5419725"/>
          </a:xfrm>
        </p:spPr>
        <p:txBody>
          <a:bodyPr>
            <a:noAutofit/>
          </a:bodyPr>
          <a:lstStyle/>
          <a:p>
            <a:pPr fontAlgn="base"/>
            <a:r>
              <a:rPr lang="en-US" sz="1600" dirty="0"/>
              <a:t>The group Stop Addicting Adolescents to Vaping and E-cigarettes consists of university and high school students, professors of medicine, physicians and community members</a:t>
            </a:r>
            <a:r>
              <a:rPr lang="en-US" sz="1600" b="1" dirty="0"/>
              <a:t>. It is calling for much stricter regulation of vaping. Specifically, it calls on all levels of government:</a:t>
            </a:r>
          </a:p>
          <a:p>
            <a:pPr fontAlgn="base"/>
            <a:r>
              <a:rPr lang="en-US" sz="1600" dirty="0"/>
              <a:t>To require that vaping device and e-juice sales be sold only from behind a pharmacy counter and only to adults;</a:t>
            </a:r>
          </a:p>
          <a:p>
            <a:pPr fontAlgn="base"/>
            <a:r>
              <a:rPr lang="en-US" sz="1600" dirty="0"/>
              <a:t>To prevent internet sales;</a:t>
            </a:r>
          </a:p>
          <a:p>
            <a:pPr fontAlgn="base"/>
            <a:r>
              <a:rPr lang="en-US" sz="1600" dirty="0"/>
              <a:t>To ban all </a:t>
            </a:r>
            <a:r>
              <a:rPr lang="en-US" sz="1600" dirty="0" err="1"/>
              <a:t>flavours</a:t>
            </a:r>
            <a:r>
              <a:rPr lang="en-US" sz="1600" dirty="0"/>
              <a:t>, except tobacco;</a:t>
            </a:r>
          </a:p>
          <a:p>
            <a:pPr fontAlgn="base"/>
            <a:r>
              <a:rPr lang="en-US" sz="1600" dirty="0"/>
              <a:t>To ban vaping everywhere that smoking of tobacco cigarettes is banned;</a:t>
            </a:r>
          </a:p>
          <a:p>
            <a:pPr fontAlgn="base"/>
            <a:r>
              <a:rPr lang="en-US" sz="1600" dirty="0"/>
              <a:t>To ban all advertising of vaping devices and accessories;</a:t>
            </a:r>
          </a:p>
          <a:p>
            <a:pPr fontAlgn="base"/>
            <a:r>
              <a:rPr lang="en-US" sz="1600" dirty="0"/>
              <a:t>To require all devices and e-juice to be sold in plain packaging;</a:t>
            </a:r>
          </a:p>
          <a:p>
            <a:pPr fontAlgn="base"/>
            <a:r>
              <a:rPr lang="en-US" sz="1600" dirty="0"/>
              <a:t>To regulate the e-liquids strictly to reduce toxins, and to ensure that the true amount of nicotine is reported and all other toxic elements are described on the label;</a:t>
            </a:r>
          </a:p>
          <a:p>
            <a:pPr fontAlgn="base"/>
            <a:r>
              <a:rPr lang="en-US" sz="1600" dirty="0"/>
              <a:t>To control the manufacture of the actual devices to ensure safety.</a:t>
            </a:r>
          </a:p>
          <a:p>
            <a:r>
              <a:rPr lang="en-US" sz="1600" b="1" dirty="0">
                <a:solidFill>
                  <a:schemeClr val="accent3"/>
                </a:solidFill>
                <a:hlinkClick r:id="rId2">
                  <a:extLst>
                    <a:ext uri="{A12FA001-AC4F-418D-AE19-62706E023703}">
                      <ahyp:hlinkClr xmlns:ahyp="http://schemas.microsoft.com/office/drawing/2018/hyperlinkcolor" val="tx"/>
                    </a:ext>
                  </a:extLst>
                </a:hlinkClick>
              </a:rPr>
              <a:t>https://globalnews.ca/video/rd/1441623107807/?jwsource=cl</a:t>
            </a:r>
            <a:r>
              <a:rPr lang="en-US" b="1" dirty="0">
                <a:solidFill>
                  <a:schemeClr val="accent3"/>
                </a:solidFill>
              </a:rPr>
              <a:t> </a:t>
            </a:r>
            <a:r>
              <a:rPr lang="en-US" sz="1800" b="1" dirty="0">
                <a:solidFill>
                  <a:schemeClr val="accent3"/>
                </a:solidFill>
                <a:hlinkClick r:id="rId3">
                  <a:extLst>
                    <a:ext uri="{A12FA001-AC4F-418D-AE19-62706E023703}">
                      <ahyp:hlinkClr xmlns:ahyp="http://schemas.microsoft.com/office/drawing/2018/hyperlinkcolor" val="tx"/>
                    </a:ext>
                  </a:extLst>
                </a:hlinkClick>
              </a:rPr>
              <a:t>https://www.youtube.com/watch?v=vwcJC_xLhfc&amp;t=1s </a:t>
            </a:r>
            <a:endParaRPr lang="en-US" sz="1800" b="1" dirty="0">
              <a:solidFill>
                <a:schemeClr val="accent3"/>
              </a:solidFill>
            </a:endParaRPr>
          </a:p>
          <a:p>
            <a:endParaRPr lang="en-US" sz="1600" dirty="0"/>
          </a:p>
        </p:txBody>
      </p:sp>
    </p:spTree>
    <p:extLst>
      <p:ext uri="{BB962C8B-B14F-4D97-AF65-F5344CB8AC3E}">
        <p14:creationId xmlns:p14="http://schemas.microsoft.com/office/powerpoint/2010/main" val="215198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AFED5-3CFF-4B5E-9763-B263FBFAB0A8}"/>
              </a:ext>
            </a:extLst>
          </p:cNvPr>
          <p:cNvSpPr>
            <a:spLocks noGrp="1"/>
          </p:cNvSpPr>
          <p:nvPr>
            <p:ph type="title"/>
          </p:nvPr>
        </p:nvSpPr>
        <p:spPr>
          <a:xfrm>
            <a:off x="913775" y="618518"/>
            <a:ext cx="10364451" cy="895958"/>
          </a:xfrm>
        </p:spPr>
        <p:txBody>
          <a:bodyPr>
            <a:normAutofit/>
          </a:bodyPr>
          <a:lstStyle/>
          <a:p>
            <a:r>
              <a:rPr lang="en-CA" sz="4000" b="1" dirty="0">
                <a:solidFill>
                  <a:schemeClr val="accent1"/>
                </a:solidFill>
              </a:rPr>
              <a:t>Burning Questions</a:t>
            </a:r>
            <a:endParaRPr lang="en-US" sz="4000" b="1" dirty="0">
              <a:solidFill>
                <a:schemeClr val="accent1"/>
              </a:solidFill>
            </a:endParaRPr>
          </a:p>
        </p:txBody>
      </p:sp>
      <p:sp>
        <p:nvSpPr>
          <p:cNvPr id="3" name="Content Placeholder 2">
            <a:extLst>
              <a:ext uri="{FF2B5EF4-FFF2-40B4-BE49-F238E27FC236}">
                <a16:creationId xmlns:a16="http://schemas.microsoft.com/office/drawing/2014/main" id="{6B7EB985-7D64-4EF9-A42B-D7EB78F56AA6}"/>
              </a:ext>
            </a:extLst>
          </p:cNvPr>
          <p:cNvSpPr>
            <a:spLocks noGrp="1"/>
          </p:cNvSpPr>
          <p:nvPr>
            <p:ph sz="quarter" idx="13"/>
          </p:nvPr>
        </p:nvSpPr>
        <p:spPr>
          <a:xfrm>
            <a:off x="913774" y="1638300"/>
            <a:ext cx="10363826" cy="4601182"/>
          </a:xfrm>
        </p:spPr>
        <p:txBody>
          <a:bodyPr>
            <a:noAutofit/>
          </a:bodyPr>
          <a:lstStyle/>
          <a:p>
            <a:r>
              <a:rPr lang="en-CA" sz="2800" b="1" dirty="0">
                <a:solidFill>
                  <a:schemeClr val="accent6"/>
                </a:solidFill>
              </a:rPr>
              <a:t>1. How accessible are Vapes?</a:t>
            </a:r>
          </a:p>
          <a:p>
            <a:r>
              <a:rPr lang="en-CA" sz="2800" b="1" dirty="0">
                <a:solidFill>
                  <a:srgbClr val="00B050"/>
                </a:solidFill>
              </a:rPr>
              <a:t>2. Is Vaping A Concern?</a:t>
            </a:r>
          </a:p>
          <a:p>
            <a:r>
              <a:rPr lang="en-CA" sz="2800" b="1" dirty="0">
                <a:solidFill>
                  <a:srgbClr val="FF6600"/>
                </a:solidFill>
              </a:rPr>
              <a:t>3. Does the government have a responsibility to better Regulate E-Cigarettes?</a:t>
            </a:r>
          </a:p>
          <a:p>
            <a:r>
              <a:rPr lang="en-US" sz="2800" b="1" dirty="0">
                <a:solidFill>
                  <a:srgbClr val="0033CC"/>
                </a:solidFill>
              </a:rPr>
              <a:t>4. What can Students do to help those addicted to Vaping?</a:t>
            </a:r>
          </a:p>
          <a:p>
            <a:r>
              <a:rPr lang="en-US" sz="2800" b="1" dirty="0">
                <a:solidFill>
                  <a:srgbClr val="FF33CC"/>
                </a:solidFill>
              </a:rPr>
              <a:t>5. What can the school do to help those addicted to vaping?</a:t>
            </a:r>
          </a:p>
        </p:txBody>
      </p:sp>
    </p:spTree>
    <p:extLst>
      <p:ext uri="{BB962C8B-B14F-4D97-AF65-F5344CB8AC3E}">
        <p14:creationId xmlns:p14="http://schemas.microsoft.com/office/powerpoint/2010/main" val="3188026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29664-CE33-4209-9795-09C174BE9D3C}"/>
              </a:ext>
            </a:extLst>
          </p:cNvPr>
          <p:cNvSpPr>
            <a:spLocks noGrp="1"/>
          </p:cNvSpPr>
          <p:nvPr>
            <p:ph type="title"/>
          </p:nvPr>
        </p:nvSpPr>
        <p:spPr>
          <a:xfrm>
            <a:off x="913775" y="85725"/>
            <a:ext cx="10364451" cy="1143001"/>
          </a:xfrm>
        </p:spPr>
        <p:txBody>
          <a:bodyPr>
            <a:normAutofit/>
          </a:bodyPr>
          <a:lstStyle/>
          <a:p>
            <a:r>
              <a:rPr lang="en-CA" sz="4000" b="1" dirty="0">
                <a:solidFill>
                  <a:schemeClr val="accent1"/>
                </a:solidFill>
              </a:rPr>
              <a:t>Related Articles</a:t>
            </a:r>
            <a:endParaRPr lang="en-US" sz="4000" b="1" dirty="0">
              <a:solidFill>
                <a:schemeClr val="accent1"/>
              </a:solidFill>
            </a:endParaRPr>
          </a:p>
        </p:txBody>
      </p:sp>
      <p:sp>
        <p:nvSpPr>
          <p:cNvPr id="3" name="Content Placeholder 2">
            <a:extLst>
              <a:ext uri="{FF2B5EF4-FFF2-40B4-BE49-F238E27FC236}">
                <a16:creationId xmlns:a16="http://schemas.microsoft.com/office/drawing/2014/main" id="{CA7831A7-976E-405B-AF10-08828AA94BC1}"/>
              </a:ext>
            </a:extLst>
          </p:cNvPr>
          <p:cNvSpPr>
            <a:spLocks noGrp="1"/>
          </p:cNvSpPr>
          <p:nvPr>
            <p:ph sz="quarter" idx="13"/>
          </p:nvPr>
        </p:nvSpPr>
        <p:spPr>
          <a:xfrm>
            <a:off x="913774" y="1085850"/>
            <a:ext cx="10363826" cy="5686425"/>
          </a:xfrm>
        </p:spPr>
        <p:txBody>
          <a:bodyPr>
            <a:normAutofit lnSpcReduction="10000"/>
          </a:bodyPr>
          <a:lstStyle/>
          <a:p>
            <a:r>
              <a:rPr lang="en-US" dirty="0">
                <a:solidFill>
                  <a:schemeClr val="accent3"/>
                </a:solidFill>
                <a:hlinkClick r:id="rId2">
                  <a:extLst>
                    <a:ext uri="{A12FA001-AC4F-418D-AE19-62706E023703}">
                      <ahyp:hlinkClr xmlns:ahyp="http://schemas.microsoft.com/office/drawing/2018/hyperlinkcolor" val="tx"/>
                    </a:ext>
                  </a:extLst>
                </a:hlinkClick>
              </a:rPr>
              <a:t>https://www.cnn.com/2018/05/17/health/case-study-teen-vaping-wet-lung/index.html</a:t>
            </a:r>
            <a:endParaRPr lang="en-US" dirty="0">
              <a:solidFill>
                <a:schemeClr val="accent3"/>
              </a:solidFill>
            </a:endParaRPr>
          </a:p>
          <a:p>
            <a:r>
              <a:rPr lang="en-US" dirty="0">
                <a:solidFill>
                  <a:schemeClr val="accent3"/>
                </a:solidFill>
                <a:hlinkClick r:id="rId3">
                  <a:extLst>
                    <a:ext uri="{A12FA001-AC4F-418D-AE19-62706E023703}">
                      <ahyp:hlinkClr xmlns:ahyp="http://schemas.microsoft.com/office/drawing/2018/hyperlinkcolor" val="tx"/>
                    </a:ext>
                  </a:extLst>
                </a:hlinkClick>
              </a:rPr>
              <a:t>https://globalnews.ca/news/3990600/delta-teen-vaping-regulations/</a:t>
            </a:r>
            <a:endParaRPr lang="en-US" dirty="0">
              <a:solidFill>
                <a:schemeClr val="accent3"/>
              </a:solidFill>
            </a:endParaRPr>
          </a:p>
          <a:p>
            <a:r>
              <a:rPr lang="en-US" dirty="0">
                <a:solidFill>
                  <a:schemeClr val="accent3"/>
                </a:solidFill>
                <a:hlinkClick r:id="rId4">
                  <a:extLst>
                    <a:ext uri="{A12FA001-AC4F-418D-AE19-62706E023703}">
                      <ahyp:hlinkClr xmlns:ahyp="http://schemas.microsoft.com/office/drawing/2018/hyperlinkcolor" val="tx"/>
                    </a:ext>
                  </a:extLst>
                </a:hlinkClick>
              </a:rPr>
              <a:t>https://vancouversun.com/news/local-news/teen-baseball-player-14-in-delta-dies-of-serious-injuries</a:t>
            </a:r>
            <a:endParaRPr lang="en-US" dirty="0">
              <a:solidFill>
                <a:schemeClr val="accent3"/>
              </a:solidFill>
            </a:endParaRPr>
          </a:p>
          <a:p>
            <a:r>
              <a:rPr lang="en-US" dirty="0">
                <a:solidFill>
                  <a:schemeClr val="accent3"/>
                </a:solidFill>
                <a:hlinkClick r:id="rId5">
                  <a:extLst>
                    <a:ext uri="{A12FA001-AC4F-418D-AE19-62706E023703}">
                      <ahyp:hlinkClr xmlns:ahyp="http://schemas.microsoft.com/office/drawing/2018/hyperlinkcolor" val="tx"/>
                    </a:ext>
                  </a:extLst>
                </a:hlinkClick>
              </a:rPr>
              <a:t>https://www.deseretnews.com/article/900040111/park-city-9th-grader-hospitalized-after-smoking-thc-from-vape-pen-school-officials-say.html</a:t>
            </a:r>
            <a:endParaRPr lang="en-US" dirty="0">
              <a:solidFill>
                <a:schemeClr val="accent3"/>
              </a:solidFill>
            </a:endParaRPr>
          </a:p>
          <a:p>
            <a:r>
              <a:rPr lang="en-US" dirty="0">
                <a:hlinkClick r:id="rId6"/>
              </a:rPr>
              <a:t>https://globalnews.ca/video/4518654/the-growing-addiction-and-attraction-to-vaping-among-teens</a:t>
            </a:r>
            <a:endParaRPr lang="en-US" dirty="0"/>
          </a:p>
          <a:p>
            <a:r>
              <a:rPr lang="en-US" dirty="0">
                <a:hlinkClick r:id="rId7"/>
              </a:rPr>
              <a:t>https://www.sciencenewsforstudents.org/article/concerns-explode-over-new-health-risks-vaping</a:t>
            </a:r>
            <a:endParaRPr lang="en-US" dirty="0"/>
          </a:p>
          <a:p>
            <a:r>
              <a:rPr lang="en-US" dirty="0">
                <a:hlinkClick r:id="rId8"/>
              </a:rPr>
              <a:t>https://e-cigarettes.surgeongeneral.gov/knowtherisks.html</a:t>
            </a:r>
            <a:endParaRPr lang="en-US" dirty="0"/>
          </a:p>
          <a:p>
            <a:r>
              <a:rPr lang="en-US" dirty="0">
                <a:hlinkClick r:id="rId9">
                  <a:extLst>
                    <a:ext uri="{A12FA001-AC4F-418D-AE19-62706E023703}">
                      <ahyp:hlinkClr xmlns:ahyp="http://schemas.microsoft.com/office/drawing/2018/hyperlinkcolor" val="tx"/>
                    </a:ext>
                  </a:extLst>
                </a:hlinkClick>
              </a:rPr>
              <a:t>https://www.youtube.com/watch?v=EmjVU_jZYV0</a:t>
            </a:r>
          </a:p>
          <a:p>
            <a:endParaRPr lang="en-US" dirty="0">
              <a:solidFill>
                <a:schemeClr val="accent3"/>
              </a:solidFill>
            </a:endParaRPr>
          </a:p>
          <a:p>
            <a:endParaRPr lang="en-US" dirty="0">
              <a:solidFill>
                <a:schemeClr val="accent3"/>
              </a:solidFill>
            </a:endParaRPr>
          </a:p>
          <a:p>
            <a:endParaRPr lang="en-US" dirty="0">
              <a:solidFill>
                <a:schemeClr val="accent3"/>
              </a:solidFill>
            </a:endParaRPr>
          </a:p>
          <a:p>
            <a:endParaRPr lang="en-US" dirty="0"/>
          </a:p>
        </p:txBody>
      </p:sp>
    </p:spTree>
    <p:extLst>
      <p:ext uri="{BB962C8B-B14F-4D97-AF65-F5344CB8AC3E}">
        <p14:creationId xmlns:p14="http://schemas.microsoft.com/office/powerpoint/2010/main" val="3526671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3739-A3FD-3643-9323-A784BEA7B378}"/>
              </a:ext>
            </a:extLst>
          </p:cNvPr>
          <p:cNvSpPr>
            <a:spLocks noGrp="1"/>
          </p:cNvSpPr>
          <p:nvPr>
            <p:ph type="title"/>
          </p:nvPr>
        </p:nvSpPr>
        <p:spPr>
          <a:xfrm>
            <a:off x="888375" y="333376"/>
            <a:ext cx="10364451" cy="933450"/>
          </a:xfrm>
        </p:spPr>
        <p:txBody>
          <a:bodyPr>
            <a:normAutofit/>
          </a:bodyPr>
          <a:lstStyle/>
          <a:p>
            <a:r>
              <a:rPr lang="en-US" sz="4000" b="1" dirty="0">
                <a:solidFill>
                  <a:schemeClr val="accent1"/>
                </a:solidFill>
              </a:rPr>
              <a:t>What are e-cigarettes </a:t>
            </a:r>
          </a:p>
        </p:txBody>
      </p:sp>
      <p:sp>
        <p:nvSpPr>
          <p:cNvPr id="3" name="Content Placeholder 2">
            <a:extLst>
              <a:ext uri="{FF2B5EF4-FFF2-40B4-BE49-F238E27FC236}">
                <a16:creationId xmlns:a16="http://schemas.microsoft.com/office/drawing/2014/main" id="{D5A176FA-0D29-7A4E-A6E3-D1685C8A8175}"/>
              </a:ext>
            </a:extLst>
          </p:cNvPr>
          <p:cNvSpPr>
            <a:spLocks noGrp="1"/>
          </p:cNvSpPr>
          <p:nvPr>
            <p:ph sz="quarter" idx="13"/>
          </p:nvPr>
        </p:nvSpPr>
        <p:spPr>
          <a:xfrm>
            <a:off x="913775" y="1428750"/>
            <a:ext cx="10592425" cy="5095875"/>
          </a:xfrm>
        </p:spPr>
        <p:txBody>
          <a:bodyPr>
            <a:normAutofit/>
          </a:bodyPr>
          <a:lstStyle/>
          <a:p>
            <a:r>
              <a:rPr lang="en-US" dirty="0"/>
              <a:t>E-cigarettes are a type of Electronic Nicotine Delivery System (ENDS), that look like futuristic, mechanical cigars or like everyday household devices such as thumb drives, pens, sticks of gum, or erasers. </a:t>
            </a:r>
            <a:r>
              <a:rPr lang="en-US" b="1" dirty="0"/>
              <a:t>Most of the e-liquids contain highly concentrated nicotine along with other potentially toxic chemicals. </a:t>
            </a:r>
          </a:p>
          <a:p>
            <a:endParaRPr lang="en-US" dirty="0"/>
          </a:p>
          <a:p>
            <a:pPr marL="0" indent="0">
              <a:buNone/>
            </a:pPr>
            <a:endParaRPr lang="en-US" dirty="0"/>
          </a:p>
          <a:p>
            <a:pPr marL="3657600" lvl="8" indent="0">
              <a:buNone/>
            </a:pPr>
            <a:r>
              <a:rPr lang="en-US" dirty="0"/>
              <a:t>	</a:t>
            </a:r>
          </a:p>
          <a:p>
            <a:pPr lvl="7"/>
            <a:endParaRPr lang="en-US" dirty="0"/>
          </a:p>
          <a:p>
            <a:endParaRPr lang="en-US" dirty="0"/>
          </a:p>
          <a:p>
            <a:endParaRPr lang="en-US" dirty="0">
              <a:hlinkClick r:id="rId2">
                <a:extLst>
                  <a:ext uri="{A12FA001-AC4F-418D-AE19-62706E023703}">
                    <ahyp:hlinkClr xmlns:ahyp="http://schemas.microsoft.com/office/drawing/2018/hyperlinkcolor" val="tx"/>
                  </a:ext>
                </a:extLst>
              </a:hlinkClick>
            </a:endParaRPr>
          </a:p>
        </p:txBody>
      </p:sp>
      <p:pic>
        <p:nvPicPr>
          <p:cNvPr id="1026" name="Picture 2" descr="https://www.centeronaddiction.org/sites/default/files/table-3.jpg">
            <a:extLst>
              <a:ext uri="{FF2B5EF4-FFF2-40B4-BE49-F238E27FC236}">
                <a16:creationId xmlns:a16="http://schemas.microsoft.com/office/drawing/2014/main" id="{50892726-4806-4F2B-B9A7-D8FD44669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526" y="3429000"/>
            <a:ext cx="260985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centeronaddiction.org/sites/default/files/table-2.jpg">
            <a:extLst>
              <a:ext uri="{FF2B5EF4-FFF2-40B4-BE49-F238E27FC236}">
                <a16:creationId xmlns:a16="http://schemas.microsoft.com/office/drawing/2014/main" id="{AB09980E-094D-41B3-9AE9-F3B8B8B399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1100" y="3429000"/>
            <a:ext cx="260985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UUL">
            <a:extLst>
              <a:ext uri="{FF2B5EF4-FFF2-40B4-BE49-F238E27FC236}">
                <a16:creationId xmlns:a16="http://schemas.microsoft.com/office/drawing/2014/main" id="{204902C9-7D06-4D7D-AB60-7C9F9CFA854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03378" y="3174094"/>
            <a:ext cx="3413217" cy="2243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877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0EAA-342D-4CB2-9117-58E9D01AE976}"/>
              </a:ext>
            </a:extLst>
          </p:cNvPr>
          <p:cNvSpPr>
            <a:spLocks noGrp="1"/>
          </p:cNvSpPr>
          <p:nvPr>
            <p:ph type="title"/>
          </p:nvPr>
        </p:nvSpPr>
        <p:spPr/>
        <p:txBody>
          <a:bodyPr/>
          <a:lstStyle/>
          <a:p>
            <a:r>
              <a:rPr lang="en-US" dirty="0"/>
              <a:t>Components of E-Cigarettes </a:t>
            </a:r>
          </a:p>
        </p:txBody>
      </p:sp>
      <p:sp>
        <p:nvSpPr>
          <p:cNvPr id="3" name="Content Placeholder 2">
            <a:extLst>
              <a:ext uri="{FF2B5EF4-FFF2-40B4-BE49-F238E27FC236}">
                <a16:creationId xmlns:a16="http://schemas.microsoft.com/office/drawing/2014/main" id="{A953E808-0D80-4AA1-952C-BFA3A75C1D16}"/>
              </a:ext>
            </a:extLst>
          </p:cNvPr>
          <p:cNvSpPr>
            <a:spLocks noGrp="1"/>
          </p:cNvSpPr>
          <p:nvPr>
            <p:ph idx="1"/>
          </p:nvPr>
        </p:nvSpPr>
        <p:spPr>
          <a:xfrm>
            <a:off x="1768112" y="1283409"/>
            <a:ext cx="8502849" cy="5129114"/>
          </a:xfrm>
        </p:spPr>
        <p:txBody>
          <a:bodyPr/>
          <a:lstStyle/>
          <a:p>
            <a:r>
              <a:rPr lang="en-US" dirty="0"/>
              <a:t>Parts of a typical E-Cigarette</a:t>
            </a:r>
          </a:p>
        </p:txBody>
      </p:sp>
      <p:pic>
        <p:nvPicPr>
          <p:cNvPr id="4" name="Shape 362">
            <a:extLst>
              <a:ext uri="{FF2B5EF4-FFF2-40B4-BE49-F238E27FC236}">
                <a16:creationId xmlns:a16="http://schemas.microsoft.com/office/drawing/2014/main" id="{844E0541-2F2A-4ACB-9812-07C1F8BC9BE0}"/>
              </a:ext>
            </a:extLst>
          </p:cNvPr>
          <p:cNvPicPr preferRelativeResize="0"/>
          <p:nvPr/>
        </p:nvPicPr>
        <p:blipFill rotWithShape="1">
          <a:blip r:embed="rId3">
            <a:alphaModFix/>
          </a:blip>
          <a:srcRect l="2239" t="29382" r="2151" b="11217"/>
          <a:stretch/>
        </p:blipFill>
        <p:spPr>
          <a:xfrm>
            <a:off x="2284594" y="3421119"/>
            <a:ext cx="7677806" cy="2317531"/>
          </a:xfrm>
          <a:prstGeom prst="rect">
            <a:avLst/>
          </a:prstGeom>
          <a:noFill/>
          <a:ln>
            <a:noFill/>
          </a:ln>
        </p:spPr>
      </p:pic>
      <p:sp>
        <p:nvSpPr>
          <p:cNvPr id="6" name="TextBox 5">
            <a:extLst>
              <a:ext uri="{FF2B5EF4-FFF2-40B4-BE49-F238E27FC236}">
                <a16:creationId xmlns:a16="http://schemas.microsoft.com/office/drawing/2014/main" id="{0071CECE-562B-1548-BF4F-F7324874EC76}"/>
              </a:ext>
            </a:extLst>
          </p:cNvPr>
          <p:cNvSpPr txBox="1"/>
          <p:nvPr/>
        </p:nvSpPr>
        <p:spPr>
          <a:xfrm>
            <a:off x="7798676" y="6150913"/>
            <a:ext cx="2576246"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Image Source: Standard-Examiner</a:t>
            </a:r>
          </a:p>
        </p:txBody>
      </p:sp>
      <p:sp>
        <p:nvSpPr>
          <p:cNvPr id="7" name="Content Placeholder 2">
            <a:extLst>
              <a:ext uri="{FF2B5EF4-FFF2-40B4-BE49-F238E27FC236}">
                <a16:creationId xmlns:a16="http://schemas.microsoft.com/office/drawing/2014/main" id="{D9A4C456-1C09-3247-8C74-23C774EC0972}"/>
              </a:ext>
            </a:extLst>
          </p:cNvPr>
          <p:cNvSpPr txBox="1">
            <a:spLocks/>
          </p:cNvSpPr>
          <p:nvPr/>
        </p:nvSpPr>
        <p:spPr>
          <a:xfrm>
            <a:off x="1872074" y="1893010"/>
            <a:ext cx="6888299" cy="1115845"/>
          </a:xfrm>
          <a:prstGeom prst="rect">
            <a:avLst/>
          </a:prstGeom>
        </p:spPr>
        <p:txBody>
          <a:bodyPr vert="horz" lIns="91440" tIns="45720" rIns="91440" bIns="45720" numCol="2" rtlCol="0">
            <a:normAutofit fontScale="92500" lnSpcReduction="20000"/>
          </a:bodyPr>
          <a:lstStyle>
            <a:lvl1pPr marL="228600" indent="-228600" algn="l" defTabSz="914400" rtl="0" eaLnBrk="1" latinLnBrk="0" hangingPunct="1">
              <a:lnSpc>
                <a:spcPct val="100000"/>
              </a:lnSpc>
              <a:spcBef>
                <a:spcPts val="1000"/>
              </a:spcBef>
              <a:buFontTx/>
              <a:buBlip>
                <a:blip r:embed="rId4"/>
              </a:buBlip>
              <a:defRPr sz="2800" b="1" i="0" kern="1200">
                <a:solidFill>
                  <a:srgbClr val="065DA3"/>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buFontTx/>
              <a:buBlip>
                <a:blip r:embed="rId4"/>
              </a:buBlip>
              <a:defRPr sz="24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Tx/>
              <a:buBlip>
                <a:blip r:embed="rId4"/>
              </a:buBlip>
              <a:defRPr sz="2000" b="0" i="0" kern="1200">
                <a:solidFill>
                  <a:srgbClr val="065DA3"/>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Tx/>
              <a:buBlip>
                <a:blip r:embed="rId4"/>
              </a:buBlip>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Tx/>
              <a:buBlip>
                <a:blip r:embed="rId4"/>
              </a:buBlip>
              <a:defRPr sz="1800" b="0" i="0" kern="1200">
                <a:solidFill>
                  <a:srgbClr val="065DA3"/>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600" dirty="0"/>
              <a:t>Battery</a:t>
            </a:r>
          </a:p>
          <a:p>
            <a:pPr lvl="1"/>
            <a:r>
              <a:rPr lang="en-US" sz="2600" dirty="0"/>
              <a:t>Microprocessor</a:t>
            </a:r>
          </a:p>
          <a:p>
            <a:pPr lvl="1"/>
            <a:endParaRPr lang="en-US" sz="2600" dirty="0"/>
          </a:p>
          <a:p>
            <a:pPr lvl="1"/>
            <a:r>
              <a:rPr lang="en-US" sz="2600" dirty="0"/>
              <a:t>Heater/Atomizer</a:t>
            </a:r>
          </a:p>
          <a:p>
            <a:pPr lvl="1"/>
            <a:r>
              <a:rPr lang="en-US" sz="2600" dirty="0"/>
              <a:t>Cartridge/Tank</a:t>
            </a:r>
          </a:p>
          <a:p>
            <a:endParaRPr lang="en-US" dirty="0"/>
          </a:p>
        </p:txBody>
      </p:sp>
    </p:spTree>
    <p:extLst>
      <p:ext uri="{BB962C8B-B14F-4D97-AF65-F5344CB8AC3E}">
        <p14:creationId xmlns:p14="http://schemas.microsoft.com/office/powerpoint/2010/main" val="2723991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canada.ca/content/dam/themes/health/publications/healthy-living/vaping-mechanics-infographic/tmb-vaping-mechanics-infographic.jpg">
            <a:extLst>
              <a:ext uri="{FF2B5EF4-FFF2-40B4-BE49-F238E27FC236}">
                <a16:creationId xmlns:a16="http://schemas.microsoft.com/office/drawing/2014/main" id="{AA2C0DB9-8585-4F09-89A4-8024F3E1A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424" y="-28543"/>
            <a:ext cx="4572000" cy="70580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D532563-0F99-428A-B2DF-35A1332D13BB}"/>
              </a:ext>
            </a:extLst>
          </p:cNvPr>
          <p:cNvSpPr>
            <a:spLocks noGrp="1"/>
          </p:cNvSpPr>
          <p:nvPr>
            <p:ph type="title"/>
          </p:nvPr>
        </p:nvSpPr>
        <p:spPr>
          <a:xfrm>
            <a:off x="913775" y="609600"/>
            <a:ext cx="3935688" cy="1647825"/>
          </a:xfrm>
        </p:spPr>
        <p:txBody>
          <a:bodyPr>
            <a:normAutofit fontScale="90000"/>
          </a:bodyPr>
          <a:lstStyle/>
          <a:p>
            <a:r>
              <a:rPr lang="en-US" b="1" dirty="0">
                <a:solidFill>
                  <a:schemeClr val="accent1"/>
                </a:solidFill>
              </a:rPr>
              <a:t>How it Works: From liquid to vapor</a:t>
            </a:r>
            <a:br>
              <a:rPr lang="en-US" b="1" dirty="0"/>
            </a:br>
            <a:endParaRPr lang="en-US" dirty="0"/>
          </a:p>
        </p:txBody>
      </p:sp>
      <p:sp>
        <p:nvSpPr>
          <p:cNvPr id="3" name="Text Placeholder 2">
            <a:extLst>
              <a:ext uri="{FF2B5EF4-FFF2-40B4-BE49-F238E27FC236}">
                <a16:creationId xmlns:a16="http://schemas.microsoft.com/office/drawing/2014/main" id="{5C09DCC2-2751-40A3-8A64-B76980223C1A}"/>
              </a:ext>
            </a:extLst>
          </p:cNvPr>
          <p:cNvSpPr>
            <a:spLocks noGrp="1"/>
          </p:cNvSpPr>
          <p:nvPr>
            <p:ph type="body" sz="half" idx="2"/>
          </p:nvPr>
        </p:nvSpPr>
        <p:spPr>
          <a:xfrm>
            <a:off x="400050" y="2257424"/>
            <a:ext cx="4449413" cy="2423905"/>
          </a:xfrm>
        </p:spPr>
        <p:txBody>
          <a:bodyPr>
            <a:normAutofit fontScale="55000" lnSpcReduction="20000"/>
          </a:bodyPr>
          <a:lstStyle/>
          <a:p>
            <a:pPr marL="342900" indent="-342900" algn="l">
              <a:buFont typeface="Arial" panose="020B0604020202020204" pitchFamily="34" charset="0"/>
              <a:buChar char="•"/>
            </a:pPr>
            <a:r>
              <a:rPr lang="en-US" sz="3400" dirty="0"/>
              <a:t>Vaping liquid, which contains chemicals, is heated to become an aerosol</a:t>
            </a:r>
          </a:p>
          <a:p>
            <a:pPr marL="342900" indent="-342900" algn="l">
              <a:buFont typeface="Arial" panose="020B0604020202020204" pitchFamily="34" charset="0"/>
              <a:buChar char="•"/>
            </a:pPr>
            <a:r>
              <a:rPr lang="en-US" sz="3400" dirty="0"/>
              <a:t>The aerosol is inhaled through the mouth and lungs where it is absorbed into the bloodstream</a:t>
            </a:r>
          </a:p>
          <a:p>
            <a:pPr marL="342900" indent="-342900" algn="l">
              <a:buFont typeface="Arial" panose="020B0604020202020204" pitchFamily="34" charset="0"/>
              <a:buChar char="•"/>
            </a:pPr>
            <a:r>
              <a:rPr lang="en-US" sz="3400" dirty="0"/>
              <a:t>The remaining aerosol is exhaled</a:t>
            </a:r>
          </a:p>
          <a:p>
            <a:endParaRPr lang="en-US" dirty="0"/>
          </a:p>
        </p:txBody>
      </p:sp>
      <p:sp>
        <p:nvSpPr>
          <p:cNvPr id="4" name="Content Placeholder 3">
            <a:extLst>
              <a:ext uri="{FF2B5EF4-FFF2-40B4-BE49-F238E27FC236}">
                <a16:creationId xmlns:a16="http://schemas.microsoft.com/office/drawing/2014/main" id="{CF6E1B8F-ACF0-4C3D-9C7B-96EC7390AB36}"/>
              </a:ext>
            </a:extLst>
          </p:cNvPr>
          <p:cNvSpPr>
            <a:spLocks noGrp="1"/>
          </p:cNvSpPr>
          <p:nvPr>
            <p:ph sz="quarter" idx="13"/>
          </p:nvPr>
        </p:nvSpPr>
        <p:spPr>
          <a:xfrm>
            <a:off x="5078062" y="-180975"/>
            <a:ext cx="6200163" cy="7486650"/>
          </a:xfrm>
        </p:spPr>
        <p:txBody>
          <a:bodyPr/>
          <a:lstStyle/>
          <a:p>
            <a:endParaRPr lang="en-US" dirty="0"/>
          </a:p>
        </p:txBody>
      </p:sp>
    </p:spTree>
    <p:extLst>
      <p:ext uri="{BB962C8B-B14F-4D97-AF65-F5344CB8AC3E}">
        <p14:creationId xmlns:p14="http://schemas.microsoft.com/office/powerpoint/2010/main" val="3189358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DDE267B-E820-4910-868D-BA40CFB93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9523"/>
            <a:ext cx="10058400" cy="6867522"/>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9" name="Picture 18">
            <a:extLst>
              <a:ext uri="{FF2B5EF4-FFF2-40B4-BE49-F238E27FC236}">
                <a16:creationId xmlns:a16="http://schemas.microsoft.com/office/drawing/2014/main" id="{FF3E25D7-C2F8-445D-AA42-C1163028DA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CCC71D5-B7F7-4D54-B157-268DBDA26FEC}"/>
              </a:ext>
            </a:extLst>
          </p:cNvPr>
          <p:cNvPicPr>
            <a:picLocks noChangeAspect="1"/>
          </p:cNvPicPr>
          <p:nvPr/>
        </p:nvPicPr>
        <p:blipFill>
          <a:blip r:embed="rId3"/>
          <a:stretch>
            <a:fillRect/>
          </a:stretch>
        </p:blipFill>
        <p:spPr>
          <a:xfrm>
            <a:off x="3551385" y="279522"/>
            <a:ext cx="5089230" cy="6588000"/>
          </a:xfrm>
          <a:prstGeom prst="rect">
            <a:avLst/>
          </a:prstGeom>
        </p:spPr>
      </p:pic>
    </p:spTree>
    <p:extLst>
      <p:ext uri="{BB962C8B-B14F-4D97-AF65-F5344CB8AC3E}">
        <p14:creationId xmlns:p14="http://schemas.microsoft.com/office/powerpoint/2010/main" val="1296736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674A7-8481-B542-9FAE-5CA6BA8FD548}"/>
              </a:ext>
            </a:extLst>
          </p:cNvPr>
          <p:cNvSpPr>
            <a:spLocks noGrp="1"/>
          </p:cNvSpPr>
          <p:nvPr>
            <p:ph type="title"/>
          </p:nvPr>
        </p:nvSpPr>
        <p:spPr>
          <a:xfrm>
            <a:off x="913775" y="219076"/>
            <a:ext cx="10364451" cy="952500"/>
          </a:xfrm>
        </p:spPr>
        <p:txBody>
          <a:bodyPr>
            <a:normAutofit/>
          </a:bodyPr>
          <a:lstStyle/>
          <a:p>
            <a:r>
              <a:rPr lang="en-US" sz="4000" b="1" dirty="0">
                <a:solidFill>
                  <a:schemeClr val="accent1"/>
                </a:solidFill>
              </a:rPr>
              <a:t>Concerns </a:t>
            </a:r>
          </a:p>
        </p:txBody>
      </p:sp>
      <p:sp>
        <p:nvSpPr>
          <p:cNvPr id="3" name="Content Placeholder 2">
            <a:extLst>
              <a:ext uri="{FF2B5EF4-FFF2-40B4-BE49-F238E27FC236}">
                <a16:creationId xmlns:a16="http://schemas.microsoft.com/office/drawing/2014/main" id="{D3AF80B8-02A1-764E-9A01-3A1ACB9635BC}"/>
              </a:ext>
            </a:extLst>
          </p:cNvPr>
          <p:cNvSpPr>
            <a:spLocks noGrp="1"/>
          </p:cNvSpPr>
          <p:nvPr>
            <p:ph sz="quarter" idx="13"/>
          </p:nvPr>
        </p:nvSpPr>
        <p:spPr>
          <a:xfrm>
            <a:off x="523875" y="1333500"/>
            <a:ext cx="11134725" cy="5305424"/>
          </a:xfrm>
        </p:spPr>
        <p:txBody>
          <a:bodyPr>
            <a:noAutofit/>
          </a:bodyPr>
          <a:lstStyle/>
          <a:p>
            <a:r>
              <a:rPr lang="en-US" sz="2400" b="1" dirty="0"/>
              <a:t> 1. E-cigarettes contain nicotine, a highly addictive chemical that is particularly risky to teens and young adults.</a:t>
            </a:r>
          </a:p>
          <a:p>
            <a:r>
              <a:rPr lang="en-US" sz="2400" b="1" dirty="0"/>
              <a:t>Nicotine can </a:t>
            </a:r>
            <a:r>
              <a:rPr lang="en-US" sz="2400" dirty="0"/>
              <a:t>also </a:t>
            </a:r>
            <a:r>
              <a:rPr lang="en-US" sz="2400" b="1" dirty="0"/>
              <a:t>increase</a:t>
            </a:r>
            <a:r>
              <a:rPr lang="en-US" sz="2400" dirty="0"/>
              <a:t> the </a:t>
            </a:r>
            <a:r>
              <a:rPr lang="en-US" sz="2400" b="1" dirty="0"/>
              <a:t>risk of </a:t>
            </a:r>
            <a:r>
              <a:rPr lang="en-US" sz="2400" dirty="0"/>
              <a:t>developing </a:t>
            </a:r>
            <a:r>
              <a:rPr lang="en-US" sz="2400" b="1" dirty="0"/>
              <a:t>addiction to other drugs</a:t>
            </a:r>
            <a:r>
              <a:rPr lang="en-US" sz="2400" dirty="0"/>
              <a:t> </a:t>
            </a:r>
            <a:r>
              <a:rPr lang="en-US" sz="2400" b="1" dirty="0"/>
              <a:t>and</a:t>
            </a:r>
            <a:r>
              <a:rPr lang="en-US" sz="2400" dirty="0"/>
              <a:t> various </a:t>
            </a:r>
            <a:r>
              <a:rPr lang="en-US" sz="2400" b="1" dirty="0"/>
              <a:t>mental and physical health problems </a:t>
            </a:r>
            <a:r>
              <a:rPr lang="en-US" sz="2400" dirty="0"/>
              <a:t>later in life.</a:t>
            </a:r>
          </a:p>
          <a:p>
            <a:r>
              <a:rPr lang="en-US" sz="2400" dirty="0"/>
              <a:t>The majority of vaping products contain high doses of nicotine. </a:t>
            </a:r>
          </a:p>
          <a:p>
            <a:endParaRPr lang="en-US" sz="2400" b="1" dirty="0"/>
          </a:p>
        </p:txBody>
      </p:sp>
      <p:pic>
        <p:nvPicPr>
          <p:cNvPr id="4" name="Picture 3">
            <a:extLst>
              <a:ext uri="{FF2B5EF4-FFF2-40B4-BE49-F238E27FC236}">
                <a16:creationId xmlns:a16="http://schemas.microsoft.com/office/drawing/2014/main" id="{426FB2D1-66A3-7F45-B94F-0308F1D6852D}"/>
              </a:ext>
            </a:extLst>
          </p:cNvPr>
          <p:cNvPicPr>
            <a:picLocks noChangeAspect="1"/>
          </p:cNvPicPr>
          <p:nvPr/>
        </p:nvPicPr>
        <p:blipFill>
          <a:blip r:embed="rId2"/>
          <a:stretch>
            <a:fillRect/>
          </a:stretch>
        </p:blipFill>
        <p:spPr>
          <a:xfrm>
            <a:off x="4122057" y="3986212"/>
            <a:ext cx="3251200" cy="2438400"/>
          </a:xfrm>
          <a:prstGeom prst="rect">
            <a:avLst/>
          </a:prstGeom>
        </p:spPr>
      </p:pic>
    </p:spTree>
    <p:extLst>
      <p:ext uri="{BB962C8B-B14F-4D97-AF65-F5344CB8AC3E}">
        <p14:creationId xmlns:p14="http://schemas.microsoft.com/office/powerpoint/2010/main" val="324505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40B08-DBB9-4BC7-8832-68AADF767970}"/>
              </a:ext>
            </a:extLst>
          </p:cNvPr>
          <p:cNvSpPr>
            <a:spLocks noGrp="1"/>
          </p:cNvSpPr>
          <p:nvPr>
            <p:ph type="title"/>
          </p:nvPr>
        </p:nvSpPr>
        <p:spPr/>
        <p:txBody>
          <a:bodyPr/>
          <a:lstStyle/>
          <a:p>
            <a:r>
              <a:rPr lang="en-US" dirty="0"/>
              <a:t>Nicotine content in juul</a:t>
            </a:r>
          </a:p>
        </p:txBody>
      </p:sp>
      <p:pic>
        <p:nvPicPr>
          <p:cNvPr id="4" name="Picture 3">
            <a:extLst>
              <a:ext uri="{FF2B5EF4-FFF2-40B4-BE49-F238E27FC236}">
                <a16:creationId xmlns:a16="http://schemas.microsoft.com/office/drawing/2014/main" id="{CF0D3C7E-EE57-5846-BB34-7C9485EF39BA}"/>
              </a:ext>
            </a:extLst>
          </p:cNvPr>
          <p:cNvPicPr>
            <a:picLocks noChangeAspect="1"/>
          </p:cNvPicPr>
          <p:nvPr/>
        </p:nvPicPr>
        <p:blipFill>
          <a:blip r:embed="rId3"/>
          <a:stretch>
            <a:fillRect/>
          </a:stretch>
        </p:blipFill>
        <p:spPr>
          <a:xfrm>
            <a:off x="6607708" y="1666458"/>
            <a:ext cx="5272276" cy="3009900"/>
          </a:xfrm>
          <a:prstGeom prst="rect">
            <a:avLst/>
          </a:prstGeom>
        </p:spPr>
      </p:pic>
      <p:pic>
        <p:nvPicPr>
          <p:cNvPr id="5" name="Picture 4">
            <a:extLst>
              <a:ext uri="{FF2B5EF4-FFF2-40B4-BE49-F238E27FC236}">
                <a16:creationId xmlns:a16="http://schemas.microsoft.com/office/drawing/2014/main" id="{8BE5EB75-E120-9242-9796-CDCF1B7F1FF7}"/>
              </a:ext>
            </a:extLst>
          </p:cNvPr>
          <p:cNvPicPr>
            <a:picLocks noChangeAspect="1"/>
          </p:cNvPicPr>
          <p:nvPr/>
        </p:nvPicPr>
        <p:blipFill>
          <a:blip r:embed="rId4"/>
          <a:stretch>
            <a:fillRect/>
          </a:stretch>
        </p:blipFill>
        <p:spPr>
          <a:xfrm>
            <a:off x="1132332" y="1823674"/>
            <a:ext cx="1552320" cy="2772000"/>
          </a:xfrm>
          <a:prstGeom prst="rect">
            <a:avLst/>
          </a:prstGeom>
        </p:spPr>
      </p:pic>
      <p:pic>
        <p:nvPicPr>
          <p:cNvPr id="6" name="Picture 5">
            <a:extLst>
              <a:ext uri="{FF2B5EF4-FFF2-40B4-BE49-F238E27FC236}">
                <a16:creationId xmlns:a16="http://schemas.microsoft.com/office/drawing/2014/main" id="{5DB0A31D-9F37-BC45-9AE3-D4BBD066519D}"/>
              </a:ext>
            </a:extLst>
          </p:cNvPr>
          <p:cNvPicPr>
            <a:picLocks noChangeAspect="1"/>
          </p:cNvPicPr>
          <p:nvPr/>
        </p:nvPicPr>
        <p:blipFill rotWithShape="1">
          <a:blip r:embed="rId5"/>
          <a:srcRect l="18606" r="13723"/>
          <a:stretch/>
        </p:blipFill>
        <p:spPr>
          <a:xfrm>
            <a:off x="3786180" y="1857408"/>
            <a:ext cx="1778373" cy="2628000"/>
          </a:xfrm>
          <a:prstGeom prst="rect">
            <a:avLst/>
          </a:prstGeom>
        </p:spPr>
      </p:pic>
      <p:sp>
        <p:nvSpPr>
          <p:cNvPr id="7" name="TextBox 6">
            <a:extLst>
              <a:ext uri="{FF2B5EF4-FFF2-40B4-BE49-F238E27FC236}">
                <a16:creationId xmlns:a16="http://schemas.microsoft.com/office/drawing/2014/main" id="{DF284249-0E02-BD4A-8E1B-6FE06FCC3872}"/>
              </a:ext>
            </a:extLst>
          </p:cNvPr>
          <p:cNvSpPr txBox="1"/>
          <p:nvPr/>
        </p:nvSpPr>
        <p:spPr>
          <a:xfrm>
            <a:off x="2948154" y="3307209"/>
            <a:ext cx="698500" cy="830997"/>
          </a:xfrm>
          <a:prstGeom prst="rect">
            <a:avLst/>
          </a:prstGeom>
          <a:noFill/>
        </p:spPr>
        <p:txBody>
          <a:bodyPr wrap="square" rtlCol="0">
            <a:spAutoFit/>
          </a:bodyPr>
          <a:lstStyle/>
          <a:p>
            <a:r>
              <a:rPr lang="en-US" sz="4800" dirty="0">
                <a:solidFill>
                  <a:srgbClr val="D71921"/>
                </a:solidFill>
              </a:rPr>
              <a:t>=</a:t>
            </a:r>
          </a:p>
        </p:txBody>
      </p:sp>
      <p:sp>
        <p:nvSpPr>
          <p:cNvPr id="9" name="TextBox 8">
            <a:extLst>
              <a:ext uri="{FF2B5EF4-FFF2-40B4-BE49-F238E27FC236}">
                <a16:creationId xmlns:a16="http://schemas.microsoft.com/office/drawing/2014/main" id="{B877BBF5-A932-A940-8485-50338000D0D5}"/>
              </a:ext>
            </a:extLst>
          </p:cNvPr>
          <p:cNvSpPr txBox="1"/>
          <p:nvPr/>
        </p:nvSpPr>
        <p:spPr>
          <a:xfrm>
            <a:off x="1169525" y="4895865"/>
            <a:ext cx="1477934" cy="646331"/>
          </a:xfrm>
          <a:prstGeom prst="rect">
            <a:avLst/>
          </a:prstGeom>
          <a:noFill/>
        </p:spPr>
        <p:txBody>
          <a:bodyPr wrap="square" rtlCol="0">
            <a:spAutoFit/>
          </a:bodyPr>
          <a:lstStyle/>
          <a:p>
            <a:pPr algn="ctr"/>
            <a:r>
              <a:rPr lang="en-US" b="1" dirty="0">
                <a:solidFill>
                  <a:srgbClr val="D71921"/>
                </a:solidFill>
                <a:latin typeface="Arial" panose="020B0604020202020204" pitchFamily="34" charset="0"/>
                <a:cs typeface="Arial" panose="020B0604020202020204" pitchFamily="34" charset="0"/>
              </a:rPr>
              <a:t>1 JUUL </a:t>
            </a:r>
            <a:br>
              <a:rPr lang="en-US" b="1" dirty="0">
                <a:solidFill>
                  <a:srgbClr val="D71921"/>
                </a:solidFill>
                <a:latin typeface="Arial" panose="020B0604020202020204" pitchFamily="34" charset="0"/>
                <a:cs typeface="Arial" panose="020B0604020202020204" pitchFamily="34" charset="0"/>
              </a:rPr>
            </a:br>
            <a:r>
              <a:rPr lang="en-US" b="1" dirty="0">
                <a:solidFill>
                  <a:srgbClr val="D71921"/>
                </a:solidFill>
                <a:latin typeface="Arial" panose="020B0604020202020204" pitchFamily="34" charset="0"/>
                <a:cs typeface="Arial" panose="020B0604020202020204" pitchFamily="34" charset="0"/>
              </a:rPr>
              <a:t>Pod</a:t>
            </a:r>
          </a:p>
        </p:txBody>
      </p:sp>
      <p:sp>
        <p:nvSpPr>
          <p:cNvPr id="10" name="TextBox 9">
            <a:extLst>
              <a:ext uri="{FF2B5EF4-FFF2-40B4-BE49-F238E27FC236}">
                <a16:creationId xmlns:a16="http://schemas.microsoft.com/office/drawing/2014/main" id="{CCFA8D0A-4BEB-7647-BE1D-395DD726DA4D}"/>
              </a:ext>
            </a:extLst>
          </p:cNvPr>
          <p:cNvSpPr txBox="1"/>
          <p:nvPr/>
        </p:nvSpPr>
        <p:spPr>
          <a:xfrm>
            <a:off x="3967548" y="4895865"/>
            <a:ext cx="1477934" cy="646331"/>
          </a:xfrm>
          <a:prstGeom prst="rect">
            <a:avLst/>
          </a:prstGeom>
          <a:noFill/>
        </p:spPr>
        <p:txBody>
          <a:bodyPr wrap="square" rtlCol="0">
            <a:spAutoFit/>
          </a:bodyPr>
          <a:lstStyle/>
          <a:p>
            <a:pPr algn="ctr"/>
            <a:r>
              <a:rPr lang="en-US" b="1" dirty="0">
                <a:solidFill>
                  <a:srgbClr val="D71921"/>
                </a:solidFill>
                <a:latin typeface="Arial" panose="020B0604020202020204" pitchFamily="34" charset="0"/>
                <a:cs typeface="Arial" panose="020B0604020202020204" pitchFamily="34" charset="0"/>
              </a:rPr>
              <a:t>1 Pack of Cigarettes</a:t>
            </a:r>
          </a:p>
        </p:txBody>
      </p:sp>
      <p:sp>
        <p:nvSpPr>
          <p:cNvPr id="3" name="Rectangle 2">
            <a:extLst>
              <a:ext uri="{FF2B5EF4-FFF2-40B4-BE49-F238E27FC236}">
                <a16:creationId xmlns:a16="http://schemas.microsoft.com/office/drawing/2014/main" id="{559509EB-BAE6-4025-A75A-8217DF388DA3}"/>
              </a:ext>
            </a:extLst>
          </p:cNvPr>
          <p:cNvSpPr/>
          <p:nvPr/>
        </p:nvSpPr>
        <p:spPr>
          <a:xfrm>
            <a:off x="5445482" y="5506130"/>
            <a:ext cx="6813193" cy="461665"/>
          </a:xfrm>
          <a:prstGeom prst="rect">
            <a:avLst/>
          </a:prstGeom>
        </p:spPr>
        <p:txBody>
          <a:bodyPr wrap="square">
            <a:spAutoFit/>
          </a:bodyPr>
          <a:lstStyle/>
          <a:p>
            <a:r>
              <a:rPr lang="en-US" sz="2400" b="1" dirty="0">
                <a:solidFill>
                  <a:schemeClr val="accent3">
                    <a:lumMod val="75000"/>
                  </a:schemeClr>
                </a:solidFill>
                <a:hlinkClick r:id="rId6">
                  <a:extLst>
                    <a:ext uri="{A12FA001-AC4F-418D-AE19-62706E023703}">
                      <ahyp:hlinkClr xmlns:ahyp="http://schemas.microsoft.com/office/drawing/2018/hyperlinkcolor" val="tx"/>
                    </a:ext>
                  </a:extLst>
                </a:hlinkClick>
              </a:rPr>
              <a:t>https://www.youtube.com/watch?v=1OGI4f6IwnM</a:t>
            </a:r>
            <a:endParaRPr lang="en-US" sz="2400" b="1" dirty="0">
              <a:solidFill>
                <a:schemeClr val="accent3">
                  <a:lumMod val="75000"/>
                </a:schemeClr>
              </a:solidFill>
            </a:endParaRPr>
          </a:p>
        </p:txBody>
      </p:sp>
    </p:spTree>
    <p:extLst>
      <p:ext uri="{BB962C8B-B14F-4D97-AF65-F5344CB8AC3E}">
        <p14:creationId xmlns:p14="http://schemas.microsoft.com/office/powerpoint/2010/main" val="3108035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19DFF-87FD-F244-9B24-EF8B69B66099}"/>
              </a:ext>
            </a:extLst>
          </p:cNvPr>
          <p:cNvSpPr>
            <a:spLocks noGrp="1"/>
          </p:cNvSpPr>
          <p:nvPr>
            <p:ph type="title"/>
          </p:nvPr>
        </p:nvSpPr>
        <p:spPr>
          <a:xfrm>
            <a:off x="913775" y="209551"/>
            <a:ext cx="10364451" cy="1123949"/>
          </a:xfrm>
        </p:spPr>
        <p:txBody>
          <a:bodyPr/>
          <a:lstStyle/>
          <a:p>
            <a:r>
              <a:rPr lang="en-US" sz="4000" b="1" dirty="0">
                <a:solidFill>
                  <a:schemeClr val="accent1"/>
                </a:solidFill>
              </a:rPr>
              <a:t>Concerns</a:t>
            </a:r>
            <a:r>
              <a:rPr lang="en-US" dirty="0"/>
              <a:t> </a:t>
            </a:r>
          </a:p>
        </p:txBody>
      </p:sp>
      <p:sp>
        <p:nvSpPr>
          <p:cNvPr id="3" name="Content Placeholder 2">
            <a:extLst>
              <a:ext uri="{FF2B5EF4-FFF2-40B4-BE49-F238E27FC236}">
                <a16:creationId xmlns:a16="http://schemas.microsoft.com/office/drawing/2014/main" id="{F728C6E7-8779-4744-8E52-D64C451D66F7}"/>
              </a:ext>
            </a:extLst>
          </p:cNvPr>
          <p:cNvSpPr>
            <a:spLocks noGrp="1"/>
          </p:cNvSpPr>
          <p:nvPr>
            <p:ph sz="quarter" idx="13"/>
          </p:nvPr>
        </p:nvSpPr>
        <p:spPr>
          <a:xfrm>
            <a:off x="913774" y="1409700"/>
            <a:ext cx="5753726" cy="4457700"/>
          </a:xfrm>
        </p:spPr>
        <p:txBody>
          <a:bodyPr>
            <a:normAutofit fontScale="70000" lnSpcReduction="20000"/>
          </a:bodyPr>
          <a:lstStyle/>
          <a:p>
            <a:r>
              <a:rPr lang="en-US" sz="2800" b="1" dirty="0"/>
              <a:t>2. E-cigarettes contain other chemicals that pose a danger to teen's health.</a:t>
            </a:r>
          </a:p>
          <a:p>
            <a:r>
              <a:rPr lang="en-US" sz="2800" dirty="0"/>
              <a:t>Aerosols from these products have been found to </a:t>
            </a:r>
            <a:r>
              <a:rPr lang="en-US" sz="2800" b="1" dirty="0"/>
              <a:t>contain various toxic chemicals, heavy metals and ultrafine particles</a:t>
            </a:r>
            <a:r>
              <a:rPr lang="en-US" sz="2800" dirty="0"/>
              <a:t>, all of which pose health risks. </a:t>
            </a:r>
          </a:p>
          <a:p>
            <a:r>
              <a:rPr lang="en-US" sz="2800" dirty="0"/>
              <a:t>E-juice has been proven to effectively prevent immune cells from doing their job.</a:t>
            </a:r>
          </a:p>
          <a:p>
            <a:r>
              <a:rPr lang="en-US" sz="2800" b="1" dirty="0">
                <a:solidFill>
                  <a:schemeClr val="accent3">
                    <a:lumMod val="75000"/>
                  </a:schemeClr>
                </a:solidFill>
                <a:hlinkClick r:id="rId2">
                  <a:extLst>
                    <a:ext uri="{A12FA001-AC4F-418D-AE19-62706E023703}">
                      <ahyp:hlinkClr xmlns:ahyp="http://schemas.microsoft.com/office/drawing/2018/hyperlinkcolor" val="tx"/>
                    </a:ext>
                  </a:extLst>
                </a:hlinkClick>
              </a:rPr>
              <a:t>https://www.youtube.com/watch?v=oHi_zJR7pq0</a:t>
            </a:r>
            <a:endParaRPr lang="en-US" sz="2800" b="1" dirty="0">
              <a:solidFill>
                <a:schemeClr val="accent3">
                  <a:lumMod val="75000"/>
                </a:schemeClr>
              </a:solidFill>
            </a:endParaRPr>
          </a:p>
          <a:p>
            <a:pPr marL="0" indent="0">
              <a:buNone/>
            </a:pPr>
            <a:endParaRPr lang="en-US" dirty="0"/>
          </a:p>
        </p:txBody>
      </p:sp>
      <p:pic>
        <p:nvPicPr>
          <p:cNvPr id="1026" name="Picture 2" descr="Related image">
            <a:extLst>
              <a:ext uri="{FF2B5EF4-FFF2-40B4-BE49-F238E27FC236}">
                <a16:creationId xmlns:a16="http://schemas.microsoft.com/office/drawing/2014/main" id="{6CE43E91-3E46-4EC3-A55A-E62A813C50A5}"/>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7543800" y="1333500"/>
            <a:ext cx="4057650"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63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FBF4-4FBF-6D40-95C2-9C71AD2D4C72}"/>
              </a:ext>
            </a:extLst>
          </p:cNvPr>
          <p:cNvSpPr>
            <a:spLocks noGrp="1"/>
          </p:cNvSpPr>
          <p:nvPr>
            <p:ph type="title"/>
          </p:nvPr>
        </p:nvSpPr>
        <p:spPr>
          <a:xfrm>
            <a:off x="913775" y="333375"/>
            <a:ext cx="10364451" cy="962025"/>
          </a:xfrm>
        </p:spPr>
        <p:txBody>
          <a:bodyPr>
            <a:normAutofit/>
          </a:bodyPr>
          <a:lstStyle/>
          <a:p>
            <a:r>
              <a:rPr lang="en-US" sz="4000" b="1" dirty="0">
                <a:solidFill>
                  <a:schemeClr val="accent1"/>
                </a:solidFill>
              </a:rPr>
              <a:t>Concerns</a:t>
            </a:r>
          </a:p>
        </p:txBody>
      </p:sp>
      <p:sp>
        <p:nvSpPr>
          <p:cNvPr id="3" name="Content Placeholder 2">
            <a:extLst>
              <a:ext uri="{FF2B5EF4-FFF2-40B4-BE49-F238E27FC236}">
                <a16:creationId xmlns:a16="http://schemas.microsoft.com/office/drawing/2014/main" id="{A2D7DE67-C19C-7F42-8868-D8D063F060C1}"/>
              </a:ext>
            </a:extLst>
          </p:cNvPr>
          <p:cNvSpPr>
            <a:spLocks noGrp="1"/>
          </p:cNvSpPr>
          <p:nvPr>
            <p:ph sz="quarter" idx="13"/>
          </p:nvPr>
        </p:nvSpPr>
        <p:spPr>
          <a:xfrm>
            <a:off x="234950" y="1533525"/>
            <a:ext cx="7162800" cy="4991099"/>
          </a:xfrm>
        </p:spPr>
        <p:txBody>
          <a:bodyPr>
            <a:normAutofit/>
          </a:bodyPr>
          <a:lstStyle/>
          <a:p>
            <a:r>
              <a:rPr lang="en-US" sz="2400" b="1" dirty="0"/>
              <a:t>3. Tobacco companies are marketing these products to teens by offering hundreds of kid-friendly flavors</a:t>
            </a:r>
          </a:p>
          <a:p>
            <a:r>
              <a:rPr lang="en-US" sz="2400" dirty="0"/>
              <a:t>There are laws that prohibit companies from marketing traditional cigarettes to teens but those laws don’t apply to electronic cigarettes. </a:t>
            </a:r>
          </a:p>
          <a:p>
            <a:r>
              <a:rPr lang="en-US" sz="2400" dirty="0" err="1"/>
              <a:t>Juulers</a:t>
            </a:r>
            <a:r>
              <a:rPr lang="en-US" sz="2400" dirty="0"/>
              <a:t> Against </a:t>
            </a:r>
            <a:r>
              <a:rPr lang="en-US" sz="2400" dirty="0" err="1"/>
              <a:t>Juul</a:t>
            </a:r>
            <a:r>
              <a:rPr lang="en-US" sz="2400" dirty="0"/>
              <a:t> </a:t>
            </a:r>
            <a:r>
              <a:rPr lang="en-US" sz="2400" b="1" dirty="0">
                <a:solidFill>
                  <a:schemeClr val="accent3">
                    <a:lumMod val="75000"/>
                  </a:schemeClr>
                </a:solidFill>
                <a:hlinkClick r:id="rId3">
                  <a:extLst>
                    <a:ext uri="{A12FA001-AC4F-418D-AE19-62706E023703}">
                      <ahyp:hlinkClr xmlns:ahyp="http://schemas.microsoft.com/office/drawing/2018/hyperlinkcolor" val="tx"/>
                    </a:ext>
                  </a:extLst>
                </a:hlinkClick>
              </a:rPr>
              <a:t>https://www.youtube.com/watch?v=7EsNG7RcStQ</a:t>
            </a:r>
            <a:endParaRPr lang="en-US" sz="2400" b="1" dirty="0">
              <a:solidFill>
                <a:schemeClr val="accent3">
                  <a:lumMod val="75000"/>
                </a:schemeClr>
              </a:solidFill>
            </a:endParaRPr>
          </a:p>
          <a:p>
            <a:endParaRPr lang="en-US" sz="2400" dirty="0"/>
          </a:p>
          <a:p>
            <a:endParaRPr lang="en-US" dirty="0"/>
          </a:p>
        </p:txBody>
      </p:sp>
      <p:pic>
        <p:nvPicPr>
          <p:cNvPr id="4" name="Picture 3">
            <a:extLst>
              <a:ext uri="{FF2B5EF4-FFF2-40B4-BE49-F238E27FC236}">
                <a16:creationId xmlns:a16="http://schemas.microsoft.com/office/drawing/2014/main" id="{5ED27610-AAE2-214A-A50B-AE6F815A28F5}"/>
              </a:ext>
            </a:extLst>
          </p:cNvPr>
          <p:cNvPicPr>
            <a:picLocks noChangeAspect="1"/>
          </p:cNvPicPr>
          <p:nvPr/>
        </p:nvPicPr>
        <p:blipFill>
          <a:blip r:embed="rId4"/>
          <a:stretch>
            <a:fillRect/>
          </a:stretch>
        </p:blipFill>
        <p:spPr>
          <a:xfrm>
            <a:off x="7461997" y="1601917"/>
            <a:ext cx="4508500" cy="4508500"/>
          </a:xfrm>
          <a:prstGeom prst="rect">
            <a:avLst/>
          </a:prstGeom>
        </p:spPr>
      </p:pic>
    </p:spTree>
    <p:extLst>
      <p:ext uri="{BB962C8B-B14F-4D97-AF65-F5344CB8AC3E}">
        <p14:creationId xmlns:p14="http://schemas.microsoft.com/office/powerpoint/2010/main" val="3314004133"/>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11300</TotalTime>
  <Words>1284</Words>
  <Application>Microsoft Macintosh PowerPoint</Application>
  <PresentationFormat>Widescreen</PresentationFormat>
  <Paragraphs>106</Paragraphs>
  <Slides>18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Arial</vt:lpstr>
      <vt:lpstr>Calibri</vt:lpstr>
      <vt:lpstr>Noto Serif</vt:lpstr>
      <vt:lpstr>Tw Cen MT</vt:lpstr>
      <vt:lpstr>Droplet</vt:lpstr>
      <vt:lpstr>Escape the vape</vt:lpstr>
      <vt:lpstr>What are e-cigarettes </vt:lpstr>
      <vt:lpstr>Components of E-Cigarettes </vt:lpstr>
      <vt:lpstr>How it Works: From liquid to vapor </vt:lpstr>
      <vt:lpstr>PowerPoint Presentation</vt:lpstr>
      <vt:lpstr>Concerns </vt:lpstr>
      <vt:lpstr>Nicotine content in juul</vt:lpstr>
      <vt:lpstr>Concerns </vt:lpstr>
      <vt:lpstr>Concerns</vt:lpstr>
      <vt:lpstr>Vitamin E</vt:lpstr>
      <vt:lpstr>many of the 450 people affected are young people, with an average age of 19.</vt:lpstr>
      <vt:lpstr>concerns</vt:lpstr>
      <vt:lpstr>  Smoking Risks Addiction/Dependence </vt:lpstr>
      <vt:lpstr>Cancer and Respiratory effects Injuries and Poisoning</vt:lpstr>
      <vt:lpstr>E-Cigarette Explosions</vt:lpstr>
      <vt:lpstr>SAAVE Stop Addicting adolescents to Vaping and E-Cigarettes Canada </vt:lpstr>
      <vt:lpstr>Burning Questions</vt:lpstr>
      <vt:lpstr>Related Articles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Vaping</dc:title>
  <dc:creator>Tracy Armitage</dc:creator>
  <cp:lastModifiedBy>Ashley Hill</cp:lastModifiedBy>
  <cp:revision>44</cp:revision>
  <dcterms:created xsi:type="dcterms:W3CDTF">2019-02-24T07:51:05Z</dcterms:created>
  <dcterms:modified xsi:type="dcterms:W3CDTF">2019-09-20T01:15:37Z</dcterms:modified>
</cp:coreProperties>
</file>