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91" d="100"/>
          <a:sy n="91" d="100"/>
        </p:scale>
        <p:origin x="-972" y="-114"/>
      </p:cViewPr>
      <p:guideLst>
        <p:guide orient="horz" pos="2160"/>
        <p:guide pos="158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838B96-9DCA-470C-9AB2-17E27CA10E68}" type="datetimeFigureOut">
              <a:rPr lang="en-US" smtClean="0"/>
              <a:pPr/>
              <a:t>5/18/2010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7BE06-3D19-46C7-A10A-6A77B55F647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09129-AD5C-4D79-875B-FB111C8034DE}" type="datetimeFigureOut">
              <a:rPr lang="en-US" smtClean="0"/>
              <a:pPr/>
              <a:t>5/18/2010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6D37C-4F07-4783-8DE7-7D8354844B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banner_27.jpg"/>
          <p:cNvPicPr>
            <a:picLocks noChangeAspect="1"/>
          </p:cNvPicPr>
          <p:nvPr userDrawn="1"/>
        </p:nvPicPr>
        <p:blipFill>
          <a:blip r:embed="rId2" cstate="print"/>
          <a:stretch>
            <a:fillRect/>
          </a:stretch>
        </p:blipFill>
        <p:spPr>
          <a:xfrm>
            <a:off x="0" y="1066800"/>
            <a:ext cx="9144000" cy="3368842"/>
          </a:xfrm>
          <a:prstGeom prst="rect">
            <a:avLst/>
          </a:prstGeom>
        </p:spPr>
      </p:pic>
      <p:sp>
        <p:nvSpPr>
          <p:cNvPr id="2" name="Title 1"/>
          <p:cNvSpPr>
            <a:spLocks noGrp="1"/>
          </p:cNvSpPr>
          <p:nvPr>
            <p:ph type="ctrTitle"/>
          </p:nvPr>
        </p:nvSpPr>
        <p:spPr>
          <a:xfrm>
            <a:off x="2514600" y="4419601"/>
            <a:ext cx="6629400" cy="914400"/>
          </a:xfrm>
        </p:spPr>
        <p:txBody>
          <a:bodyPr>
            <a:normAutofit/>
          </a:bodyPr>
          <a:lstStyle>
            <a:lvl1pPr algn="l">
              <a:defRPr sz="2800" b="1"/>
            </a:lvl1pPr>
          </a:lstStyle>
          <a:p>
            <a:r>
              <a:rPr lang="en-US" smtClean="0"/>
              <a:t>Click to edit Master title style</a:t>
            </a:r>
            <a:endParaRPr lang="en-US" dirty="0"/>
          </a:p>
        </p:txBody>
      </p:sp>
      <p:sp>
        <p:nvSpPr>
          <p:cNvPr id="3" name="Subtitle 2"/>
          <p:cNvSpPr>
            <a:spLocks noGrp="1"/>
          </p:cNvSpPr>
          <p:nvPr>
            <p:ph type="subTitle" idx="1"/>
          </p:nvPr>
        </p:nvSpPr>
        <p:spPr>
          <a:xfrm>
            <a:off x="2514600" y="5334000"/>
            <a:ext cx="6172200" cy="457200"/>
          </a:xfrm>
        </p:spPr>
        <p:txBody>
          <a:bodyPr>
            <a:normAutofit/>
          </a:bodyPr>
          <a:lstStyle>
            <a:lvl1pPr marL="0" indent="0" algn="l">
              <a:buNone/>
              <a:defRPr sz="24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2514600" y="6019800"/>
            <a:ext cx="1981200" cy="365125"/>
          </a:xfrm>
          <a:prstGeom prst="rect">
            <a:avLst/>
          </a:prstGeom>
        </p:spPr>
        <p:txBody>
          <a:bodyPr/>
          <a:lstStyle>
            <a:lvl1pPr algn="l">
              <a:defRPr>
                <a:solidFill>
                  <a:schemeClr val="bg1">
                    <a:lumMod val="50000"/>
                  </a:schemeClr>
                </a:solidFill>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57200"/>
            <a:ext cx="5111750" cy="5668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5"/>
          <p:cNvSpPr>
            <a:spLocks noGrp="1"/>
          </p:cNvSpPr>
          <p:nvPr>
            <p:ph type="sldNum" sz="quarter" idx="12"/>
          </p:nvPr>
        </p:nvSpPr>
        <p:spPr>
          <a:xfrm>
            <a:off x="7010400" y="46355"/>
            <a:ext cx="1981200" cy="288925"/>
          </a:xfrm>
          <a:prstGeom prst="rect">
            <a:avLst/>
          </a:prstGeom>
        </p:spPr>
        <p:txBody>
          <a:bodyPr/>
          <a:lstStyle>
            <a:lvl1pPr algn="r">
              <a:defRPr sz="1400">
                <a:solidFill>
                  <a:schemeClr val="bg1"/>
                </a:solidFill>
              </a:defRPr>
            </a:lvl1pPr>
          </a:lstStyle>
          <a:p>
            <a:fld id="{C0C24D0B-1709-4ED5-A694-F000DDFB9D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nner_27.jpg"/>
          <p:cNvPicPr>
            <a:picLocks noChangeAspect="1"/>
          </p:cNvPicPr>
          <p:nvPr/>
        </p:nvPicPr>
        <p:blipFill>
          <a:blip r:embed="rId13" cstate="print"/>
          <a:srcRect b="88691"/>
          <a:stretch>
            <a:fillRect/>
          </a:stretch>
        </p:blipFill>
        <p:spPr>
          <a:xfrm>
            <a:off x="0" y="0"/>
            <a:ext cx="9144000" cy="381000"/>
          </a:xfrm>
          <a:prstGeom prst="rect">
            <a:avLst/>
          </a:prstGeom>
        </p:spPr>
      </p:pic>
      <p:pic>
        <p:nvPicPr>
          <p:cNvPr id="8" name="Picture 7" descr="banner_27.jpg"/>
          <p:cNvPicPr>
            <a:picLocks noChangeAspect="1"/>
          </p:cNvPicPr>
          <p:nvPr/>
        </p:nvPicPr>
        <p:blipFill>
          <a:blip r:embed="rId13" cstate="print"/>
          <a:srcRect t="83690"/>
          <a:stretch>
            <a:fillRect/>
          </a:stretch>
        </p:blipFill>
        <p:spPr>
          <a:xfrm>
            <a:off x="0" y="6308558"/>
            <a:ext cx="9144000" cy="549442"/>
          </a:xfrm>
          <a:prstGeom prst="rect">
            <a:avLst/>
          </a:prstGeom>
        </p:spPr>
      </p:pic>
      <p:sp>
        <p:nvSpPr>
          <p:cNvPr id="2" name="Title Placeholder 1"/>
          <p:cNvSpPr>
            <a:spLocks noGrp="1"/>
          </p:cNvSpPr>
          <p:nvPr>
            <p:ph type="title"/>
          </p:nvPr>
        </p:nvSpPr>
        <p:spPr>
          <a:xfrm>
            <a:off x="457200" y="381000"/>
            <a:ext cx="8229600" cy="762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Driving Record Information</a:t>
            </a:r>
            <a:endParaRPr lang="en-US" dirty="0"/>
          </a:p>
        </p:txBody>
      </p:sp>
      <p:sp>
        <p:nvSpPr>
          <p:cNvPr id="4" name="Date Placeholder 3"/>
          <p:cNvSpPr>
            <a:spLocks noGrp="1"/>
          </p:cNvSpPr>
          <p:nvPr>
            <p:ph type="dt" sz="half" idx="10"/>
          </p:nvPr>
        </p:nvSpPr>
        <p:spPr>
          <a:xfrm>
            <a:off x="3810000" y="5486400"/>
            <a:ext cx="1981200" cy="365125"/>
          </a:xfrm>
        </p:spPr>
        <p:txBody>
          <a:bodyPr/>
          <a:lstStyle/>
          <a:p>
            <a:r>
              <a:rPr lang="en-US" dirty="0" smtClean="0"/>
              <a:t>Chapter 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YOU ARE STOPPED BY THE POLICE</a:t>
            </a:r>
            <a:endParaRPr lang="en-US" dirty="0"/>
          </a:p>
        </p:txBody>
      </p:sp>
      <p:sp>
        <p:nvSpPr>
          <p:cNvPr id="3" name="Content Placeholder 2"/>
          <p:cNvSpPr>
            <a:spLocks noGrp="1"/>
          </p:cNvSpPr>
          <p:nvPr>
            <p:ph idx="1"/>
          </p:nvPr>
        </p:nvSpPr>
        <p:spPr/>
        <p:txBody>
          <a:bodyPr>
            <a:normAutofit/>
          </a:bodyPr>
          <a:lstStyle/>
          <a:p>
            <a:r>
              <a:rPr lang="en-US" sz="1600" dirty="0" smtClean="0"/>
              <a:t>Remember, police lights can be both red and blue and could be red only on unmarked police vehicles. You may also see flashing white lights used in addition to these lights. </a:t>
            </a:r>
          </a:p>
          <a:p>
            <a:r>
              <a:rPr lang="en-US" sz="1600" b="1" dirty="0" smtClean="0"/>
              <a:t>If the vehicle is flashing only blue lights, then it is not a police officer. </a:t>
            </a:r>
          </a:p>
          <a:p>
            <a:r>
              <a:rPr lang="en-US" sz="1600" dirty="0" smtClean="0"/>
              <a:t>If you see flashing red and blue lights or flashing red lights only and you are still not certain the person pulling you over is actually a police officer, you may drive to the nearest well-lit, populated area, but acknowledge you understand the request to stop by turning on your flashers and driving at a reduced speed. You may ask the officer for identification, and should do so if the individual who has stopped you is not in uniform or has an unmarked vehicle. Most officers in unmarked vehicles are wearing police uniforms, and police officers always possess a photo ID card and a badge.</a:t>
            </a:r>
            <a:endParaRPr lang="en-US" sz="16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10</a:t>
            </a:fld>
            <a:endParaRPr lang="en-US"/>
          </a:p>
        </p:txBody>
      </p:sp>
      <p:pic>
        <p:nvPicPr>
          <p:cNvPr id="9218" name="Picture 2" descr="http://ts4.mm.bing.net/images/thumbnail.aspx?q=84863877551&amp;id=e82c4b481ec690334abbc7b1fa1dc6eb&amp;index=ch1&amp;url=http%3a%2f%2fwww.ci.niles.mi.us%2fimages%2f2009Updates%2fPolicePhotos09%2fcross.gif"/>
          <p:cNvPicPr>
            <a:picLocks noChangeAspect="1" noChangeArrowheads="1"/>
          </p:cNvPicPr>
          <p:nvPr/>
        </p:nvPicPr>
        <p:blipFill>
          <a:blip r:embed="rId2" cstate="print"/>
          <a:srcRect/>
          <a:stretch>
            <a:fillRect/>
          </a:stretch>
        </p:blipFill>
        <p:spPr bwMode="auto">
          <a:xfrm>
            <a:off x="3455757" y="3892868"/>
            <a:ext cx="2411643" cy="197453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CRASHES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Do not stop at a crash unless you are involved or if emergency help has not yet arrived. Keep your attention on your driving and keep moving, watching for people who might be on or near the road. </a:t>
            </a:r>
          </a:p>
          <a:p>
            <a:endParaRPr lang="en-US" dirty="0" smtClean="0"/>
          </a:p>
          <a:p>
            <a:r>
              <a:rPr lang="en-US" dirty="0" smtClean="0"/>
              <a:t>Do not block the way for police, firefighters, ambulances, tow trucks and other rescue vehicles.</a:t>
            </a:r>
          </a:p>
          <a:p>
            <a:endParaRPr lang="en-US" dirty="0" smtClean="0"/>
          </a:p>
          <a:p>
            <a:pPr algn="ctr">
              <a:buNone/>
            </a:pPr>
            <a:r>
              <a:rPr lang="en-US" b="1" dirty="0" smtClean="0"/>
              <a:t>If you are in a crash, you should do the following:</a:t>
            </a:r>
          </a:p>
          <a:p>
            <a:pPr>
              <a:buNone/>
            </a:pPr>
            <a:r>
              <a:rPr lang="en-US" dirty="0" smtClean="0"/>
              <a:t>1. Stop your vehicle at or near the crash scene. If you can, move your vehicle off of the road so you do not block</a:t>
            </a:r>
          </a:p>
          <a:p>
            <a:pPr>
              <a:buNone/>
            </a:pPr>
            <a:r>
              <a:rPr lang="en-US" dirty="0" smtClean="0"/>
              <a:t>traffic. </a:t>
            </a:r>
          </a:p>
          <a:p>
            <a:pPr>
              <a:buNone/>
            </a:pPr>
            <a:r>
              <a:rPr lang="en-US" dirty="0" smtClean="0"/>
              <a:t>2. Call the police, if anyone is hurt or dies. If the drivers of the vehicles are hurt and cannot call the police, then</a:t>
            </a:r>
          </a:p>
          <a:p>
            <a:pPr>
              <a:buNone/>
            </a:pPr>
            <a:r>
              <a:rPr lang="en-US" dirty="0" smtClean="0"/>
              <a:t>witnesses at or near the crash scene must call for help.</a:t>
            </a:r>
          </a:p>
          <a:p>
            <a:pPr>
              <a:buNone/>
            </a:pPr>
            <a:r>
              <a:rPr lang="en-US" dirty="0" smtClean="0"/>
              <a:t>3. Call the police, if any vehicle needs to be towed.</a:t>
            </a:r>
          </a:p>
          <a:p>
            <a:pPr>
              <a:buNone/>
            </a:pPr>
            <a:r>
              <a:rPr lang="en-US" dirty="0" smtClean="0"/>
              <a:t>4. Get the information listed below from the other driver(s) involved in the crash:</a:t>
            </a:r>
          </a:p>
          <a:p>
            <a:pPr>
              <a:buNone/>
            </a:pPr>
            <a:r>
              <a:rPr lang="en-US" dirty="0" smtClean="0"/>
              <a:t>	• Names and addresses	 • Telephone numbers</a:t>
            </a:r>
          </a:p>
          <a:p>
            <a:pPr>
              <a:buNone/>
            </a:pPr>
            <a:r>
              <a:rPr lang="en-US" dirty="0" smtClean="0"/>
              <a:t>	• Registration numbers 	• Insurance company names and policy numbers</a:t>
            </a:r>
          </a:p>
          <a:p>
            <a:pPr>
              <a:buNone/>
            </a:pPr>
            <a:r>
              <a:rPr lang="en-US" dirty="0" smtClean="0"/>
              <a:t>5. Get the names and addresses of other individuals involved in the crash and any witnesses of the crash.</a:t>
            </a:r>
          </a:p>
          <a:p>
            <a:pPr>
              <a:buNone/>
            </a:pPr>
            <a:r>
              <a:rPr lang="en-US" dirty="0" smtClean="0"/>
              <a:t>6. If the crash involves a parked vehicle or damage to property, stop immediately, and try to find the owner. If you</a:t>
            </a:r>
          </a:p>
          <a:p>
            <a:pPr>
              <a:buNone/>
            </a:pPr>
            <a:r>
              <a:rPr lang="en-US" dirty="0" smtClean="0"/>
              <a:t>cannot find the owner, leave a note in a place where it can be seen and call the police. The note should include</a:t>
            </a:r>
          </a:p>
          <a:p>
            <a:pPr>
              <a:buNone/>
            </a:pPr>
            <a:r>
              <a:rPr lang="en-US" dirty="0" smtClean="0"/>
              <a:t>the date and time of the crash, your name and a telephone number where you can be reached.</a:t>
            </a:r>
          </a:p>
          <a:p>
            <a:pPr>
              <a:buNone/>
            </a:pPr>
            <a:r>
              <a:rPr lang="en-US" dirty="0" smtClean="0"/>
              <a:t>7. If the police do not investigate a crash and someone has died</a:t>
            </a:r>
          </a:p>
          <a:p>
            <a:pPr>
              <a:buNone/>
            </a:pPr>
            <a:r>
              <a:rPr lang="en-US" dirty="0" smtClean="0"/>
              <a:t>or been injured or if a vehicle must be towed, send a</a:t>
            </a:r>
          </a:p>
          <a:p>
            <a:pPr>
              <a:buNone/>
            </a:pPr>
            <a:r>
              <a:rPr lang="en-US" dirty="0" smtClean="0"/>
              <a:t>Driver's Accident Report Form (AA-600) within five (5) days to:</a:t>
            </a:r>
          </a:p>
          <a:p>
            <a:pPr>
              <a:buNone/>
            </a:pPr>
            <a:r>
              <a:rPr lang="en-US" dirty="0" smtClean="0"/>
              <a:t>PA Department of Transportation</a:t>
            </a:r>
          </a:p>
          <a:p>
            <a:pPr>
              <a:buNone/>
            </a:pPr>
            <a:r>
              <a:rPr lang="en-US" dirty="0" smtClean="0"/>
              <a:t>Bureau of Highway Safety &amp; Traffic Engineering</a:t>
            </a:r>
          </a:p>
          <a:p>
            <a:pPr>
              <a:buNone/>
            </a:pPr>
            <a:r>
              <a:rPr lang="en-US" dirty="0" smtClean="0"/>
              <a:t>P.O. Box 2047</a:t>
            </a:r>
          </a:p>
          <a:p>
            <a:pPr>
              <a:buNone/>
            </a:pPr>
            <a:r>
              <a:rPr lang="en-US" dirty="0" smtClean="0"/>
              <a:t>Harrisburg, PA 17105-2047</a:t>
            </a:r>
            <a:endParaRPr lang="en-US"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11</a:t>
            </a:fld>
            <a:endParaRPr lang="en-US"/>
          </a:p>
        </p:txBody>
      </p:sp>
      <p:sp>
        <p:nvSpPr>
          <p:cNvPr id="819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198" name="Picture 6" descr="http://www.carsareevil.com/images/car%20crash%20mich.jpg"/>
          <p:cNvPicPr>
            <a:picLocks noChangeAspect="1" noChangeArrowheads="1"/>
          </p:cNvPicPr>
          <p:nvPr/>
        </p:nvPicPr>
        <p:blipFill>
          <a:blip r:embed="rId2" cstate="print"/>
          <a:srcRect/>
          <a:stretch>
            <a:fillRect/>
          </a:stretch>
        </p:blipFill>
        <p:spPr bwMode="auto">
          <a:xfrm>
            <a:off x="6324600" y="4953000"/>
            <a:ext cx="2247900" cy="12762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FLEEING OR ELUDING POLICE</a:t>
            </a:r>
            <a:endParaRPr lang="en-US" dirty="0"/>
          </a:p>
        </p:txBody>
      </p:sp>
      <p:sp>
        <p:nvSpPr>
          <p:cNvPr id="3" name="Content Placeholder 2"/>
          <p:cNvSpPr>
            <a:spLocks noGrp="1"/>
          </p:cNvSpPr>
          <p:nvPr>
            <p:ph idx="1"/>
          </p:nvPr>
        </p:nvSpPr>
        <p:spPr/>
        <p:txBody>
          <a:bodyPr>
            <a:normAutofit/>
          </a:bodyPr>
          <a:lstStyle/>
          <a:p>
            <a:r>
              <a:rPr lang="en-US" sz="1600" dirty="0" smtClean="0"/>
              <a:t>Each year, there are about 450 crashes caused when a driver attempts to flee or elude police, resulting in 40 to 50 major injuries or fatalities on Pennsylvania roadways.</a:t>
            </a:r>
          </a:p>
          <a:p>
            <a:r>
              <a:rPr lang="en-US" sz="1600" b="1" dirty="0" smtClean="0"/>
              <a:t>If a driver is convicted of fleeing or attempting to elude police, the penalty is a one year suspension of the driving privilege, a fine of $500, plus court costs and other fees, and could include time in jail.</a:t>
            </a:r>
          </a:p>
        </p:txBody>
      </p:sp>
      <p:sp>
        <p:nvSpPr>
          <p:cNvPr id="4" name="Slide Number Placeholder 3"/>
          <p:cNvSpPr>
            <a:spLocks noGrp="1"/>
          </p:cNvSpPr>
          <p:nvPr>
            <p:ph type="sldNum" sz="quarter" idx="12"/>
          </p:nvPr>
        </p:nvSpPr>
        <p:spPr/>
        <p:txBody>
          <a:bodyPr/>
          <a:lstStyle/>
          <a:p>
            <a:fld id="{C0C24D0B-1709-4ED5-A694-F000DDFB9D33}"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DRIVING UNDER THE INFLUENCE OF ALCOHOL OR A CONTROLLED SUBSTANCE</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r>
              <a:rPr lang="en-US" sz="1600" b="1" dirty="0" smtClean="0"/>
              <a:t>WHAT CONSTITUTES A DUI (DRIVING UNDER THE INFLUENCE)?</a:t>
            </a:r>
          </a:p>
          <a:p>
            <a:r>
              <a:rPr lang="en-US" sz="1600" dirty="0" smtClean="0"/>
              <a:t>The penalties for driving while under the influence of alcohol or drugs are severe. In Pennsylvania, if you are of legal drinking age (21 or older), you are considered to be driving "while under the influence" </a:t>
            </a:r>
            <a:r>
              <a:rPr lang="en-US" sz="1600" b="1" dirty="0" smtClean="0"/>
              <a:t>if your blood alcohol level is .08 or higher. But, you also may be convicted of DUI at lower BAC levels, if you are stopped by police for </a:t>
            </a:r>
            <a:r>
              <a:rPr lang="en-US" sz="1600" dirty="0" smtClean="0"/>
              <a:t>driving erratically (too slow, too fast, straddling your lane, making wide turns, stopping for no reason, failing to obey traffic signs and signals, etc.).</a:t>
            </a:r>
          </a:p>
          <a:p>
            <a:r>
              <a:rPr lang="en-US" sz="1600" b="1" dirty="0" smtClean="0"/>
              <a:t>If you are under age 21, Pennsylvania's laws do not permit you to drive with any measurable alcohol in your system. If you are under 21, you are considered to be driving under the influence if your blood alcohol level is .02 or greater.</a:t>
            </a:r>
            <a:endParaRPr lang="en-US" sz="16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Severe Penalties</a:t>
            </a:r>
            <a:endParaRPr lang="en-US" dirty="0"/>
          </a:p>
        </p:txBody>
      </p:sp>
      <p:sp>
        <p:nvSpPr>
          <p:cNvPr id="3" name="Content Placeholder 2"/>
          <p:cNvSpPr>
            <a:spLocks noGrp="1"/>
          </p:cNvSpPr>
          <p:nvPr>
            <p:ph idx="1"/>
          </p:nvPr>
        </p:nvSpPr>
        <p:spPr/>
        <p:txBody>
          <a:bodyPr>
            <a:normAutofit fontScale="32500" lnSpcReduction="20000"/>
          </a:bodyPr>
          <a:lstStyle/>
          <a:p>
            <a:r>
              <a:rPr lang="en-US" b="1" dirty="0" smtClean="0"/>
              <a:t>TABLE 1 - GENERAL IMPAIRMENT: .08 TO .099 BLOOD ALCOHOL CONCENTRATION</a:t>
            </a:r>
          </a:p>
          <a:p>
            <a:r>
              <a:rPr lang="en-US" dirty="0" smtClean="0"/>
              <a:t>(Note: These penalties apply to drivers of legal drinking age.)</a:t>
            </a:r>
          </a:p>
          <a:p>
            <a:r>
              <a:rPr lang="en-US" b="1" dirty="0" smtClean="0"/>
              <a:t>Penalty First Offense Second Offense Third Offense</a:t>
            </a:r>
          </a:p>
          <a:p>
            <a:r>
              <a:rPr lang="en-US" b="1" dirty="0" smtClean="0"/>
              <a:t>Sentence 6 months probation 5 days to 6 months in prison 10 days to 2 years in prison</a:t>
            </a:r>
          </a:p>
          <a:p>
            <a:r>
              <a:rPr lang="it-IT" b="1" dirty="0" smtClean="0"/>
              <a:t>Fine $300 $300 - $2,500 $500 - $5,000</a:t>
            </a:r>
          </a:p>
          <a:p>
            <a:r>
              <a:rPr lang="en-US" b="1" dirty="0" smtClean="0"/>
              <a:t>License No action 12-month suspension 12-month suspension</a:t>
            </a:r>
          </a:p>
          <a:p>
            <a:endParaRPr lang="en-US" b="1" dirty="0" smtClean="0"/>
          </a:p>
          <a:p>
            <a:r>
              <a:rPr lang="en-US" b="1" dirty="0" smtClean="0"/>
              <a:t>TABLE 2 - HIGH RATE: .10 TO .159 BLOOD ALCOHOL CONCENTRATION</a:t>
            </a:r>
          </a:p>
          <a:p>
            <a:r>
              <a:rPr lang="en-US" dirty="0" smtClean="0"/>
              <a:t>(Note: This table also applies to drivers under age 21 with a BAC of .02 or more; commercial vehicle drivers with</a:t>
            </a:r>
          </a:p>
          <a:p>
            <a:r>
              <a:rPr lang="en-US" dirty="0" smtClean="0"/>
              <a:t>a BAC of .04 or more; school bus drivers with a BAC of .02 or more; and drivers with BAC of .08 to .099 and who</a:t>
            </a:r>
          </a:p>
          <a:p>
            <a:r>
              <a:rPr lang="en-US" dirty="0" smtClean="0"/>
              <a:t>are involved in a crash resulting in serious bodily injury, death or vehicle or property damage.)</a:t>
            </a:r>
          </a:p>
          <a:p>
            <a:r>
              <a:rPr lang="en-US" b="1" dirty="0" smtClean="0"/>
              <a:t>Penalty First Offense Second Offense Third Offense</a:t>
            </a:r>
          </a:p>
          <a:p>
            <a:r>
              <a:rPr lang="en-US" b="1" dirty="0" smtClean="0"/>
              <a:t>Sentence 2 days to 6 months in prison 30 days to 6 months in prison 90 days to 5 years in prison</a:t>
            </a:r>
          </a:p>
          <a:p>
            <a:r>
              <a:rPr lang="it-IT" b="1" dirty="0" smtClean="0"/>
              <a:t>Fine $500 - $5,000 $750 - $5,000 $1,500 - $10,000</a:t>
            </a:r>
          </a:p>
          <a:p>
            <a:r>
              <a:rPr lang="en-US" b="1" dirty="0" smtClean="0"/>
              <a:t>License 12-month suspension 12-month suspension 18-month suspension</a:t>
            </a:r>
          </a:p>
          <a:p>
            <a:r>
              <a:rPr lang="en-US" dirty="0" smtClean="0"/>
              <a:t>(occupational limited license after 60-day suspension)</a:t>
            </a:r>
          </a:p>
          <a:p>
            <a:pPr>
              <a:buNone/>
            </a:pPr>
            <a:endParaRPr lang="en-US" b="1" dirty="0" smtClean="0"/>
          </a:p>
          <a:p>
            <a:pPr>
              <a:buNone/>
            </a:pPr>
            <a:r>
              <a:rPr lang="en-US" b="1" dirty="0" smtClean="0"/>
              <a:t>	TABLE 3 - HIGHEST RATE: .16 BLOOD ALCOHOL CONCENTRATION AND UP</a:t>
            </a:r>
          </a:p>
          <a:p>
            <a:r>
              <a:rPr lang="en-US" dirty="0" smtClean="0"/>
              <a:t>(Note: This table also applies to drivers who refuse chemical testing at any BAC level and drivers convicted of</a:t>
            </a:r>
          </a:p>
          <a:p>
            <a:r>
              <a:rPr lang="en-US" dirty="0" smtClean="0"/>
              <a:t>driving under the influence of Schedule I, II or III substances that are not medically prescribed, a combination</a:t>
            </a:r>
          </a:p>
          <a:p>
            <a:r>
              <a:rPr lang="en-US" dirty="0" smtClean="0"/>
              <a:t>of another drug and alcohol or substances such as inhalants.)</a:t>
            </a:r>
          </a:p>
          <a:p>
            <a:r>
              <a:rPr lang="en-US" b="1" dirty="0" smtClean="0"/>
              <a:t>Penalty First Offense Second Offense Third Offense</a:t>
            </a:r>
          </a:p>
          <a:p>
            <a:r>
              <a:rPr lang="en-US" b="1" dirty="0" smtClean="0"/>
              <a:t>Sentence 3 days to 6 months in prison 90 days to 5 years in prison 1 year to 5 years in prison</a:t>
            </a:r>
          </a:p>
          <a:p>
            <a:r>
              <a:rPr lang="it-IT" b="1" dirty="0" smtClean="0"/>
              <a:t>Fine $1,000 - $5,000 $1,500 $2,500 minimum</a:t>
            </a:r>
          </a:p>
          <a:p>
            <a:r>
              <a:rPr lang="en-US" b="1" dirty="0" smtClean="0"/>
              <a:t>License 12-month suspension 18-month suspension 18-month suspension </a:t>
            </a:r>
            <a:r>
              <a:rPr lang="en-US" dirty="0" smtClean="0"/>
              <a:t>(occupational limited license after 60-day suspension)</a:t>
            </a:r>
          </a:p>
          <a:p>
            <a:r>
              <a:rPr lang="en-US" dirty="0" smtClean="0"/>
              <a:t>If your penalty includes a maximum probation or prison time of six (6) months (you are a first-time offender at any</a:t>
            </a:r>
          </a:p>
          <a:p>
            <a:r>
              <a:rPr lang="en-US" dirty="0" smtClean="0"/>
              <a:t>level or a second-time offender in the “General Impairment” or “High Rate”), your DUI crime has been charged</a:t>
            </a:r>
          </a:p>
          <a:p>
            <a:r>
              <a:rPr lang="en-US" dirty="0" smtClean="0"/>
              <a:t>as an ungraded misdemeanor. The charge of ungraded misdemeanor means if you contest the case, you are not</a:t>
            </a:r>
          </a:p>
          <a:p>
            <a:r>
              <a:rPr lang="en-US" dirty="0" smtClean="0"/>
              <a:t>entitled to a jury trial.</a:t>
            </a:r>
          </a:p>
          <a:p>
            <a:r>
              <a:rPr lang="en-US" dirty="0" smtClean="0"/>
              <a:t>For a first offense at the high and highest rates of impairment, you may be accepted into the Accelerated</a:t>
            </a:r>
          </a:p>
          <a:p>
            <a:r>
              <a:rPr lang="en-US" dirty="0" smtClean="0"/>
              <a:t>Rehabilitative Disposition (ARD) program.</a:t>
            </a:r>
            <a:endParaRPr lang="en-US"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14</a:t>
            </a:fld>
            <a:endParaRPr lang="en-US"/>
          </a:p>
        </p:txBody>
      </p:sp>
      <p:pic>
        <p:nvPicPr>
          <p:cNvPr id="5124" name="Picture 4" descr="There is alcohol and handcuffs on top of the car."/>
          <p:cNvPicPr>
            <a:picLocks noChangeAspect="1" noChangeArrowheads="1"/>
          </p:cNvPicPr>
          <p:nvPr/>
        </p:nvPicPr>
        <p:blipFill>
          <a:blip r:embed="rId2" cstate="print"/>
          <a:srcRect/>
          <a:stretch>
            <a:fillRect/>
          </a:stretch>
        </p:blipFill>
        <p:spPr bwMode="auto">
          <a:xfrm>
            <a:off x="6370625" y="1143000"/>
            <a:ext cx="2773375" cy="5105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Accelerated Rehabilitative Disposition (ARD) </a:t>
            </a:r>
            <a:endParaRPr lang="en-US" dirty="0"/>
          </a:p>
        </p:txBody>
      </p:sp>
      <p:sp>
        <p:nvSpPr>
          <p:cNvPr id="3" name="Content Placeholder 2"/>
          <p:cNvSpPr>
            <a:spLocks noGrp="1"/>
          </p:cNvSpPr>
          <p:nvPr>
            <p:ph idx="1"/>
          </p:nvPr>
        </p:nvSpPr>
        <p:spPr/>
        <p:txBody>
          <a:bodyPr>
            <a:normAutofit/>
          </a:bodyPr>
          <a:lstStyle/>
          <a:p>
            <a:pPr algn="ctr">
              <a:buNone/>
            </a:pPr>
            <a:r>
              <a:rPr lang="en-US" sz="1600" dirty="0" smtClean="0"/>
              <a:t>For a first offense at the high and highest rates of impairment, you may be accepted into the Accelerated</a:t>
            </a:r>
          </a:p>
          <a:p>
            <a:pPr algn="ctr">
              <a:buNone/>
            </a:pPr>
            <a:r>
              <a:rPr lang="en-US" sz="1600" dirty="0" smtClean="0"/>
              <a:t>Rehabilitative Disposition (ARD) program.</a:t>
            </a:r>
          </a:p>
          <a:p>
            <a:pPr>
              <a:buNone/>
            </a:pPr>
            <a:r>
              <a:rPr lang="en-US" sz="1600" b="1" dirty="0" smtClean="0"/>
              <a:t>If you are accepted into the ARD program you will:</a:t>
            </a:r>
          </a:p>
          <a:p>
            <a:pPr>
              <a:buNone/>
            </a:pPr>
            <a:r>
              <a:rPr lang="en-US" sz="1600" dirty="0" smtClean="0"/>
              <a:t>• Lose your license for up to 90 days for ARD.</a:t>
            </a:r>
          </a:p>
          <a:p>
            <a:pPr>
              <a:buNone/>
            </a:pPr>
            <a:r>
              <a:rPr lang="en-US" sz="1600" dirty="0" smtClean="0"/>
              <a:t>• Remain under court supervision for six (6) months.</a:t>
            </a:r>
          </a:p>
          <a:p>
            <a:pPr>
              <a:buNone/>
            </a:pPr>
            <a:r>
              <a:rPr lang="en-US" sz="1600" dirty="0" smtClean="0"/>
              <a:t>• Pay a fine of between $300 and $5,000 in addition to related fees and other costs.</a:t>
            </a:r>
          </a:p>
          <a:p>
            <a:pPr>
              <a:buNone/>
            </a:pPr>
            <a:r>
              <a:rPr lang="en-US" sz="1600" dirty="0" smtClean="0"/>
              <a:t>• Undergo alcohol and drug evaluation.</a:t>
            </a:r>
          </a:p>
          <a:p>
            <a:pPr>
              <a:buNone/>
            </a:pPr>
            <a:r>
              <a:rPr lang="en-US" sz="1600" dirty="0" smtClean="0"/>
              <a:t>• Undergo alcohol and drug rehabilitation treatment, if necessary.</a:t>
            </a:r>
          </a:p>
          <a:p>
            <a:pPr>
              <a:buNone/>
            </a:pPr>
            <a:r>
              <a:rPr lang="en-US" sz="1600" dirty="0" smtClean="0"/>
              <a:t>• Participate in 12  hours of Alcohol Highway Safety School.</a:t>
            </a:r>
            <a:endParaRPr lang="en-US" sz="1600" b="1" dirty="0" smtClean="0"/>
          </a:p>
        </p:txBody>
      </p:sp>
      <p:sp>
        <p:nvSpPr>
          <p:cNvPr id="4" name="Slide Number Placeholder 3"/>
          <p:cNvSpPr>
            <a:spLocks noGrp="1"/>
          </p:cNvSpPr>
          <p:nvPr>
            <p:ph type="sldNum" sz="quarter" idx="12"/>
          </p:nvPr>
        </p:nvSpPr>
        <p:spPr/>
        <p:txBody>
          <a:bodyPr/>
          <a:lstStyle/>
          <a:p>
            <a:fld id="{C0C24D0B-1709-4ED5-A694-F000DDFB9D33}"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TOLERANCE LAW (UNDER 21 DUI)</a:t>
            </a:r>
            <a:endParaRPr lang="en-US" dirty="0"/>
          </a:p>
        </p:txBody>
      </p:sp>
      <p:sp>
        <p:nvSpPr>
          <p:cNvPr id="3" name="Content Placeholder 2"/>
          <p:cNvSpPr>
            <a:spLocks noGrp="1"/>
          </p:cNvSpPr>
          <p:nvPr>
            <p:ph idx="1"/>
          </p:nvPr>
        </p:nvSpPr>
        <p:spPr/>
        <p:txBody>
          <a:bodyPr>
            <a:normAutofit/>
          </a:bodyPr>
          <a:lstStyle/>
          <a:p>
            <a:r>
              <a:rPr lang="en-US" sz="1600" dirty="0" smtClean="0"/>
              <a:t>The Zero Tolerance law establishes serious consequences for those under 21, who drive with any measurable amount of alcohol in their blood.</a:t>
            </a:r>
          </a:p>
          <a:p>
            <a:r>
              <a:rPr lang="en-US" sz="1600" b="1" dirty="0" smtClean="0"/>
              <a:t>The law reduced the Blood Alcohol Content (BAC) from .08 to .02 for minors (under 21) charged with Driving Under the Influence.</a:t>
            </a:r>
            <a:endParaRPr lang="en-US" sz="1600" b="1"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ZERO TOLERANCE?</a:t>
            </a:r>
            <a:endParaRPr lang="en-US" dirty="0"/>
          </a:p>
        </p:txBody>
      </p:sp>
      <p:sp>
        <p:nvSpPr>
          <p:cNvPr id="3" name="Content Placeholder 2"/>
          <p:cNvSpPr>
            <a:spLocks noGrp="1"/>
          </p:cNvSpPr>
          <p:nvPr>
            <p:ph idx="1"/>
          </p:nvPr>
        </p:nvSpPr>
        <p:spPr/>
        <p:txBody>
          <a:bodyPr>
            <a:normAutofit/>
          </a:bodyPr>
          <a:lstStyle/>
          <a:p>
            <a:r>
              <a:rPr lang="en-US" sz="1600" dirty="0" smtClean="0"/>
              <a:t>Traffic crashes are the number one (1) cause of death for teenagers in the United States.</a:t>
            </a:r>
          </a:p>
          <a:p>
            <a:r>
              <a:rPr lang="en-US" sz="1600" dirty="0" smtClean="0"/>
              <a:t>Driving involves multiple tasks, the demands of which change continually. To drive safely, you must be alert, make decisions based on ever-changing information present in the environment and be able to maneuver based on these decisions. Drinking alcohol impairs a wide range of skills necessary for carrying out these tasks.</a:t>
            </a:r>
          </a:p>
          <a:p>
            <a:r>
              <a:rPr lang="en-US" sz="1600" b="1" dirty="0" smtClean="0"/>
              <a:t>If you are under 21 and are convicted of DUI for the first time, you will go to jail for a term ranging from two (2) days to six (6) months, your license will be suspended for a full year, and you will pay a fine of $500 to $5,000.</a:t>
            </a:r>
            <a:endParaRPr lang="en-US" sz="16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UNDERAGE DRINKING</a:t>
            </a:r>
            <a:endParaRPr lang="en-US" dirty="0"/>
          </a:p>
        </p:txBody>
      </p:sp>
      <p:sp>
        <p:nvSpPr>
          <p:cNvPr id="3" name="Content Placeholder 2"/>
          <p:cNvSpPr>
            <a:spLocks noGrp="1"/>
          </p:cNvSpPr>
          <p:nvPr>
            <p:ph idx="1"/>
          </p:nvPr>
        </p:nvSpPr>
        <p:spPr/>
        <p:txBody>
          <a:bodyPr>
            <a:noAutofit/>
          </a:bodyPr>
          <a:lstStyle/>
          <a:p>
            <a:r>
              <a:rPr lang="en-US" sz="1600" dirty="0" smtClean="0"/>
              <a:t>If you are under age 21, it is against the law to buy alcohol, consume alcohol, have alcohol in your possession or have alcohol in the vehicle you are driving. Even if you are not driving, your driving privilege will be suspended.</a:t>
            </a:r>
          </a:p>
          <a:p>
            <a:r>
              <a:rPr lang="en-US" sz="1600" dirty="0" smtClean="0"/>
              <a:t> If you are under 21 years of age and are convicted of lying about your age to obtain alcohol, carrying a false ID card or purchasing, consuming, possessing or transporting alcohol. In addition, if you are underage and are arrested and detained for blood, breath and/or urine testing, parental consent to conduct these tests is not required, but the police will notify your parents of the arrest.</a:t>
            </a:r>
          </a:p>
          <a:p>
            <a:endParaRPr lang="en-US" sz="16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UNDERAGE DRINKING</a:t>
            </a:r>
            <a:endParaRPr lang="en-US" dirty="0"/>
          </a:p>
        </p:txBody>
      </p:sp>
      <p:sp>
        <p:nvSpPr>
          <p:cNvPr id="3" name="Content Placeholder 2"/>
          <p:cNvSpPr>
            <a:spLocks noGrp="1"/>
          </p:cNvSpPr>
          <p:nvPr>
            <p:ph idx="1"/>
          </p:nvPr>
        </p:nvSpPr>
        <p:spPr/>
        <p:txBody>
          <a:bodyPr>
            <a:noAutofit/>
          </a:bodyPr>
          <a:lstStyle/>
          <a:p>
            <a:pPr algn="ctr">
              <a:buNone/>
            </a:pPr>
            <a:r>
              <a:rPr lang="en-US" sz="1600" b="1" dirty="0" smtClean="0"/>
              <a:t>The minimum penalties for underage drinking are as follows:</a:t>
            </a:r>
          </a:p>
          <a:p>
            <a:pPr>
              <a:buNone/>
            </a:pPr>
            <a:r>
              <a:rPr lang="en-US" sz="1600" dirty="0" smtClean="0"/>
              <a:t>• A fine of up to $500 plus court costs.</a:t>
            </a:r>
          </a:p>
          <a:p>
            <a:pPr>
              <a:buNone/>
            </a:pPr>
            <a:r>
              <a:rPr lang="en-US" sz="1600" dirty="0" smtClean="0"/>
              <a:t>• A 90-day suspension for the first offense.</a:t>
            </a:r>
          </a:p>
          <a:p>
            <a:pPr>
              <a:buNone/>
            </a:pPr>
            <a:r>
              <a:rPr lang="en-US" sz="1600" dirty="0" smtClean="0"/>
              <a:t>• A one (1) year suspension for the second offense.</a:t>
            </a:r>
          </a:p>
          <a:p>
            <a:pPr>
              <a:buNone/>
            </a:pPr>
            <a:r>
              <a:rPr lang="en-US" sz="1600" dirty="0" smtClean="0"/>
              <a:t>• A two (2) year suspension for the third and subsequent </a:t>
            </a:r>
            <a:r>
              <a:rPr lang="en-US" sz="1600" dirty="0" smtClean="0"/>
              <a:t>offenses</a:t>
            </a:r>
            <a:endParaRPr lang="en-US" sz="1600" dirty="0" smtClean="0"/>
          </a:p>
          <a:p>
            <a:pPr>
              <a:buNone/>
            </a:pPr>
            <a:endParaRPr lang="en-US" sz="1600" dirty="0" smtClean="0"/>
          </a:p>
          <a:p>
            <a:r>
              <a:rPr lang="en-US" sz="1600" b="1" dirty="0" smtClean="0"/>
              <a:t>If you do not have a driver's license, you will be </a:t>
            </a:r>
            <a:r>
              <a:rPr lang="en-US" sz="1600" b="1" i="1" u="sng" dirty="0" smtClean="0"/>
              <a:t>ineligible to apply for a learner's permit for the time period of the suspension</a:t>
            </a:r>
            <a:r>
              <a:rPr lang="en-US" sz="1600" b="1" dirty="0" smtClean="0"/>
              <a:t>. If you are under 16 years of age, your suspension will not begin until your 16th birthday, provided </a:t>
            </a:r>
            <a:r>
              <a:rPr lang="en-US" sz="1600" b="1" dirty="0" smtClean="0"/>
              <a:t>you acknowledge </a:t>
            </a:r>
            <a:r>
              <a:rPr lang="en-US" sz="1600" b="1" dirty="0" smtClean="0"/>
              <a:t>your suspension, and it is received any time prior to your 16th birthday</a:t>
            </a:r>
            <a:r>
              <a:rPr lang="en-US" sz="1600" b="1" dirty="0" smtClean="0"/>
              <a:t>.</a:t>
            </a:r>
            <a:endParaRPr lang="en-US" sz="1600" b="1" dirty="0" smtClean="0"/>
          </a:p>
          <a:p>
            <a:r>
              <a:rPr lang="en-US" sz="1600" dirty="0" smtClean="0"/>
              <a:t>Adults</a:t>
            </a:r>
            <a:r>
              <a:rPr lang="en-US" sz="1600" dirty="0" smtClean="0"/>
              <a:t>, even parents, who are convicted of knowingly and intentionally supplying minors with alcohol are subject to a fine of at least $1,000 for the first offense and $2,500 for each additional offense and face up to one year in jail. </a:t>
            </a:r>
          </a:p>
          <a:p>
            <a:r>
              <a:rPr lang="en-US" sz="1600" dirty="0" smtClean="0"/>
              <a:t>Adults are even liable for guests who drink in their homes. If, for example, you had 17 teenagers in your home for a party and they were drinking alcohol, the party could cost you $41,000. </a:t>
            </a:r>
            <a:r>
              <a:rPr lang="en-US" sz="1600" dirty="0" err="1" smtClean="0"/>
              <a:t>Thatʼs</a:t>
            </a:r>
            <a:r>
              <a:rPr lang="en-US" sz="1600" dirty="0" smtClean="0"/>
              <a:t> $1,000 for the first teenage drinker and $2,500 for each of the other 16 drinkers.</a:t>
            </a:r>
          </a:p>
          <a:p>
            <a:r>
              <a:rPr lang="en-US" sz="1600" dirty="0" smtClean="0">
                <a:hlinkClick r:id="rId2" action="ppaction://hlinksldjump"/>
              </a:rPr>
              <a:t>http://www.youtube.com/watch?v=NOI3ZNidp5A&amp;feature=related</a:t>
            </a:r>
            <a:endParaRPr lang="en-US" sz="16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19</a:t>
            </a:fld>
            <a:endParaRPr lang="en-US"/>
          </a:p>
        </p:txBody>
      </p:sp>
      <p:pic>
        <p:nvPicPr>
          <p:cNvPr id="32770" name="Picture 2" descr="http://ts1.mm.bing.net/images/thumbnail.aspx?q=25410019088&amp;id=32a9627f9c7104bf9cc261211d764bab&amp;index=ch1&amp;url=http%3a%2f%2fcontent.contentthatworks.com%2fimages_articles%2f2008%2fhealth%2fhealth_20080602_teendrinking_banner."/>
          <p:cNvPicPr>
            <a:picLocks noChangeAspect="1" noChangeArrowheads="1"/>
          </p:cNvPicPr>
          <p:nvPr/>
        </p:nvPicPr>
        <p:blipFill>
          <a:blip r:embed="rId3" cstate="print"/>
          <a:srcRect/>
          <a:stretch>
            <a:fillRect/>
          </a:stretch>
        </p:blipFill>
        <p:spPr bwMode="auto">
          <a:xfrm>
            <a:off x="7467600" y="457200"/>
            <a:ext cx="1524000" cy="15240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Pennsylvania Point System</a:t>
            </a:r>
            <a:endParaRPr lang="en-US" dirty="0"/>
          </a:p>
        </p:txBody>
      </p:sp>
      <p:sp>
        <p:nvSpPr>
          <p:cNvPr id="3" name="Content Placeholder 2"/>
          <p:cNvSpPr>
            <a:spLocks noGrp="1"/>
          </p:cNvSpPr>
          <p:nvPr>
            <p:ph idx="1"/>
          </p:nvPr>
        </p:nvSpPr>
        <p:spPr/>
        <p:txBody>
          <a:bodyPr>
            <a:normAutofit/>
          </a:bodyPr>
          <a:lstStyle/>
          <a:p>
            <a:r>
              <a:rPr lang="en-US" sz="1600" dirty="0" smtClean="0"/>
              <a:t>The purpose of the point system is to help to improve driving habits and to ensure safe driving. </a:t>
            </a:r>
            <a:r>
              <a:rPr lang="en-US" sz="1600" b="1" dirty="0" smtClean="0"/>
              <a:t>Points are added to a driving record, when a driver is found guilty of certain driving violations.</a:t>
            </a:r>
            <a:r>
              <a:rPr lang="en-US" sz="1600" dirty="0" smtClean="0"/>
              <a:t> </a:t>
            </a:r>
            <a:r>
              <a:rPr lang="en-US" sz="1600" dirty="0" err="1" smtClean="0"/>
              <a:t>PennDOT</a:t>
            </a:r>
            <a:r>
              <a:rPr lang="en-US" sz="1600" dirty="0" smtClean="0"/>
              <a:t> begins to take corrective action when, a driving record reaches six (6) or more points.</a:t>
            </a:r>
          </a:p>
          <a:p>
            <a:endParaRPr lang="en-US" sz="1600" dirty="0" smtClean="0"/>
          </a:p>
          <a:p>
            <a:r>
              <a:rPr lang="en-US" sz="1600" b="1" dirty="0" smtClean="0"/>
              <a:t>When a driving record reaches six (6) or more points for the first time, the driver will receive a written notice to take a written special point examination</a:t>
            </a:r>
            <a:r>
              <a:rPr lang="en-US" sz="1600" dirty="0" smtClean="0"/>
              <a:t>. When the driving record is reduced below six (6) points and reaches six (6) or more points for a second time, the driver will have to attend a Departmental hearing.</a:t>
            </a:r>
          </a:p>
          <a:p>
            <a:endParaRPr lang="en-US" sz="1600" dirty="0" smtClean="0"/>
          </a:p>
          <a:p>
            <a:r>
              <a:rPr lang="en-US" sz="1600" dirty="0" smtClean="0"/>
              <a:t> Further accumulations of six (6) or more points will result in additional departmental hearings and/or suspensions to your driving privilege.</a:t>
            </a:r>
          </a:p>
          <a:p>
            <a:endParaRPr lang="en-US" sz="1600" dirty="0" smtClean="0"/>
          </a:p>
          <a:p>
            <a:r>
              <a:rPr lang="en-US" sz="1600" b="1" dirty="0" smtClean="0"/>
              <a:t>In addition to these requirements, the driving privilege of a person under the age of 18 will be suspended if that person accumulates six (6) or more points or is convicted of driving 26 mph or more over the posted speed limit. The first suspension will be for a period of 90 days. Any additional occurrences will result in a suspension of 120 days.</a:t>
            </a:r>
            <a:endParaRPr lang="en-US" sz="1600" b="1"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dirty="0" smtClean="0"/>
              <a:t>Vehicle Code Description # of Points</a:t>
            </a:r>
            <a:br>
              <a:rPr lang="en-US" dirty="0" smtClean="0"/>
            </a:br>
            <a:endParaRPr lang="en-US" dirty="0"/>
          </a:p>
        </p:txBody>
      </p:sp>
      <p:sp>
        <p:nvSpPr>
          <p:cNvPr id="3" name="Content Placeholder 2"/>
          <p:cNvSpPr>
            <a:spLocks noGrp="1"/>
          </p:cNvSpPr>
          <p:nvPr>
            <p:ph idx="1"/>
          </p:nvPr>
        </p:nvSpPr>
        <p:spPr>
          <a:xfrm>
            <a:off x="457200" y="990600"/>
            <a:ext cx="8229600" cy="5029200"/>
          </a:xfrm>
        </p:spPr>
        <p:txBody>
          <a:bodyPr>
            <a:normAutofit fontScale="25000" lnSpcReduction="20000"/>
          </a:bodyPr>
          <a:lstStyle/>
          <a:p>
            <a:endParaRPr lang="en-US" sz="3200" b="1" dirty="0" smtClean="0"/>
          </a:p>
          <a:p>
            <a:r>
              <a:rPr lang="en-US" sz="3200" dirty="0" smtClean="0"/>
              <a:t>1512 Violation of restriction on driver's license - wearing glasses, etc.			 2</a:t>
            </a:r>
          </a:p>
          <a:p>
            <a:endParaRPr lang="en-US" sz="3200" dirty="0" smtClean="0"/>
          </a:p>
          <a:p>
            <a:r>
              <a:rPr lang="en-US" sz="3200" u="sng" dirty="0" smtClean="0"/>
              <a:t>1571 Violation concerning license					 3</a:t>
            </a:r>
          </a:p>
          <a:p>
            <a:endParaRPr lang="en-US" sz="3200" dirty="0" smtClean="0"/>
          </a:p>
          <a:p>
            <a:r>
              <a:rPr lang="en-US" sz="3200" dirty="0" smtClean="0"/>
              <a:t>3102 Failure to obey authorized persons directing traffic				 2</a:t>
            </a:r>
          </a:p>
          <a:p>
            <a:endParaRPr lang="en-US" sz="3200" dirty="0" smtClean="0"/>
          </a:p>
          <a:p>
            <a:r>
              <a:rPr lang="en-US" sz="3200" dirty="0" smtClean="0"/>
              <a:t>3112(a)(3)(</a:t>
            </a:r>
            <a:r>
              <a:rPr lang="en-US" sz="3200" dirty="0" err="1" smtClean="0"/>
              <a:t>i</a:t>
            </a:r>
            <a:r>
              <a:rPr lang="en-US" sz="3200" dirty="0" smtClean="0"/>
              <a:t>) or (ii) . Failure to stop for a red light				 3</a:t>
            </a:r>
          </a:p>
          <a:p>
            <a:endParaRPr lang="en-US" sz="3200" dirty="0" smtClean="0"/>
          </a:p>
          <a:p>
            <a:r>
              <a:rPr lang="en-US" sz="3200" dirty="0" smtClean="0"/>
              <a:t>3114(a)(1) Failure to stop for a flashing red light				 3</a:t>
            </a:r>
          </a:p>
          <a:p>
            <a:endParaRPr lang="en-US" sz="3200" dirty="0" smtClean="0"/>
          </a:p>
          <a:p>
            <a:r>
              <a:rPr lang="en-US" sz="3200" dirty="0" smtClean="0"/>
              <a:t>3302 Failure to yield half of roadway to oncoming vehicle				 3</a:t>
            </a:r>
          </a:p>
          <a:p>
            <a:endParaRPr lang="en-US" sz="3200" dirty="0" smtClean="0"/>
          </a:p>
          <a:p>
            <a:r>
              <a:rPr lang="en-US" sz="3200" b="1" dirty="0" smtClean="0"/>
              <a:t>3303 Improper passing, overtaken driver to maintain speed; passing driver to pull in at safe distance		 3 ______________________________________</a:t>
            </a:r>
          </a:p>
          <a:p>
            <a:pPr lvl="1"/>
            <a:endParaRPr lang="en-US" b="1" dirty="0" smtClean="0"/>
          </a:p>
          <a:p>
            <a:r>
              <a:rPr lang="en-US" sz="3200" b="1" dirty="0" smtClean="0"/>
              <a:t>3304 Improper passing on the right					 3</a:t>
            </a:r>
          </a:p>
          <a:p>
            <a:endParaRPr lang="en-US" sz="3200" b="1" dirty="0" smtClean="0"/>
          </a:p>
          <a:p>
            <a:r>
              <a:rPr lang="en-US" sz="3200" b="1" dirty="0" smtClean="0"/>
              <a:t>3305 Improper passing on the left, clear distance ahead				 3</a:t>
            </a:r>
          </a:p>
          <a:p>
            <a:endParaRPr lang="en-US" sz="3200" b="1" dirty="0" smtClean="0"/>
          </a:p>
          <a:p>
            <a:r>
              <a:rPr lang="en-US" sz="3200" b="1" dirty="0" smtClean="0"/>
              <a:t>3306(a)(1) Improper passing on a hill				 4	</a:t>
            </a:r>
            <a:r>
              <a:rPr lang="en-US" sz="4800" b="1" i="1" dirty="0" smtClean="0"/>
              <a:t>Passing</a:t>
            </a:r>
          </a:p>
          <a:p>
            <a:endParaRPr lang="en-US" sz="3200" b="1" dirty="0" smtClean="0"/>
          </a:p>
          <a:p>
            <a:r>
              <a:rPr lang="en-US" sz="3200" b="1" dirty="0" smtClean="0"/>
              <a:t>3306(a)(2) Improper passing at a railroad crossing or intersection.			 3</a:t>
            </a:r>
          </a:p>
          <a:p>
            <a:endParaRPr lang="en-US" sz="3200" b="1" dirty="0" smtClean="0"/>
          </a:p>
          <a:p>
            <a:r>
              <a:rPr lang="en-US" sz="3200" b="1" dirty="0" smtClean="0"/>
              <a:t>3306(a)(3) Improper passing at a bridge or tunnel				 3</a:t>
            </a:r>
          </a:p>
          <a:p>
            <a:endParaRPr lang="en-US" sz="3200" b="1" dirty="0" smtClean="0"/>
          </a:p>
          <a:p>
            <a:r>
              <a:rPr lang="it-IT" sz="3200" b="1" dirty="0" smtClean="0"/>
              <a:t>3307 Improper passing in a no-passing zone				 3_______________________________________</a:t>
            </a:r>
          </a:p>
          <a:p>
            <a:endParaRPr lang="it-IT" sz="3200" dirty="0" smtClean="0"/>
          </a:p>
          <a:p>
            <a:r>
              <a:rPr lang="en-US" sz="3200" u="sng" dirty="0" smtClean="0"/>
              <a:t>3310 Following too closely					 3</a:t>
            </a:r>
          </a:p>
          <a:p>
            <a:pPr>
              <a:buNone/>
            </a:pPr>
            <a:endParaRPr lang="en-US" sz="3200" dirty="0" smtClean="0"/>
          </a:p>
          <a:p>
            <a:r>
              <a:rPr lang="en-US" sz="3200" u="sng" dirty="0" smtClean="0"/>
              <a:t>3321 Failure to yield to driver on the right at intersection				 3</a:t>
            </a:r>
          </a:p>
          <a:p>
            <a:endParaRPr lang="en-US" sz="3200" dirty="0" smtClean="0"/>
          </a:p>
          <a:p>
            <a:r>
              <a:rPr lang="en-US" sz="3200" u="sng" dirty="0" smtClean="0"/>
              <a:t>3322 Failure to yield to oncoming driver when making left turn			 3</a:t>
            </a:r>
          </a:p>
          <a:p>
            <a:endParaRPr lang="en-US" sz="3200" dirty="0" smtClean="0"/>
          </a:p>
          <a:p>
            <a:r>
              <a:rPr lang="en-US" sz="3200" dirty="0" smtClean="0"/>
              <a:t>3323(b) Failure to stop for stop sign 				 3</a:t>
            </a:r>
          </a:p>
          <a:p>
            <a:endParaRPr lang="en-US" sz="3200" dirty="0" smtClean="0"/>
          </a:p>
          <a:p>
            <a:r>
              <a:rPr lang="en-US" sz="3200" dirty="0" smtClean="0"/>
              <a:t>3323(c) Failure to yield at yield sign				                              	 3</a:t>
            </a:r>
          </a:p>
          <a:p>
            <a:endParaRPr lang="en-US" sz="4000" dirty="0" smtClean="0"/>
          </a:p>
        </p:txBody>
      </p:sp>
      <p:sp>
        <p:nvSpPr>
          <p:cNvPr id="4" name="Slide Number Placeholder 3"/>
          <p:cNvSpPr>
            <a:spLocks noGrp="1"/>
          </p:cNvSpPr>
          <p:nvPr>
            <p:ph type="sldNum" sz="quarter" idx="12"/>
          </p:nvPr>
        </p:nvSpPr>
        <p:spPr/>
        <p:txBody>
          <a:bodyPr/>
          <a:lstStyle/>
          <a:p>
            <a:fld id="{C0C24D0B-1709-4ED5-A694-F000DDFB9D3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Vehicle Code Description # of Points</a:t>
            </a:r>
            <a:endParaRPr lang="en-US" dirty="0"/>
          </a:p>
        </p:txBody>
      </p:sp>
      <p:sp>
        <p:nvSpPr>
          <p:cNvPr id="3" name="Content Placeholder 2"/>
          <p:cNvSpPr>
            <a:spLocks noGrp="1"/>
          </p:cNvSpPr>
          <p:nvPr>
            <p:ph idx="1"/>
          </p:nvPr>
        </p:nvSpPr>
        <p:spPr/>
        <p:txBody>
          <a:bodyPr>
            <a:normAutofit fontScale="92500" lnSpcReduction="10000"/>
          </a:bodyPr>
          <a:lstStyle/>
          <a:p>
            <a:r>
              <a:rPr lang="en-US" sz="900" dirty="0" smtClean="0"/>
              <a:t>3324 Failure to yield when entering or crossing roadway between intersections	 		 3</a:t>
            </a:r>
          </a:p>
          <a:p>
            <a:endParaRPr lang="en-US" sz="900" dirty="0" smtClean="0"/>
          </a:p>
          <a:p>
            <a:r>
              <a:rPr lang="en-US" sz="900" dirty="0" smtClean="0"/>
              <a:t>3332 Improper turning around - illegal U-turns				 3</a:t>
            </a:r>
          </a:p>
          <a:p>
            <a:endParaRPr lang="en-US" sz="900" dirty="0" smtClean="0"/>
          </a:p>
          <a:p>
            <a:r>
              <a:rPr lang="en-US" sz="900" dirty="0" smtClean="0"/>
              <a:t>3341(a) Failure to obey signal indicating approach of train				 2</a:t>
            </a:r>
          </a:p>
          <a:p>
            <a:endParaRPr lang="en-US" sz="900" dirty="0" smtClean="0"/>
          </a:p>
          <a:p>
            <a:r>
              <a:rPr lang="en-US" sz="900" dirty="0" smtClean="0"/>
              <a:t>3341(b) Failure to comply with crossing gate or barrier                                  			30-day suspension </a:t>
            </a:r>
            <a:r>
              <a:rPr lang="en-US" sz="900" b="1" dirty="0" smtClean="0"/>
              <a:t>and 4</a:t>
            </a:r>
          </a:p>
          <a:p>
            <a:endParaRPr lang="en-US" sz="900" b="1" dirty="0" smtClean="0"/>
          </a:p>
          <a:p>
            <a:r>
              <a:rPr lang="en-US" sz="900" dirty="0" smtClean="0"/>
              <a:t>3342(b) or (e) Failure to stop at railroad crossings				4</a:t>
            </a:r>
          </a:p>
          <a:p>
            <a:endParaRPr lang="en-US" sz="900" dirty="0" smtClean="0"/>
          </a:p>
          <a:p>
            <a:r>
              <a:rPr lang="en-US" sz="900" u="sng" dirty="0" smtClean="0"/>
              <a:t>3344 Failure to stop when entering from alley, driveway or building	 		 3</a:t>
            </a:r>
          </a:p>
          <a:p>
            <a:endParaRPr lang="en-US" sz="900" dirty="0" smtClean="0"/>
          </a:p>
          <a:p>
            <a:r>
              <a:rPr lang="en-US" sz="900" u="sng" dirty="0" smtClean="0"/>
              <a:t>3345(a) Failure to stop for school bus with flashing red lights  			60-day suspension and </a:t>
            </a:r>
            <a:r>
              <a:rPr lang="en-US" sz="900" b="1" u="sng" dirty="0" smtClean="0"/>
              <a:t>5</a:t>
            </a:r>
          </a:p>
          <a:p>
            <a:endParaRPr lang="en-US" sz="900" b="1" dirty="0" smtClean="0"/>
          </a:p>
          <a:p>
            <a:r>
              <a:rPr lang="en-US" sz="900" u="sng" dirty="0" smtClean="0"/>
              <a:t>3361 Driving too fast for conditions (if violation occurs in an active work zone and in</a:t>
            </a:r>
          </a:p>
          <a:p>
            <a:r>
              <a:rPr lang="en-US" sz="900" u="sng" dirty="0" smtClean="0"/>
              <a:t>conjunction with an accident,					 15-day suspension and</a:t>
            </a:r>
            <a:r>
              <a:rPr lang="en-US" sz="900" b="1" u="sng" dirty="0" smtClean="0"/>
              <a:t> 2</a:t>
            </a:r>
          </a:p>
          <a:p>
            <a:endParaRPr lang="en-US" sz="900" b="1" dirty="0" smtClean="0"/>
          </a:p>
          <a:p>
            <a:r>
              <a:rPr lang="en-US" sz="900" b="1" dirty="0" smtClean="0"/>
              <a:t>3362 Exceeding maximum speed (Miles over Speed Limit):			6 to 10 ____________________________________________</a:t>
            </a:r>
          </a:p>
          <a:p>
            <a:pPr>
              <a:buNone/>
            </a:pPr>
            <a:endParaRPr lang="en-US" sz="900" b="1" dirty="0" smtClean="0"/>
          </a:p>
          <a:p>
            <a:r>
              <a:rPr lang="en-US" sz="900" b="1" dirty="0" smtClean="0"/>
              <a:t>11 to 15 (if violation occurs in an active work zone, 				15-day suspension) and 3</a:t>
            </a:r>
          </a:p>
          <a:p>
            <a:r>
              <a:rPr lang="en-US" sz="900" b="1" dirty="0" smtClean="0"/>
              <a:t>16 to 25 (if violation occurs in an active work zone,				15-day suspension) and 4</a:t>
            </a:r>
          </a:p>
          <a:p>
            <a:r>
              <a:rPr lang="en-US" sz="900" b="1" dirty="0" smtClean="0"/>
              <a:t>26 to 30 (if violation occurs in an active work zone,				 15-day suspension) and 5             </a:t>
            </a:r>
          </a:p>
          <a:p>
            <a:r>
              <a:rPr lang="en-US" sz="900" b="1" dirty="0" smtClean="0"/>
              <a:t>3 1 and over Departmental Hearing and Sanctions provided under Section 1538(d) and 5</a:t>
            </a:r>
          </a:p>
          <a:p>
            <a:r>
              <a:rPr lang="en-US" sz="900" b="1" dirty="0" smtClean="0"/>
              <a:t>(if violation occurs in an active work zone, 15-day suspension)					</a:t>
            </a:r>
            <a:r>
              <a:rPr lang="en-US" sz="1200" b="1" i="1" dirty="0" smtClean="0"/>
              <a:t>Speeding</a:t>
            </a:r>
          </a:p>
          <a:p>
            <a:endParaRPr lang="en-US" sz="900" b="1" dirty="0" smtClean="0"/>
          </a:p>
          <a:p>
            <a:r>
              <a:rPr lang="en-US" sz="900" b="1" dirty="0" smtClean="0"/>
              <a:t>3365(b) Exceeding special speed limit in school zone				 3</a:t>
            </a:r>
          </a:p>
          <a:p>
            <a:endParaRPr lang="en-US" sz="900" b="1" dirty="0" smtClean="0"/>
          </a:p>
          <a:p>
            <a:r>
              <a:rPr lang="en-US" sz="900" b="1" dirty="0" smtClean="0"/>
              <a:t>3365(c) Exceeding special speed limit for trucks on downgrades			 3________________________________________________</a:t>
            </a:r>
          </a:p>
          <a:p>
            <a:endParaRPr lang="en-US" sz="900" dirty="0" smtClean="0"/>
          </a:p>
          <a:p>
            <a:r>
              <a:rPr lang="en-US" sz="900" dirty="0" smtClean="0"/>
              <a:t>3542(a) Failure to yield to pedestrian in crosswalk				 2</a:t>
            </a:r>
          </a:p>
          <a:p>
            <a:r>
              <a:rPr lang="en-US" sz="900" dirty="0" smtClean="0"/>
              <a:t>3547(a) Failure to yield to pedestrian on sidewalk when entering from a driveway or alley 		 3</a:t>
            </a:r>
          </a:p>
          <a:p>
            <a:r>
              <a:rPr lang="en-US" sz="900" dirty="0" smtClean="0"/>
              <a:t>3549(a) Failure to yield to blind pedestrians				 3</a:t>
            </a:r>
          </a:p>
          <a:p>
            <a:r>
              <a:rPr lang="en-US" sz="900" dirty="0" smtClean="0"/>
              <a:t>3702 Improper backing					 3</a:t>
            </a:r>
          </a:p>
          <a:p>
            <a:r>
              <a:rPr lang="en-US" sz="900" u="sng" dirty="0" smtClean="0"/>
              <a:t>3714(a) Careless driving					 3</a:t>
            </a:r>
          </a:p>
          <a:p>
            <a:r>
              <a:rPr lang="en-US" sz="900" dirty="0" smtClean="0"/>
              <a:t>3745 Leaving scene of accident involving property damage only 			 4</a:t>
            </a:r>
          </a:p>
          <a:p>
            <a:endParaRPr lang="en-US"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Removal</a:t>
            </a:r>
            <a:endParaRPr lang="en-US" dirty="0"/>
          </a:p>
        </p:txBody>
      </p:sp>
      <p:sp>
        <p:nvSpPr>
          <p:cNvPr id="3" name="Content Placeholder 2"/>
          <p:cNvSpPr>
            <a:spLocks noGrp="1"/>
          </p:cNvSpPr>
          <p:nvPr>
            <p:ph idx="1"/>
          </p:nvPr>
        </p:nvSpPr>
        <p:spPr/>
        <p:txBody>
          <a:bodyPr>
            <a:normAutofit/>
          </a:bodyPr>
          <a:lstStyle/>
          <a:p>
            <a:r>
              <a:rPr lang="en-US" sz="1600" b="1" dirty="0" smtClean="0"/>
              <a:t>Three (3) points are removed from a driving record for every 12 consecutive months</a:t>
            </a:r>
            <a:r>
              <a:rPr lang="en-US" sz="1600" dirty="0" smtClean="0"/>
              <a:t> in which a person is not under suspension or revocation or has not committed any violation, which results in the assignment of points or the suspension or revocation of the driving privilege. </a:t>
            </a:r>
          </a:p>
          <a:p>
            <a:r>
              <a:rPr lang="en-US" sz="1600" b="1" dirty="0" smtClean="0"/>
              <a:t>Once a driving record is reduced to zero and remains at zero points for 12 consecutive months, any further accumulation of points is treated as the first accumulation of points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SUSPENSIONS AND REVOCATIONS</a:t>
            </a:r>
            <a:endParaRPr lang="en-US" dirty="0"/>
          </a:p>
        </p:txBody>
      </p:sp>
      <p:sp>
        <p:nvSpPr>
          <p:cNvPr id="3" name="Content Placeholder 2"/>
          <p:cNvSpPr>
            <a:spLocks noGrp="1"/>
          </p:cNvSpPr>
          <p:nvPr>
            <p:ph idx="1"/>
          </p:nvPr>
        </p:nvSpPr>
        <p:spPr/>
        <p:txBody>
          <a:bodyPr>
            <a:normAutofit fontScale="55000" lnSpcReduction="20000"/>
          </a:bodyPr>
          <a:lstStyle/>
          <a:p>
            <a:pPr algn="ctr">
              <a:buNone/>
            </a:pPr>
            <a:r>
              <a:rPr lang="en-US" b="1" dirty="0" smtClean="0"/>
              <a:t>Your driving privilege will be suspended or revoked, if you are convicted of any one of the following</a:t>
            </a:r>
          </a:p>
          <a:p>
            <a:pPr algn="ctr">
              <a:buNone/>
            </a:pPr>
            <a:r>
              <a:rPr lang="en-US" b="1" dirty="0" smtClean="0"/>
              <a:t>traffic violations (this is only a partial listing)</a:t>
            </a:r>
          </a:p>
          <a:p>
            <a:pPr algn="ctr">
              <a:buNone/>
            </a:pPr>
            <a:r>
              <a:rPr lang="en-US" b="1" dirty="0" smtClean="0"/>
              <a:t>If your driving privilege is going to be suspended or revoked, a written notice will be mailed to you listing the date when the suspension/revocation will begin. Your driver's license and/or </a:t>
            </a:r>
            <a:r>
              <a:rPr lang="en-US" b="1" dirty="0" err="1" smtClean="0"/>
              <a:t>learnerʼs</a:t>
            </a:r>
            <a:r>
              <a:rPr lang="en-US" b="1" dirty="0" smtClean="0"/>
              <a:t> permit must be returned to the Bureau of Driver Licensing by the effective date of suspension listed on the notice, or the state police and local police will be notified to pick up the </a:t>
            </a:r>
            <a:r>
              <a:rPr lang="en-US" b="1" dirty="0" err="1" smtClean="0"/>
              <a:t>driverʼs</a:t>
            </a:r>
            <a:r>
              <a:rPr lang="en-US" b="1" dirty="0" smtClean="0"/>
              <a:t> license.</a:t>
            </a:r>
          </a:p>
          <a:p>
            <a:pPr>
              <a:buNone/>
            </a:pPr>
            <a:endParaRPr lang="en-US" dirty="0" smtClean="0"/>
          </a:p>
          <a:p>
            <a:pPr>
              <a:buNone/>
            </a:pPr>
            <a:r>
              <a:rPr lang="en-US" dirty="0" smtClean="0"/>
              <a:t>• Operating a vehicle while under the influence of drugs or alcohol.</a:t>
            </a:r>
          </a:p>
          <a:p>
            <a:pPr>
              <a:buNone/>
            </a:pPr>
            <a:r>
              <a:rPr lang="en-US" dirty="0" smtClean="0"/>
              <a:t>• Felony involving a vehicle.</a:t>
            </a:r>
          </a:p>
          <a:p>
            <a:pPr>
              <a:buNone/>
            </a:pPr>
            <a:r>
              <a:rPr lang="en-US" dirty="0" smtClean="0"/>
              <a:t>• Homicide by vehicle.</a:t>
            </a:r>
          </a:p>
          <a:p>
            <a:pPr>
              <a:buNone/>
            </a:pPr>
            <a:r>
              <a:rPr lang="en-US" dirty="0" smtClean="0"/>
              <a:t>• Reckless driving.</a:t>
            </a:r>
          </a:p>
          <a:p>
            <a:pPr>
              <a:buNone/>
            </a:pPr>
            <a:r>
              <a:rPr lang="en-US" dirty="0" smtClean="0"/>
              <a:t>• Racing on highways.</a:t>
            </a:r>
          </a:p>
          <a:p>
            <a:pPr>
              <a:buNone/>
            </a:pPr>
            <a:r>
              <a:rPr lang="en-US" dirty="0" smtClean="0"/>
              <a:t>• Fleeing from a police officer.</a:t>
            </a:r>
          </a:p>
          <a:p>
            <a:pPr>
              <a:buNone/>
            </a:pPr>
            <a:r>
              <a:rPr lang="en-US" dirty="0" smtClean="0"/>
              <a:t>• Driving when your </a:t>
            </a:r>
            <a:r>
              <a:rPr lang="en-US" dirty="0" err="1" smtClean="0"/>
              <a:t>driverʼs</a:t>
            </a:r>
            <a:r>
              <a:rPr lang="en-US" dirty="0" smtClean="0"/>
              <a:t> license is already suspended or revoked.</a:t>
            </a:r>
          </a:p>
          <a:p>
            <a:pPr>
              <a:buNone/>
            </a:pPr>
            <a:r>
              <a:rPr lang="en-US" dirty="0" smtClean="0"/>
              <a:t>• Driving without lights to avoid identification.</a:t>
            </a:r>
          </a:p>
          <a:p>
            <a:pPr>
              <a:buNone/>
            </a:pPr>
            <a:r>
              <a:rPr lang="en-US" dirty="0" smtClean="0"/>
              <a:t>• Failure to stop when you are driving a vehicle involved in a crash (hit-and-run offense).</a:t>
            </a:r>
          </a:p>
          <a:p>
            <a:pPr>
              <a:buNone/>
            </a:pPr>
            <a:r>
              <a:rPr lang="en-US" dirty="0" smtClean="0"/>
              <a:t>• Second or any additional offense of driving without a valid </a:t>
            </a:r>
            <a:r>
              <a:rPr lang="en-US" dirty="0" err="1" smtClean="0"/>
              <a:t>driverʼs</a:t>
            </a:r>
            <a:r>
              <a:rPr lang="en-US" dirty="0" smtClean="0"/>
              <a:t> license within a 5-year period.</a:t>
            </a:r>
          </a:p>
          <a:p>
            <a:pPr>
              <a:buNone/>
            </a:pPr>
            <a:r>
              <a:rPr lang="en-US" dirty="0" smtClean="0"/>
              <a:t>• Failure to stop for a school bus with its red lights flashing and stop arm extended (60-day suspension).</a:t>
            </a:r>
          </a:p>
          <a:p>
            <a:pPr>
              <a:buNone/>
            </a:pPr>
            <a:r>
              <a:rPr lang="en-US" dirty="0" smtClean="0"/>
              <a:t>• Failure to comply with a railroad crossing gate or barrier (30-day suspension</a:t>
            </a:r>
            <a:endParaRPr lang="en-US"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SUSPENSIONS AND REVOCATIONS</a:t>
            </a:r>
            <a:endParaRPr lang="en-US" dirty="0"/>
          </a:p>
        </p:txBody>
      </p:sp>
      <p:sp>
        <p:nvSpPr>
          <p:cNvPr id="3" name="Content Placeholder 2"/>
          <p:cNvSpPr>
            <a:spLocks noGrp="1"/>
          </p:cNvSpPr>
          <p:nvPr>
            <p:ph idx="1"/>
          </p:nvPr>
        </p:nvSpPr>
        <p:spPr/>
        <p:txBody>
          <a:bodyPr>
            <a:normAutofit/>
          </a:bodyPr>
          <a:lstStyle/>
          <a:p>
            <a:r>
              <a:rPr lang="en-US" sz="1600" b="1" dirty="0" smtClean="0"/>
              <a:t>No credit toward serving the suspension or revocation shall be earned until the driver's license/</a:t>
            </a:r>
            <a:r>
              <a:rPr lang="en-US" sz="1600" b="1" dirty="0" err="1" smtClean="0"/>
              <a:t>learnerʼs</a:t>
            </a:r>
            <a:r>
              <a:rPr lang="en-US" sz="1600" b="1" dirty="0" smtClean="0"/>
              <a:t> permit is surrendered to </a:t>
            </a:r>
            <a:r>
              <a:rPr lang="en-US" sz="1600" b="1" dirty="0" err="1" smtClean="0"/>
              <a:t>PennDOT</a:t>
            </a:r>
            <a:r>
              <a:rPr lang="en-US" sz="1600" dirty="0" smtClean="0"/>
              <a:t>. </a:t>
            </a:r>
          </a:p>
          <a:p>
            <a:r>
              <a:rPr lang="en-US" sz="1600" dirty="0" smtClean="0"/>
              <a:t>In addition to serving the suspension or revocation, proof of payment for any fines and costs owed, proof of insurance (financial responsibility), and a restoration fee must be paid before your driving privilege will be restored.</a:t>
            </a:r>
          </a:p>
          <a:p>
            <a:r>
              <a:rPr lang="en-US" sz="1600" b="1" dirty="0" smtClean="0"/>
              <a:t>After your driving privilege is restored, your driving record will show five (5) points, regardless of the number of points that appeared on your record before your driving privilege was suspended, except in the cases of:</a:t>
            </a:r>
          </a:p>
          <a:p>
            <a:r>
              <a:rPr lang="en-US" sz="1600" dirty="0" smtClean="0"/>
              <a:t>• Underage drinking.</a:t>
            </a:r>
          </a:p>
          <a:p>
            <a:r>
              <a:rPr lang="en-US" sz="1600" dirty="0" smtClean="0"/>
              <a:t>• A 15-day suspension resulting from a hearing for the second accumulation of six (6) points.</a:t>
            </a:r>
          </a:p>
          <a:p>
            <a:r>
              <a:rPr lang="en-US" sz="1600" dirty="0" smtClean="0"/>
              <a:t>• Suspension for failing to respond to a citation.</a:t>
            </a:r>
          </a:p>
          <a:p>
            <a:endParaRPr lang="en-US" sz="1400"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7</a:t>
            </a:fld>
            <a:endParaRPr lang="en-US"/>
          </a:p>
        </p:txBody>
      </p:sp>
      <p:pic>
        <p:nvPicPr>
          <p:cNvPr id="12290" name="Picture 2" descr="http://ts1.mm.bing.net/images/thumbnail.aspx?q=3732879268&amp;id=9aabff330a0605bc368b67126c093ccf&amp;index=ch1&amp;url=http%3a%2f%2fwww.army.mil%2f-images%2f2009%2f01%2f13%2f28270%2farmy.mil-28270-2009-01-14-170133.jpg"/>
          <p:cNvPicPr>
            <a:picLocks noChangeAspect="1" noChangeArrowheads="1"/>
          </p:cNvPicPr>
          <p:nvPr/>
        </p:nvPicPr>
        <p:blipFill>
          <a:blip r:embed="rId2" cstate="print"/>
          <a:srcRect/>
          <a:stretch>
            <a:fillRect/>
          </a:stretch>
        </p:blipFill>
        <p:spPr bwMode="auto">
          <a:xfrm>
            <a:off x="2819400" y="4495800"/>
            <a:ext cx="2133600" cy="1371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DRIVING WITHOUT INSURANCE</a:t>
            </a:r>
            <a:endParaRPr lang="en-US" dirty="0"/>
          </a:p>
        </p:txBody>
      </p:sp>
      <p:sp>
        <p:nvSpPr>
          <p:cNvPr id="3" name="Content Placeholder 2"/>
          <p:cNvSpPr>
            <a:spLocks noGrp="1"/>
          </p:cNvSpPr>
          <p:nvPr>
            <p:ph idx="1"/>
          </p:nvPr>
        </p:nvSpPr>
        <p:spPr/>
        <p:txBody>
          <a:bodyPr>
            <a:normAutofit/>
          </a:bodyPr>
          <a:lstStyle/>
          <a:p>
            <a:pPr algn="ctr">
              <a:buNone/>
            </a:pPr>
            <a:r>
              <a:rPr lang="en-US" sz="1700" b="1" dirty="0" smtClean="0"/>
              <a:t>       According to Pennsylvania state law, you must maintain automobile liability insurance on your registered vehicle at all times.</a:t>
            </a:r>
          </a:p>
          <a:p>
            <a:r>
              <a:rPr lang="en-US" sz="1700" b="1" dirty="0" smtClean="0"/>
              <a:t> </a:t>
            </a:r>
            <a:r>
              <a:rPr lang="en-US" sz="1700" dirty="0" smtClean="0"/>
              <a:t>If </a:t>
            </a:r>
            <a:r>
              <a:rPr lang="en-US" sz="1700" dirty="0" err="1" smtClean="0"/>
              <a:t>PennDOT</a:t>
            </a:r>
            <a:r>
              <a:rPr lang="en-US" sz="1700" dirty="0" smtClean="0"/>
              <a:t> finds your vehicle was not covered by insurance for a period of 31 days or longer, your registration will be suspended for three (3) months. In addition</a:t>
            </a:r>
            <a:r>
              <a:rPr lang="en-US" sz="1700" b="1" dirty="0" smtClean="0"/>
              <a:t>, if you operated or permitted the operation of your vehicle without insurance, your driving privilege will also be suspended for a period of three (3) months.</a:t>
            </a:r>
          </a:p>
          <a:p>
            <a:r>
              <a:rPr lang="en-US" sz="1700" b="1" dirty="0" smtClean="0"/>
              <a:t>In order to have your driving privilege and registration restored, you must submit the following</a:t>
            </a:r>
            <a:r>
              <a:rPr lang="en-US" sz="1700" dirty="0" smtClean="0"/>
              <a:t>:</a:t>
            </a:r>
          </a:p>
          <a:p>
            <a:pPr>
              <a:buNone/>
            </a:pPr>
            <a:r>
              <a:rPr lang="en-US" sz="1700" dirty="0" smtClean="0"/>
              <a:t> 		</a:t>
            </a:r>
            <a:r>
              <a:rPr lang="en-US" sz="1700" b="1" dirty="0" smtClean="0"/>
              <a:t>Proof your vehicle is currently insured.</a:t>
            </a:r>
          </a:p>
          <a:p>
            <a:pPr>
              <a:buNone/>
            </a:pPr>
            <a:r>
              <a:rPr lang="en-US" sz="1700" b="1" dirty="0" smtClean="0"/>
              <a:t>	       	The required restoration fees</a:t>
            </a:r>
            <a:r>
              <a:rPr lang="en-US" b="1" dirty="0" smtClean="0"/>
              <a:t>.</a:t>
            </a:r>
            <a:endParaRPr lang="en-US" b="1"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YOU ARE STOPPED BY THE POLICE</a:t>
            </a:r>
            <a:endParaRPr lang="en-US" dirty="0"/>
          </a:p>
        </p:txBody>
      </p:sp>
      <p:sp>
        <p:nvSpPr>
          <p:cNvPr id="3" name="Content Placeholder 2"/>
          <p:cNvSpPr>
            <a:spLocks noGrp="1"/>
          </p:cNvSpPr>
          <p:nvPr>
            <p:ph idx="1"/>
          </p:nvPr>
        </p:nvSpPr>
        <p:spPr/>
        <p:txBody>
          <a:bodyPr>
            <a:normAutofit fontScale="25000" lnSpcReduction="20000"/>
          </a:bodyPr>
          <a:lstStyle/>
          <a:p>
            <a:pPr algn="ctr">
              <a:buNone/>
            </a:pPr>
            <a:r>
              <a:rPr lang="en-US" sz="5600" b="1" dirty="0" smtClean="0"/>
              <a:t>You will know a police officer wants you to pull over when he or she activates the flashing red and blue lights on top of the police vehicle. In some instances, an unmarked police vehicle may be equipped with a flashing red light only.</a:t>
            </a:r>
          </a:p>
          <a:p>
            <a:pPr algn="ctr">
              <a:buNone/>
            </a:pPr>
            <a:r>
              <a:rPr lang="en-US" sz="5600" b="1" dirty="0" smtClean="0"/>
              <a:t>For your safety and the safety of others, police recommend you do the following:</a:t>
            </a:r>
          </a:p>
          <a:p>
            <a:pPr>
              <a:buNone/>
            </a:pPr>
            <a:r>
              <a:rPr lang="en-US" sz="5600" dirty="0" smtClean="0"/>
              <a:t>   </a:t>
            </a:r>
          </a:p>
          <a:p>
            <a:pPr>
              <a:buNone/>
            </a:pPr>
            <a:r>
              <a:rPr lang="en-US" sz="5600" dirty="0" smtClean="0"/>
              <a:t>1.  Activate your turn signal and drive as close as safely possible to the right edge of the road, stop, and park your vehicle safely away from traffic.</a:t>
            </a:r>
          </a:p>
          <a:p>
            <a:pPr>
              <a:buNone/>
            </a:pPr>
            <a:r>
              <a:rPr lang="en-US" sz="5600" dirty="0" smtClean="0"/>
              <a:t>2.  Turn on your </a:t>
            </a:r>
            <a:r>
              <a:rPr lang="en-US" sz="5600" dirty="0" err="1" smtClean="0"/>
              <a:t>vehicleʼs</a:t>
            </a:r>
            <a:r>
              <a:rPr lang="en-US" sz="5600" dirty="0" smtClean="0"/>
              <a:t> interior light as soon as you stop and before the officer approaches, if it is nighttime.</a:t>
            </a:r>
          </a:p>
          <a:p>
            <a:pPr>
              <a:buNone/>
            </a:pPr>
            <a:r>
              <a:rPr lang="en-US" sz="5600" dirty="0" smtClean="0"/>
              <a:t>3.  Limit your movements and the movements of your passengers - do not reach for anything in the vehicle.</a:t>
            </a:r>
          </a:p>
          <a:p>
            <a:pPr>
              <a:buNone/>
            </a:pPr>
            <a:r>
              <a:rPr lang="en-US" sz="5600" dirty="0" smtClean="0"/>
              <a:t>4.   Alert the officer immediately, if your are transporting any type of firearm.</a:t>
            </a:r>
          </a:p>
          <a:p>
            <a:pPr>
              <a:buNone/>
            </a:pPr>
            <a:r>
              <a:rPr lang="en-US" sz="5600" dirty="0" smtClean="0"/>
              <a:t>5 . Place your hands on the steering wheel, and ask any passengers to have their hands in view.</a:t>
            </a:r>
          </a:p>
          <a:p>
            <a:pPr>
              <a:buNone/>
            </a:pPr>
            <a:r>
              <a:rPr lang="en-US" sz="5600" dirty="0" smtClean="0"/>
              <a:t>6.  Keep your vehicle doors closed as the officer approaches, and stay inside your vehicle, unless the officer asks you to get out.</a:t>
            </a:r>
          </a:p>
          <a:p>
            <a:pPr>
              <a:buNone/>
            </a:pPr>
            <a:r>
              <a:rPr lang="en-US" sz="5600" dirty="0" smtClean="0"/>
              <a:t> Keep your seat belt fastened until the officer has seen you are appropriately restrained.</a:t>
            </a:r>
          </a:p>
          <a:p>
            <a:pPr>
              <a:buNone/>
            </a:pPr>
            <a:r>
              <a:rPr lang="en-US" sz="5600" dirty="0" smtClean="0"/>
              <a:t> Wait until the officer asks you to retrieve your </a:t>
            </a:r>
            <a:r>
              <a:rPr lang="en-US" sz="5600" dirty="0" err="1" smtClean="0"/>
              <a:t>driverʼs</a:t>
            </a:r>
            <a:r>
              <a:rPr lang="en-US" sz="5600" dirty="0" smtClean="0"/>
              <a:t> license, registration and insurance cards.</a:t>
            </a:r>
          </a:p>
          <a:p>
            <a:pPr>
              <a:buNone/>
            </a:pPr>
            <a:r>
              <a:rPr lang="en-US" sz="5600" dirty="0" smtClean="0"/>
              <a:t>Do not hand the officer your wallet - just the requested items.</a:t>
            </a:r>
          </a:p>
          <a:p>
            <a:pPr>
              <a:buNone/>
            </a:pPr>
            <a:r>
              <a:rPr lang="en-US" sz="5600" b="1" dirty="0" smtClean="0"/>
              <a:t>Always be polite. The officer will tell you what you did wrong. You may receive only a warning or you may be cited for a traffic violation.</a:t>
            </a:r>
          </a:p>
          <a:p>
            <a:pPr>
              <a:buNone/>
            </a:pPr>
            <a:r>
              <a:rPr lang="en-US" sz="5600" b="1" dirty="0" smtClean="0"/>
              <a:t> If you disagree with the citation, you are entitled to a court hearing where you can present your arguments. It is not in your best interest to argue with the officer at the scene. If you believe you have not been treated in a professional manner, you should contact the appropriate police department at a time following the traffic stop, and ask for a supervisor.</a:t>
            </a:r>
          </a:p>
          <a:p>
            <a:pPr>
              <a:buNone/>
            </a:pPr>
            <a:r>
              <a:rPr lang="en-US" b="1" dirty="0" smtClean="0"/>
              <a:t/>
            </a:r>
            <a:br>
              <a:rPr lang="en-US" b="1" dirty="0" smtClean="0"/>
            </a:br>
            <a:endParaRPr lang="en-US" dirty="0"/>
          </a:p>
        </p:txBody>
      </p:sp>
      <p:sp>
        <p:nvSpPr>
          <p:cNvPr id="4" name="Slide Number Placeholder 3"/>
          <p:cNvSpPr>
            <a:spLocks noGrp="1"/>
          </p:cNvSpPr>
          <p:nvPr>
            <p:ph type="sldNum" sz="quarter" idx="12"/>
          </p:nvPr>
        </p:nvSpPr>
        <p:spPr/>
        <p:txBody>
          <a:bodyPr/>
          <a:lstStyle/>
          <a:p>
            <a:fld id="{C0C24D0B-1709-4ED5-A694-F000DDFB9D3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n The Ro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 The Road</Template>
  <TotalTime>2959</TotalTime>
  <Words>2547</Words>
  <Application>Microsoft Office PowerPoint</Application>
  <PresentationFormat>On-screen Show (4:3)</PresentationFormat>
  <Paragraphs>249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On The Road</vt:lpstr>
      <vt:lpstr>Driving Record Information</vt:lpstr>
      <vt:lpstr>The Pennsylvania Point System</vt:lpstr>
      <vt:lpstr> Vehicle Code Description # of Points </vt:lpstr>
      <vt:lpstr>Vehicle Code Description # of Points</vt:lpstr>
      <vt:lpstr>Point Removal</vt:lpstr>
      <vt:lpstr>SUSPENSIONS AND REVOCATIONS</vt:lpstr>
      <vt:lpstr>SUSPENSIONS AND REVOCATIONS</vt:lpstr>
      <vt:lpstr>DRIVING WITHOUT INSURANCE</vt:lpstr>
      <vt:lpstr>WHAT TO DO IF YOU ARE STOPPED BY THE POLICE</vt:lpstr>
      <vt:lpstr>WHAT TO DO IF YOU ARE STOPPED BY THE POLICE</vt:lpstr>
      <vt:lpstr>CRASHES</vt:lpstr>
      <vt:lpstr>FLEEING OR ELUDING POLICE</vt:lpstr>
      <vt:lpstr>DRIVING UNDER THE INFLUENCE OF ALCOHOL OR A CONTROLLED SUBSTANCE</vt:lpstr>
      <vt:lpstr>Severe Penalties</vt:lpstr>
      <vt:lpstr>Accelerated Rehabilitative Disposition (ARD) </vt:lpstr>
      <vt:lpstr>ZERO TOLERANCE LAW (UNDER 21 DUI)</vt:lpstr>
      <vt:lpstr>WHY ZERO TOLERANCE?</vt:lpstr>
      <vt:lpstr>UNDERAGE DRINKING</vt:lpstr>
      <vt:lpstr>UNDERAGE DRINKING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Record Information</dc:title>
  <dc:creator>rgravine</dc:creator>
  <cp:lastModifiedBy>rgravine</cp:lastModifiedBy>
  <cp:revision>96</cp:revision>
  <dcterms:created xsi:type="dcterms:W3CDTF">2010-05-03T18:15:18Z</dcterms:created>
  <dcterms:modified xsi:type="dcterms:W3CDTF">2010-05-18T15:32:56Z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TC300006381033</vt:lpwstr>
  </property>
</Properties>
</file>