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6"/>
  </p:notesMasterIdLst>
  <p:handoutMasterIdLst>
    <p:handoutMasterId r:id="rId27"/>
  </p:handoutMasterIdLst>
  <p:sldIdLst>
    <p:sldId id="678" r:id="rId2"/>
    <p:sldId id="679" r:id="rId3"/>
    <p:sldId id="651" r:id="rId4"/>
    <p:sldId id="646" r:id="rId5"/>
    <p:sldId id="659" r:id="rId6"/>
    <p:sldId id="658" r:id="rId7"/>
    <p:sldId id="650" r:id="rId8"/>
    <p:sldId id="676" r:id="rId9"/>
    <p:sldId id="665" r:id="rId10"/>
    <p:sldId id="666" r:id="rId11"/>
    <p:sldId id="645" r:id="rId12"/>
    <p:sldId id="668" r:id="rId13"/>
    <p:sldId id="669" r:id="rId14"/>
    <p:sldId id="670" r:id="rId15"/>
    <p:sldId id="674" r:id="rId16"/>
    <p:sldId id="653" r:id="rId17"/>
    <p:sldId id="654" r:id="rId18"/>
    <p:sldId id="673" r:id="rId19"/>
    <p:sldId id="675" r:id="rId20"/>
    <p:sldId id="655" r:id="rId21"/>
    <p:sldId id="677" r:id="rId22"/>
    <p:sldId id="660" r:id="rId23"/>
    <p:sldId id="672" r:id="rId24"/>
    <p:sldId id="664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18328" initials="sh" lastIdx="14" clrIdx="0"/>
  <p:cmAuthor id="1" name="Stephen Matthew Smith" initials="s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73AE"/>
    <a:srgbClr val="000099"/>
    <a:srgbClr val="6666FF"/>
    <a:srgbClr val="E63700"/>
    <a:srgbClr val="DEDFE4"/>
    <a:srgbClr val="D4E2EE"/>
    <a:srgbClr val="FFFF66"/>
    <a:srgbClr val="33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7" autoAdjust="0"/>
    <p:restoredTop sz="99666" autoAdjust="0"/>
  </p:normalViewPr>
  <p:slideViewPr>
    <p:cSldViewPr>
      <p:cViewPr varScale="1">
        <p:scale>
          <a:sx n="114" d="100"/>
          <a:sy n="114" d="100"/>
        </p:scale>
        <p:origin x="-112" y="-96"/>
      </p:cViewPr>
      <p:guideLst>
        <p:guide orient="horz" pos="8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notesViewPr>
    <p:cSldViewPr>
      <p:cViewPr>
        <p:scale>
          <a:sx n="100" d="100"/>
          <a:sy n="100" d="100"/>
        </p:scale>
        <p:origin x="-1020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0" tIns="46810" rIns="93620" bIns="46810" numCol="1" anchor="t" anchorCtr="0" compatLnSpc="1">
            <a:prstTxWarp prst="textNoShape">
              <a:avLst/>
            </a:prstTxWarp>
          </a:bodyPr>
          <a:lstStyle>
            <a:lvl1pPr defTabSz="9363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1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0" tIns="46810" rIns="93620" bIns="46810" numCol="1" anchor="t" anchorCtr="0" compatLnSpc="1">
            <a:prstTxWarp prst="textNoShape">
              <a:avLst/>
            </a:prstTxWarp>
          </a:bodyPr>
          <a:lstStyle>
            <a:lvl1pPr algn="r" defTabSz="9363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9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0" tIns="46810" rIns="93620" bIns="46810" numCol="1" anchor="b" anchorCtr="0" compatLnSpc="1">
            <a:prstTxWarp prst="textNoShape">
              <a:avLst/>
            </a:prstTxWarp>
          </a:bodyPr>
          <a:lstStyle>
            <a:lvl1pPr defTabSz="9363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2999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0" tIns="46810" rIns="93620" bIns="46810" numCol="1" anchor="b" anchorCtr="0" compatLnSpc="1">
            <a:prstTxWarp prst="textNoShape">
              <a:avLst/>
            </a:prstTxWarp>
          </a:bodyPr>
          <a:lstStyle>
            <a:lvl1pPr algn="r" defTabSz="9363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B855A5-308E-42A0-9AB8-0CAD785A1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6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0" tIns="46810" rIns="93620" bIns="46810" numCol="1" anchor="t" anchorCtr="0" compatLnSpc="1">
            <a:prstTxWarp prst="textNoShape">
              <a:avLst/>
            </a:prstTxWarp>
          </a:bodyPr>
          <a:lstStyle>
            <a:lvl1pPr defTabSz="9363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6" y="1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0" tIns="46810" rIns="93620" bIns="46810" numCol="1" anchor="t" anchorCtr="0" compatLnSpc="1">
            <a:prstTxWarp prst="textNoShape">
              <a:avLst/>
            </a:prstTxWarp>
          </a:bodyPr>
          <a:lstStyle>
            <a:lvl1pPr algn="r" defTabSz="9363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2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0" tIns="46810" rIns="93620" bIns="46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9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0" tIns="46810" rIns="93620" bIns="46810" numCol="1" anchor="b" anchorCtr="0" compatLnSpc="1">
            <a:prstTxWarp prst="textNoShape">
              <a:avLst/>
            </a:prstTxWarp>
          </a:bodyPr>
          <a:lstStyle>
            <a:lvl1pPr defTabSz="9363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6" y="882999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0" tIns="46810" rIns="93620" bIns="46810" numCol="1" anchor="b" anchorCtr="0" compatLnSpc="1">
            <a:prstTxWarp prst="textNoShape">
              <a:avLst/>
            </a:prstTxWarp>
          </a:bodyPr>
          <a:lstStyle>
            <a:lvl1pPr algn="r" defTabSz="9363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16109E-54EC-4F3C-8D93-6023FA010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6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2857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97155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2573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669A0-0464-4540-A504-37C2E1775E51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4416393"/>
            <a:ext cx="6543040" cy="4180572"/>
          </a:xfrm>
          <a:noFill/>
          <a:ln/>
        </p:spPr>
        <p:txBody>
          <a:bodyPr/>
          <a:lstStyle/>
          <a:p>
            <a:pPr eaLnBrk="1" hangingPunct="1"/>
            <a:r>
              <a:rPr lang="en-US" sz="1600" dirty="0" smtClean="0"/>
              <a:t>Most systems have some of these:</a:t>
            </a:r>
          </a:p>
          <a:p>
            <a:pPr eaLnBrk="1" hangingPunct="1"/>
            <a:r>
              <a:rPr lang="en-US" sz="1600" dirty="0" smtClean="0"/>
              <a:t>A part time school nurse</a:t>
            </a:r>
          </a:p>
          <a:p>
            <a:pPr eaLnBrk="1" hangingPunct="1"/>
            <a:r>
              <a:rPr lang="en-US" sz="1600" dirty="0" smtClean="0"/>
              <a:t>the DARE program</a:t>
            </a:r>
          </a:p>
          <a:p>
            <a:pPr eaLnBrk="1" hangingPunct="1"/>
            <a:r>
              <a:rPr lang="en-US" sz="1600" dirty="0" smtClean="0"/>
              <a:t>Maybe a health Fair</a:t>
            </a:r>
          </a:p>
          <a:p>
            <a:pPr eaLnBrk="1" hangingPunct="1"/>
            <a:r>
              <a:rPr lang="en-US" sz="1600" dirty="0" smtClean="0"/>
              <a:t>But in a Coordinated School Health</a:t>
            </a:r>
          </a:p>
          <a:p>
            <a:pPr eaLnBrk="1" hangingPunct="1"/>
            <a:r>
              <a:rPr lang="en-US" sz="1600" dirty="0" smtClean="0"/>
              <a:t>Everyone works together to reduce duplication of services and resources.</a:t>
            </a:r>
          </a:p>
          <a:p>
            <a:pPr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8098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5581B-7992-4965-993F-3D5267BEC2AB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725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4EEE6-0D07-4CA5-B750-28C4CCDA7C21}" type="slidenum">
              <a:rPr lang="en-US" smtClean="0"/>
              <a:pPr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714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8C9C8-DF1E-4823-B840-6E7BF85DC1BA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D0EE7A-B04D-48AF-B531-ADE70E866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1" name="Picture 11" descr="FINALLOGO"/>
          <p:cNvPicPr>
            <a:picLocks noChangeAspect="1" noChangeArrowheads="1"/>
          </p:cNvPicPr>
          <p:nvPr userDrawn="1"/>
        </p:nvPicPr>
        <p:blipFill>
          <a:blip r:embed="rId2" cstate="print"/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6AB0C-9F0E-44F7-BC10-8C1559EFFF69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EA58-9273-4C05-B2E6-484662B62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FE8A7-968F-4457-A482-7756F9B4F6E9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6EAE1-30AE-4B80-8259-D6287E3FC8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0579D-5755-46EC-88E3-AD22B7DAC70A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AB2D1-9D54-48FF-9EA3-A7CF71A4A8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FA843-686D-4F2E-B0A2-E87CDAB58CC7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EEF3C-6F0E-467D-9805-EB4FE49C6D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88F9F-619F-40AB-88D4-3996517634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D78FB-FB37-4AC3-A8FC-5F0DC7D8BEB7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620ED-94A7-4D4C-B998-A12E6D1444BE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6AD72-40FB-4795-9E1E-107949716F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2447C-09AD-46D1-BE5E-3EA1D865F838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1F8A8-A901-4712-8FEF-90CC3D7961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CFF12B8-276F-451D-8951-225AFD68DA4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3226275-8917-4154-8A88-0FEC17396D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C4D61-BF5B-438D-955B-5A72D914B3E8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980CE-5EBF-4453-AF2B-DAAA8E2A49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88DD57-B01A-42B5-A980-C7DD6AA7F3A8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8EC357-7049-4B90-A082-68728690A3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msd-logo-black-redoutline.gif"/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3429000"/>
            <a:ext cx="8610600" cy="3200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 smtClean="0"/>
              <a:t> Brian Fisher, </a:t>
            </a:r>
            <a:r>
              <a:rPr lang="en-US" sz="1800" dirty="0" err="1" smtClean="0"/>
              <a:t>Ed.S</a:t>
            </a: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/>
              <a:t>School Health Coordinator </a:t>
            </a:r>
          </a:p>
          <a:p>
            <a:pPr marL="0" indent="0" algn="r">
              <a:buNone/>
            </a:pPr>
            <a:r>
              <a:rPr lang="en-US" sz="1800" dirty="0" smtClean="0"/>
              <a:t>Coordinated School Health</a:t>
            </a:r>
          </a:p>
          <a:p>
            <a:pPr marL="0" indent="0" algn="r">
              <a:buNone/>
            </a:pPr>
            <a:r>
              <a:rPr lang="en-US" sz="1800" dirty="0"/>
              <a:t>b</a:t>
            </a:r>
            <a:r>
              <a:rPr lang="en-US" sz="1800" dirty="0" smtClean="0"/>
              <a:t>rian.fisher@gmsdk12.org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0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EFAC9"/>
                </a:solidFill>
              </a:rPr>
              <a:t>CSH Model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144600"/>
            <a:ext cx="6248400" cy="53324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Implements a systemic approach to eliminate gaps and redundancies.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Utilizes a rigorous approach based on use of accurate data and sound science.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Works </a:t>
            </a:r>
            <a:r>
              <a:rPr lang="en-US" sz="2400" b="1" dirty="0"/>
              <a:t>with partners to identify local priorities and implement local solutions for health improvement</a:t>
            </a:r>
            <a:r>
              <a:rPr lang="en-US" sz="2400" b="1" dirty="0" smtClean="0"/>
              <a:t>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Focuses </a:t>
            </a:r>
            <a:r>
              <a:rPr lang="en-US" sz="2400" b="1" dirty="0"/>
              <a:t>on institutionalizing sustainable changes in school systems. 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/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83" y="228601"/>
            <a:ext cx="8229600" cy="10709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	Coordinated School Health		</a:t>
            </a:r>
            <a:endParaRPr lang="en-US" dirty="0"/>
          </a:p>
        </p:txBody>
      </p:sp>
      <p:pic>
        <p:nvPicPr>
          <p:cNvPr id="6" name="Picture 5" descr="CSH Logo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667512" cy="757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1999</a:t>
            </a:r>
            <a:r>
              <a:rPr lang="en-US" sz="2000" b="1" dirty="0" smtClean="0"/>
              <a:t> - </a:t>
            </a:r>
            <a:r>
              <a:rPr lang="en-US" sz="2000" b="1" dirty="0"/>
              <a:t>T.C.A. – 49-1-1001-</a:t>
            </a:r>
            <a:r>
              <a:rPr lang="en-US" sz="2000" b="1" dirty="0" smtClean="0"/>
              <a:t>1006 - The Coordinated School Health Improvement Act of 1999, Chapter 554 authorized and funded CSH. ($1 million)</a:t>
            </a:r>
          </a:p>
          <a:p>
            <a:pPr marL="0" indent="0" eaLnBrk="1" hangingPunct="1">
              <a:buNone/>
            </a:pPr>
            <a:endParaRPr lang="en-US" sz="2000" b="1" dirty="0" smtClean="0"/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2000 </a:t>
            </a:r>
            <a:r>
              <a:rPr lang="en-US" sz="2000" b="1" dirty="0" smtClean="0"/>
              <a:t>- CSH Standards and Guidelines approved by Tennessee State Board of Education.</a:t>
            </a:r>
          </a:p>
          <a:p>
            <a:pPr eaLnBrk="1" hangingPunct="1">
              <a:buNone/>
            </a:pPr>
            <a:endParaRPr lang="en-US" sz="2000" b="1" dirty="0" smtClean="0"/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2001</a:t>
            </a:r>
            <a:r>
              <a:rPr lang="en-US" sz="2000" b="1" dirty="0" smtClean="0"/>
              <a:t> - Ten CSH district pilot sites established.</a:t>
            </a:r>
          </a:p>
          <a:p>
            <a:pPr eaLnBrk="1" hangingPunct="1">
              <a:buNone/>
            </a:pPr>
            <a:endParaRPr lang="en-US" sz="2000" b="1" dirty="0" smtClean="0"/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2004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/>
              <a:t>–T.C.A. – 49-6-230 - Vending or Competitive Foods Law required nutritional standards set for food sold in PreK-8 schools.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0960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Coordinated School Health</a:t>
            </a:r>
            <a:br>
              <a:rPr lang="en-US" dirty="0" smtClean="0"/>
            </a:br>
            <a:r>
              <a:rPr lang="en-US" dirty="0" smtClean="0"/>
              <a:t>       History		</a:t>
            </a:r>
            <a:endParaRPr lang="en-US" dirty="0"/>
          </a:p>
        </p:txBody>
      </p:sp>
      <p:pic>
        <p:nvPicPr>
          <p:cNvPr id="6" name="Picture 5" descr="CSH Logo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667512" cy="757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2005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/>
              <a:t>– </a:t>
            </a:r>
            <a:r>
              <a:rPr lang="en-US" sz="2000" b="1" dirty="0"/>
              <a:t>T.C.A. </a:t>
            </a:r>
            <a:r>
              <a:rPr lang="en-US" sz="2000" b="1" dirty="0" smtClean="0"/>
              <a:t>49-6-1401 - Body Mass Index (BMI) law allows schools to collect weights, heights, and BMI on students.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2005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/>
              <a:t>– Minimal Nutritional Standards for individual food items sold or offered for sale to students in grades PreK-8 set by the State Board of Education.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2005 </a:t>
            </a:r>
            <a:r>
              <a:rPr lang="en-US" sz="2000" b="1" dirty="0" smtClean="0"/>
              <a:t>– Physical Activity Policy adopted by State Board of Education requiring each school system to form a School Health Advisory Council and each school to complete modules 1, 3, and 4 of the School Health Index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Coordinated School Health</a:t>
            </a:r>
            <a:br>
              <a:rPr lang="en-US" dirty="0" smtClean="0"/>
            </a:br>
            <a:r>
              <a:rPr lang="en-US" dirty="0" smtClean="0"/>
              <a:t>       History		</a:t>
            </a:r>
            <a:endParaRPr lang="en-US" dirty="0"/>
          </a:p>
        </p:txBody>
      </p:sp>
      <p:pic>
        <p:nvPicPr>
          <p:cNvPr id="6" name="Picture 5" descr="CSH Logo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667512" cy="757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8100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2006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smtClean="0"/>
              <a:t>– TCA 49-6-1021 - Mandated 90 minutes of physical activity per week for students K-12 during the school day.</a:t>
            </a:r>
          </a:p>
          <a:p>
            <a:pPr eaLnBrk="1" hangingPunct="1">
              <a:buNone/>
            </a:pPr>
            <a:endParaRPr lang="en-US" sz="2000" b="1" dirty="0" smtClean="0"/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2006</a:t>
            </a:r>
            <a:r>
              <a:rPr lang="en-US" sz="2000" b="1" dirty="0" smtClean="0"/>
              <a:t> - TCA 49-6-1022 - Expanded CSH statewide with funding for all school systems in Tennessee. ($15 million)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 smtClean="0"/>
              <a:t>Created a Physical Education Specialist and a Coordinator of School Health position within the TDOE.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Coordinated School Health</a:t>
            </a:r>
            <a:br>
              <a:rPr lang="en-US" dirty="0" smtClean="0"/>
            </a:br>
            <a:r>
              <a:rPr lang="en-US" dirty="0" smtClean="0"/>
              <a:t>       History		</a:t>
            </a:r>
            <a:endParaRPr lang="en-US" dirty="0"/>
          </a:p>
        </p:txBody>
      </p:sp>
      <p:pic>
        <p:nvPicPr>
          <p:cNvPr id="6" name="Picture 5" descr="CSH Logo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667512" cy="757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2010 </a:t>
            </a:r>
            <a:r>
              <a:rPr lang="en-US" sz="1800" b="1" dirty="0"/>
              <a:t>– CSH law re-named the </a:t>
            </a:r>
            <a:r>
              <a:rPr lang="en-US" sz="1800" b="1" i="1" dirty="0"/>
              <a:t>Connie Hall Givens Coordinated School Health Improvement Act.</a:t>
            </a:r>
          </a:p>
          <a:p>
            <a:pPr eaLnBrk="1" hangingPunct="1"/>
            <a:endParaRPr lang="en-US" sz="18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rgbClr val="FF0000"/>
                </a:solidFill>
              </a:rPr>
              <a:t>2014</a:t>
            </a:r>
            <a:r>
              <a:rPr lang="en-US" sz="1800" b="1" dirty="0" smtClean="0">
                <a:solidFill>
                  <a:schemeClr val="accent4"/>
                </a:solidFill>
              </a:rPr>
              <a:t> </a:t>
            </a:r>
            <a:r>
              <a:rPr lang="en-US" sz="1800" b="1" dirty="0" smtClean="0"/>
              <a:t>– TCA 49-6-1021 - Amended 90 minutes of physical activity per week law to not count walking between classes as meeting this requirement.</a:t>
            </a:r>
          </a:p>
          <a:p>
            <a:pPr eaLnBrk="1" hangingPunct="1">
              <a:buNone/>
            </a:pPr>
            <a:endParaRPr lang="en-US" sz="18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0960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Coordinated School Health</a:t>
            </a:r>
            <a:br>
              <a:rPr lang="en-US" dirty="0" smtClean="0"/>
            </a:br>
            <a:r>
              <a:rPr lang="en-US" dirty="0" smtClean="0"/>
              <a:t>       History		</a:t>
            </a:r>
            <a:endParaRPr lang="en-US" dirty="0"/>
          </a:p>
        </p:txBody>
      </p:sp>
      <p:pic>
        <p:nvPicPr>
          <p:cNvPr id="6" name="Picture 5" descr="CSH Logo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667512" cy="7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Tennessee school children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Tennessee parents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State policy makers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School Boards, Directors and Educators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CSH School Health Advisory Council, CSH Staff Coordinating Committee and Healthy School Teams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CSH Coordinators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CSH State Office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EFAC9"/>
                </a:solidFill>
              </a:rPr>
              <a:t>Tennessee Coordinated School Health Stakeholders</a:t>
            </a:r>
            <a:endParaRPr lang="en-US" b="1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b="1" dirty="0" smtClean="0"/>
              <a:t>A Full Time Coordinator</a:t>
            </a:r>
          </a:p>
          <a:p>
            <a:pPr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1800" b="1" dirty="0" smtClean="0"/>
              <a:t>School Health Advisory Councils, Staff Coordinating Council and Healthy School Teams</a:t>
            </a:r>
          </a:p>
          <a:p>
            <a:pPr eaLnBrk="1" hangingPunct="1">
              <a:buNone/>
            </a:pPr>
            <a:endParaRPr lang="en-US" sz="1800" b="1" dirty="0" smtClean="0"/>
          </a:p>
          <a:p>
            <a:pPr eaLnBrk="1" hangingPunct="1"/>
            <a:r>
              <a:rPr lang="en-US" sz="1800" b="1" dirty="0" smtClean="0"/>
              <a:t>School Self-Assessment Tool - School Health Index</a:t>
            </a:r>
          </a:p>
          <a:p>
            <a:pPr eaLnBrk="1" hangingPunct="1">
              <a:buNone/>
            </a:pPr>
            <a:endParaRPr lang="en-US" sz="1800" b="1" dirty="0" smtClean="0"/>
          </a:p>
          <a:p>
            <a:pPr eaLnBrk="1" hangingPunct="1"/>
            <a:r>
              <a:rPr lang="en-US" sz="1800" b="1" dirty="0" smtClean="0"/>
              <a:t>Community Involvement</a:t>
            </a:r>
          </a:p>
          <a:p>
            <a:pPr eaLnBrk="1" hangingPunct="1">
              <a:buNone/>
            </a:pPr>
            <a:endParaRPr lang="en-US" sz="1800" b="1" dirty="0" smtClean="0"/>
          </a:p>
          <a:p>
            <a:pPr eaLnBrk="1" hangingPunct="1"/>
            <a:r>
              <a:rPr lang="en-US" sz="1800" b="1" dirty="0" smtClean="0"/>
              <a:t>Staff Development</a:t>
            </a:r>
          </a:p>
          <a:p>
            <a:pPr eaLnBrk="1" hangingPunct="1">
              <a:buNone/>
            </a:pPr>
            <a:endParaRPr lang="en-US" sz="1800" b="1" dirty="0" smtClean="0"/>
          </a:p>
          <a:p>
            <a:pPr eaLnBrk="1" hangingPunct="1"/>
            <a:r>
              <a:rPr lang="en-US" sz="1800" b="1" dirty="0" smtClean="0"/>
              <a:t>Evaluation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EFAC9"/>
                </a:solidFill>
              </a:rPr>
              <a:t>CSH Standards and Guidelines / Role of Coordinator</a:t>
            </a:r>
            <a:endParaRPr lang="en-US" b="1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1800" b="1" dirty="0" smtClean="0"/>
              <a:t>Assess the health status, issues, and concerns of students and their families district-wide</a:t>
            </a:r>
          </a:p>
          <a:p>
            <a:r>
              <a:rPr lang="en-US" sz="1800" b="1" dirty="0" smtClean="0"/>
              <a:t>Obtain input from the community about the overall direction of the school health program </a:t>
            </a:r>
          </a:p>
          <a:p>
            <a:r>
              <a:rPr lang="en-US" sz="1800" b="1" dirty="0" smtClean="0"/>
              <a:t>Develop a shared vision for the health of students and their families</a:t>
            </a:r>
          </a:p>
          <a:p>
            <a:r>
              <a:rPr lang="en-US" sz="1800" b="1" dirty="0" smtClean="0"/>
              <a:t>Make policy recommendations to the board of education </a:t>
            </a:r>
          </a:p>
          <a:p>
            <a:r>
              <a:rPr lang="en-US" sz="1800" b="1" dirty="0" smtClean="0"/>
              <a:t>Identify and help coordinate community resources</a:t>
            </a:r>
          </a:p>
          <a:p>
            <a:r>
              <a:rPr lang="en-US" sz="1800" b="1" dirty="0" smtClean="0"/>
              <a:t>Secure district-level support for coordinated school health programs  </a:t>
            </a:r>
          </a:p>
          <a:p>
            <a:r>
              <a:rPr lang="en-US" sz="1800" b="1" dirty="0" smtClean="0"/>
              <a:t>Initiate planning for district-wide adoption of school health programs.</a:t>
            </a:r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EFAC9"/>
                </a:solidFill>
              </a:rPr>
              <a:t>Role of School Health Advisory Council (SHAC)</a:t>
            </a:r>
            <a:endParaRPr lang="en-US" b="1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Assess the health status, issues, and concerns of students and their families school-wide (use School Health Index tool)</a:t>
            </a:r>
          </a:p>
          <a:p>
            <a:r>
              <a:rPr lang="en-US" sz="2000" b="1" dirty="0" smtClean="0"/>
              <a:t>Obtain input from school students, staff, parents and community members about the overall direction of the school health program </a:t>
            </a:r>
          </a:p>
          <a:p>
            <a:r>
              <a:rPr lang="en-US" sz="2000" b="1" dirty="0" smtClean="0"/>
              <a:t>Develop a shared vision for the health of students and their families</a:t>
            </a:r>
          </a:p>
          <a:p>
            <a:r>
              <a:rPr lang="en-US" sz="2000" b="1" dirty="0" smtClean="0"/>
              <a:t>Monitor adherence to school health policies/laws and collect reports or data if needed</a:t>
            </a:r>
          </a:p>
          <a:p>
            <a:r>
              <a:rPr lang="en-US" sz="2000" b="1" dirty="0" smtClean="0"/>
              <a:t>Identify community resources</a:t>
            </a:r>
          </a:p>
          <a:p>
            <a:r>
              <a:rPr lang="en-US" sz="2000" b="1" dirty="0" smtClean="0"/>
              <a:t>Secure school-level support for coordinated school health programs  </a:t>
            </a:r>
          </a:p>
          <a:p>
            <a:r>
              <a:rPr lang="en-US" sz="2000" b="1" dirty="0" smtClean="0"/>
              <a:t>Initiate planning for school-wide adoption of health programs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0960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EFAC9"/>
                </a:solidFill>
              </a:rPr>
              <a:t>Role of Healthy School Team (HST)</a:t>
            </a:r>
            <a:endParaRPr lang="en-US" b="1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0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Mission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dirty="0"/>
              <a:t>To improve student health and their capacity to learn through the support of families, communities and schools.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096000"/>
            <a:ext cx="2590800" cy="384048"/>
          </a:xfrm>
        </p:spPr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Coordinated School Health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5222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126039"/>
              </p:ext>
            </p:extLst>
          </p:nvPr>
        </p:nvGraphicFramePr>
        <p:xfrm>
          <a:off x="685800" y="1066800"/>
          <a:ext cx="7775120" cy="501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3" imgW="7335393" imgH="4734306" progId="">
                  <p:embed/>
                </p:oleObj>
              </mc:Choice>
              <mc:Fallback>
                <p:oleObj name="CorelDRAW" r:id="rId3" imgW="7335393" imgH="473430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7775120" cy="5017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484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www.cdc.gov/HealthyYouth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nnessee Coordinated School Health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1" y="1447799"/>
            <a:ext cx="7575249" cy="46658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EFAC9"/>
                </a:solidFill>
              </a:rPr>
              <a:t>www.Tennessee.gov/education/schoolhealth/</a:t>
            </a:r>
            <a:endParaRPr lang="en-US" b="1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1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000" b="1" dirty="0" smtClean="0"/>
              <a:t>Improved  nurse to student ratios</a:t>
            </a:r>
          </a:p>
          <a:p>
            <a:pPr eaLnBrk="1" hangingPunct="1">
              <a:buClr>
                <a:schemeClr val="accent2"/>
              </a:buClr>
            </a:pPr>
            <a:endParaRPr lang="en-US" sz="2000" b="1" dirty="0" smtClean="0"/>
          </a:p>
          <a:p>
            <a:pPr eaLnBrk="1" hangingPunct="1">
              <a:buClr>
                <a:schemeClr val="accent2"/>
              </a:buClr>
            </a:pPr>
            <a:r>
              <a:rPr lang="en-US" sz="2000" b="1" dirty="0" smtClean="0"/>
              <a:t>Increased class time instead of being sent home for illness</a:t>
            </a:r>
          </a:p>
          <a:p>
            <a:pPr eaLnBrk="1" hangingPunct="1">
              <a:buClr>
                <a:schemeClr val="accent2"/>
              </a:buClr>
            </a:pPr>
            <a:endParaRPr lang="en-US" sz="2000" b="1" dirty="0" smtClean="0"/>
          </a:p>
          <a:p>
            <a:pPr eaLnBrk="1" hangingPunct="1">
              <a:buClr>
                <a:schemeClr val="accent2"/>
              </a:buClr>
            </a:pPr>
            <a:r>
              <a:rPr lang="en-US" sz="2000" b="1" dirty="0" smtClean="0"/>
              <a:t>Reduced absenteeism</a:t>
            </a:r>
          </a:p>
          <a:p>
            <a:pPr eaLnBrk="1" hangingPunct="1">
              <a:buClr>
                <a:schemeClr val="accent2"/>
              </a:buClr>
            </a:pPr>
            <a:endParaRPr lang="en-US" sz="2000" b="1" dirty="0" smtClean="0"/>
          </a:p>
          <a:p>
            <a:pPr eaLnBrk="1" hangingPunct="1">
              <a:buClr>
                <a:schemeClr val="accent2"/>
              </a:buClr>
            </a:pPr>
            <a:r>
              <a:rPr lang="en-US" sz="2000" b="1" dirty="0" smtClean="0"/>
              <a:t>Increased access to health care services</a:t>
            </a:r>
          </a:p>
          <a:p>
            <a:pPr eaLnBrk="1" hangingPunct="1">
              <a:buClr>
                <a:schemeClr val="accent2"/>
              </a:buClr>
              <a:buNone/>
            </a:pPr>
            <a:endParaRPr lang="en-US" sz="2000" b="1" dirty="0" smtClean="0"/>
          </a:p>
          <a:p>
            <a:pPr eaLnBrk="1" hangingPunct="1">
              <a:buClr>
                <a:schemeClr val="accent2"/>
              </a:buClr>
            </a:pPr>
            <a:r>
              <a:rPr lang="en-US" sz="2000" b="1" dirty="0" smtClean="0"/>
              <a:t>Students acquired more information &amp; skills for making healthy decisions for life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0960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Benefits of Coordinated School Health Efforts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638800"/>
            <a:ext cx="5867400" cy="12192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Community and Parental Involvement is one component of CSH</a:t>
            </a:r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1200" dirty="0" smtClean="0"/>
              <a:t>Reducing the Barriers to Learning</a:t>
            </a:r>
          </a:p>
        </p:txBody>
      </p:sp>
      <p:sp>
        <p:nvSpPr>
          <p:cNvPr id="24580" name="AutoShape 5"/>
          <p:cNvSpPr>
            <a:spLocks noChangeAspect="1" noChangeArrowheads="1" noTextEdit="1"/>
          </p:cNvSpPr>
          <p:nvPr/>
        </p:nvSpPr>
        <p:spPr bwMode="auto">
          <a:xfrm>
            <a:off x="-288925" y="0"/>
            <a:ext cx="9344025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-200025" y="88900"/>
            <a:ext cx="9344025" cy="7112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-200025" y="0"/>
            <a:ext cx="9344025" cy="7112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"/>
            <a:ext cx="16637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769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1155700" y="1554163"/>
            <a:ext cx="3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 sz="1000" b="1" dirty="0">
              <a:latin typeface="Comic Sans MS" pitchFamily="66" charset="0"/>
            </a:endParaRPr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2286000" y="152400"/>
            <a:ext cx="37195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EAEC5E"/>
                </a:solidFill>
                <a:latin typeface="Tahoma" pitchFamily="34" charset="0"/>
              </a:rPr>
              <a:t>                                                          Every day in America, children</a:t>
            </a:r>
            <a:r>
              <a:rPr lang="en-US" sz="1000" b="1" dirty="0">
                <a:solidFill>
                  <a:srgbClr val="EAEC5E"/>
                </a:solidFill>
                <a:latin typeface="Tahoma" pitchFamily="34" charset="0"/>
              </a:rPr>
              <a:t> </a:t>
            </a:r>
            <a:endParaRPr lang="en-US" sz="1000" b="1" dirty="0">
              <a:latin typeface="Comic Sans MS" pitchFamily="66" charset="0"/>
            </a:endParaRPr>
          </a:p>
        </p:txBody>
      </p:sp>
      <p:sp>
        <p:nvSpPr>
          <p:cNvPr id="24587" name="Rectangle 15"/>
          <p:cNvSpPr>
            <a:spLocks noChangeArrowheads="1"/>
          </p:cNvSpPr>
          <p:nvPr/>
        </p:nvSpPr>
        <p:spPr bwMode="auto">
          <a:xfrm>
            <a:off x="2514600" y="533400"/>
            <a:ext cx="3611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EAEC5E"/>
                </a:solidFill>
                <a:latin typeface="Tahoma" pitchFamily="34" charset="0"/>
              </a:rPr>
              <a:t>                                                          come to school not ready to learn</a:t>
            </a:r>
            <a:endParaRPr lang="en-US" sz="1600" b="1" dirty="0">
              <a:latin typeface="Comic Sans MS" pitchFamily="66" charset="0"/>
            </a:endParaRPr>
          </a:p>
        </p:txBody>
      </p:sp>
      <p:pic>
        <p:nvPicPr>
          <p:cNvPr id="24588" name="Picture 16"/>
          <p:cNvPicPr>
            <a:picLocks noChangeAspect="1" noChangeArrowheads="1"/>
          </p:cNvPicPr>
          <p:nvPr/>
        </p:nvPicPr>
        <p:blipFill>
          <a:blip r:embed="rId5" cstate="print">
            <a:lum bright="6000" contrast="-12000"/>
          </a:blip>
          <a:srcRect/>
          <a:stretch>
            <a:fillRect/>
          </a:stretch>
        </p:blipFill>
        <p:spPr bwMode="auto">
          <a:xfrm>
            <a:off x="762000" y="1300163"/>
            <a:ext cx="6778625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7"/>
          <p:cNvSpPr txBox="1">
            <a:spLocks noChangeArrowheads="1"/>
          </p:cNvSpPr>
          <p:nvPr/>
        </p:nvSpPr>
        <p:spPr bwMode="auto">
          <a:xfrm rot="-650743">
            <a:off x="4343400" y="5181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2"/>
                </a:solidFill>
                <a:latin typeface="Comic Sans MS" pitchFamily="66" charset="0"/>
              </a:rPr>
              <a:t>Absenteeism</a:t>
            </a:r>
          </a:p>
        </p:txBody>
      </p:sp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6537325" y="3013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dirty="0">
              <a:latin typeface="Comic Sans MS" pitchFamily="66" charset="0"/>
            </a:endParaRP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6248400" y="2895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dirty="0">
              <a:latin typeface="Comic Sans MS" pitchFamily="66" charset="0"/>
            </a:endParaRPr>
          </a:p>
        </p:txBody>
      </p:sp>
      <p:sp>
        <p:nvSpPr>
          <p:cNvPr id="24592" name="Text Box 20"/>
          <p:cNvSpPr txBox="1">
            <a:spLocks noChangeArrowheads="1"/>
          </p:cNvSpPr>
          <p:nvPr/>
        </p:nvSpPr>
        <p:spPr bwMode="auto">
          <a:xfrm>
            <a:off x="6172200" y="3048000"/>
            <a:ext cx="1219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b="1" dirty="0">
                <a:latin typeface="Bookman Old Style" pitchFamily="18" charset="0"/>
              </a:rPr>
              <a:t> </a:t>
            </a:r>
            <a:r>
              <a:rPr lang="en-US" sz="1300" b="1" dirty="0">
                <a:solidFill>
                  <a:schemeClr val="tx2"/>
                </a:solidFill>
                <a:latin typeface="Bookman Old Style" pitchFamily="18" charset="0"/>
              </a:rPr>
              <a:t>No AYP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1295400" y="2133600"/>
            <a:ext cx="291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24594" name="Text Box 22"/>
          <p:cNvSpPr txBox="1">
            <a:spLocks noChangeArrowheads="1"/>
          </p:cNvSpPr>
          <p:nvPr/>
        </p:nvSpPr>
        <p:spPr bwMode="auto">
          <a:xfrm rot="10362663" flipV="1">
            <a:off x="3733800" y="4191000"/>
            <a:ext cx="776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2"/>
                </a:solidFill>
                <a:latin typeface="Comic Sans MS" pitchFamily="66" charset="0"/>
              </a:rPr>
              <a:t>ADHD</a:t>
            </a:r>
          </a:p>
        </p:txBody>
      </p:sp>
      <p:sp>
        <p:nvSpPr>
          <p:cNvPr id="24595" name="Text Box 23"/>
          <p:cNvSpPr txBox="1">
            <a:spLocks noChangeArrowheads="1"/>
          </p:cNvSpPr>
          <p:nvPr/>
        </p:nvSpPr>
        <p:spPr bwMode="auto">
          <a:xfrm rot="-442083">
            <a:off x="-3352800" y="2743200"/>
            <a:ext cx="380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b="1" dirty="0">
              <a:latin typeface="Comic Sans MS" pitchFamily="66" charset="0"/>
            </a:endParaRPr>
          </a:p>
        </p:txBody>
      </p:sp>
      <p:sp>
        <p:nvSpPr>
          <p:cNvPr id="24596" name="Text Box 24"/>
          <p:cNvSpPr txBox="1">
            <a:spLocks noChangeArrowheads="1"/>
          </p:cNvSpPr>
          <p:nvPr/>
        </p:nvSpPr>
        <p:spPr bwMode="auto">
          <a:xfrm rot="12323488" flipV="1">
            <a:off x="2438400" y="3352800"/>
            <a:ext cx="168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Bullying</a:t>
            </a:r>
          </a:p>
        </p:txBody>
      </p:sp>
      <p:sp>
        <p:nvSpPr>
          <p:cNvPr id="24597" name="Text Box 25"/>
          <p:cNvSpPr txBox="1">
            <a:spLocks noChangeArrowheads="1"/>
          </p:cNvSpPr>
          <p:nvPr/>
        </p:nvSpPr>
        <p:spPr bwMode="auto">
          <a:xfrm rot="-5400000">
            <a:off x="854075" y="49371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Batang" pitchFamily="18" charset="-127"/>
              </a:rPr>
              <a:t>ASTHMA</a:t>
            </a:r>
          </a:p>
        </p:txBody>
      </p:sp>
      <p:sp>
        <p:nvSpPr>
          <p:cNvPr id="24598" name="Text Box 26"/>
          <p:cNvSpPr txBox="1">
            <a:spLocks noChangeArrowheads="1"/>
          </p:cNvSpPr>
          <p:nvPr/>
        </p:nvSpPr>
        <p:spPr bwMode="auto">
          <a:xfrm rot="10047556" flipV="1">
            <a:off x="4419600" y="4572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00FF00"/>
                </a:solidFill>
                <a:latin typeface="Comic Sans MS" pitchFamily="66" charset="0"/>
              </a:rPr>
              <a:t>Diabetic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llTogetherH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914400"/>
            <a:ext cx="6885962" cy="4313245"/>
          </a:xfrm>
          <a:ln w="53975">
            <a:solidFill>
              <a:schemeClr val="bg2">
                <a:alpha val="48000"/>
              </a:schemeClr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0960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Problems caused by health issues reduce children’s attendance at school and contribute to their failing in school.</a:t>
            </a:r>
          </a:p>
          <a:p>
            <a:pPr eaLnBrk="1" hangingPunct="1">
              <a:buNone/>
            </a:pPr>
            <a:endParaRPr lang="en-US" sz="2000" b="1" dirty="0" smtClean="0"/>
          </a:p>
          <a:p>
            <a:pPr eaLnBrk="1" hangingPunct="1"/>
            <a:r>
              <a:rPr lang="en-US" sz="2000" b="1" dirty="0" smtClean="0"/>
              <a:t>Education and health are linked.</a:t>
            </a:r>
          </a:p>
          <a:p>
            <a:pPr eaLnBrk="1" hangingPunct="1">
              <a:buNone/>
            </a:pPr>
            <a:endParaRPr lang="en-US" sz="2000" b="1" dirty="0" smtClean="0"/>
          </a:p>
          <a:p>
            <a:pPr eaLnBrk="1" hangingPunct="1"/>
            <a:r>
              <a:rPr lang="en-US" sz="2000" b="1" dirty="0" smtClean="0"/>
              <a:t>Prevention initiatives reduce health risks and improve the health status of children. 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3810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Why do schools need to address health issues?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slow.gif (10191 byte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29740"/>
            <a:ext cx="5943600" cy="40599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accent3"/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484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Students Cannot be Totally Committed to Learning until Basic Needs are Addressed.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rgbClr val="C00000"/>
                </a:solidFill>
              </a:rPr>
              <a:t>38.5%</a:t>
            </a:r>
            <a:r>
              <a:rPr lang="en-US" sz="1800" b="1" dirty="0" smtClean="0"/>
              <a:t> of all Tennessee students are overweight or obese.  (TN OCSH 2012-2013 BMI data)</a:t>
            </a:r>
          </a:p>
          <a:p>
            <a:pPr eaLnBrk="1" hangingPunct="1"/>
            <a:endParaRPr lang="en-US" sz="1000" b="1" dirty="0" smtClean="0"/>
          </a:p>
          <a:p>
            <a:pPr eaLnBrk="1" hangingPunct="1">
              <a:buNone/>
            </a:pPr>
            <a:endParaRPr lang="en-US" sz="800" b="1" dirty="0" smtClean="0"/>
          </a:p>
          <a:p>
            <a:pPr eaLnBrk="1" hangingPunct="1"/>
            <a:r>
              <a:rPr lang="en-US" sz="1800" b="1" dirty="0" smtClean="0"/>
              <a:t>Only </a:t>
            </a:r>
            <a:r>
              <a:rPr lang="en-US" sz="1800" b="1" dirty="0" smtClean="0">
                <a:solidFill>
                  <a:srgbClr val="C00000"/>
                </a:solidFill>
              </a:rPr>
              <a:t>41%</a:t>
            </a:r>
            <a:r>
              <a:rPr lang="en-US" sz="1800" b="1" dirty="0" smtClean="0"/>
              <a:t> of Tennessee’s high school students reported they were physically active 60 or more minutes per day on five or more of the past seven days. (2013 TN YRBS survey)</a:t>
            </a:r>
          </a:p>
          <a:p>
            <a:pPr eaLnBrk="1" hangingPunct="1"/>
            <a:endParaRPr lang="en-US" sz="1000" b="1" dirty="0" smtClean="0"/>
          </a:p>
          <a:p>
            <a:pPr eaLnBrk="1" hangingPunct="1">
              <a:buNone/>
            </a:pPr>
            <a:endParaRPr lang="en-US" sz="800" b="1" dirty="0" smtClean="0"/>
          </a:p>
          <a:p>
            <a:pPr eaLnBrk="1" hangingPunct="1"/>
            <a:r>
              <a:rPr lang="en-US" sz="1800" b="1" dirty="0" smtClean="0">
                <a:solidFill>
                  <a:srgbClr val="C00000"/>
                </a:solidFill>
              </a:rPr>
              <a:t>82%</a:t>
            </a:r>
            <a:r>
              <a:rPr lang="en-US" sz="1800" b="1" dirty="0" smtClean="0"/>
              <a:t> of all Tennessee high school students reported they did not eat 5 or more fruits and vegetables per day. (2013 TN YRBS survey)</a:t>
            </a:r>
          </a:p>
          <a:p>
            <a:pPr eaLnBrk="1" hangingPunct="1">
              <a:buNone/>
            </a:pPr>
            <a:endParaRPr lang="en-US" sz="1000" b="1" dirty="0" smtClean="0"/>
          </a:p>
          <a:p>
            <a:pPr eaLnBrk="1" hangingPunct="1">
              <a:buNone/>
            </a:pPr>
            <a:endParaRPr lang="en-US" sz="800" b="1" dirty="0" smtClean="0"/>
          </a:p>
          <a:p>
            <a:pPr eaLnBrk="1" hangingPunct="1"/>
            <a:r>
              <a:rPr lang="en-US" sz="1800" b="1" dirty="0" smtClean="0"/>
              <a:t>Every year, </a:t>
            </a:r>
            <a:r>
              <a:rPr lang="en-US" sz="1800" b="1" dirty="0" smtClean="0">
                <a:solidFill>
                  <a:srgbClr val="C00000"/>
                </a:solidFill>
              </a:rPr>
              <a:t>14,600</a:t>
            </a:r>
            <a:r>
              <a:rPr lang="en-US" sz="1800" b="1" dirty="0" smtClean="0"/>
              <a:t> Tennessee youth under age 18 become daily smokers. (National Center for Tobacco-Free Kids)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3048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Tennessee Students are at Risk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800" b="1" dirty="0" smtClean="0"/>
              <a:t>Unhealthy dietary behaviors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 smtClean="0"/>
              <a:t>Inadequate physical activity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 smtClean="0"/>
              <a:t>Tobacco use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 smtClean="0"/>
              <a:t>Alcohol and other drug use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 smtClean="0"/>
              <a:t>Sexual behaviors that result in HIV infection, other sexually transmitted diseases, and unintended pregnancies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 smtClean="0"/>
              <a:t>Mental Health issues</a:t>
            </a:r>
          </a:p>
          <a:p>
            <a:pPr eaLnBrk="1" hangingPunct="1">
              <a:buNone/>
            </a:pPr>
            <a:endParaRPr lang="en-US" sz="1800" b="1" dirty="0" smtClean="0"/>
          </a:p>
          <a:p>
            <a:pPr eaLnBrk="1" hangingPunct="1"/>
            <a:r>
              <a:rPr lang="en-US" sz="1800" b="1" dirty="0" smtClean="0"/>
              <a:t>Violence / Bullying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3810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Behaviors Affecting Health and Learning (CDC)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1999"/>
          </a:xfrm>
        </p:spPr>
        <p:txBody>
          <a:bodyPr/>
          <a:lstStyle/>
          <a:p>
            <a:pPr eaLnBrk="1" hangingPunct="1">
              <a:lnSpc>
                <a:spcPts val="4500"/>
              </a:lnSpc>
            </a:pPr>
            <a:r>
              <a:rPr lang="en-US" sz="1800" b="1" dirty="0" smtClean="0">
                <a:ea typeface="ＭＳ Ｐゴシック" charset="-128"/>
              </a:rPr>
              <a:t>Physical activity		</a:t>
            </a:r>
            <a:r>
              <a:rPr lang="en-US" sz="1800" b="1" dirty="0" smtClean="0">
                <a:solidFill>
                  <a:srgbClr val="C00000"/>
                </a:solidFill>
                <a:ea typeface="ＭＳ Ｐゴシック" charset="-128"/>
              </a:rPr>
              <a:t>2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in</a:t>
            </a:r>
            <a:r>
              <a:rPr lang="en-US" sz="1800" b="1" dirty="0" smtClean="0">
                <a:solidFill>
                  <a:srgbClr val="C00000"/>
                </a:solidFill>
                <a:ea typeface="ＭＳ Ｐゴシック" charset="-128"/>
              </a:rPr>
              <a:t> 3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don’</a:t>
            </a:r>
            <a:r>
              <a:rPr lang="en-US" altLang="ja-JP" sz="1800" b="1" dirty="0" smtClean="0">
                <a:solidFill>
                  <a:srgbClr val="000000"/>
                </a:solidFill>
                <a:ea typeface="ＭＳ Ｐゴシック" charset="-128"/>
              </a:rPr>
              <a:t>t get enough</a:t>
            </a:r>
          </a:p>
          <a:p>
            <a:pPr eaLnBrk="1" hangingPunct="1">
              <a:lnSpc>
                <a:spcPts val="4500"/>
              </a:lnSpc>
            </a:pPr>
            <a:r>
              <a:rPr lang="en-US" sz="1800" b="1" dirty="0" smtClean="0">
                <a:ea typeface="ＭＳ Ｐゴシック" charset="-128"/>
              </a:rPr>
              <a:t>Breakfast			</a:t>
            </a:r>
            <a:r>
              <a:rPr lang="en-US" sz="1800" b="1" dirty="0" smtClean="0">
                <a:solidFill>
                  <a:srgbClr val="C00000"/>
                </a:solidFill>
                <a:ea typeface="ＭＳ Ｐゴシック" charset="-128"/>
              </a:rPr>
              <a:t>20%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of youth skip it</a:t>
            </a:r>
          </a:p>
          <a:p>
            <a:pPr eaLnBrk="1" hangingPunct="1">
              <a:lnSpc>
                <a:spcPts val="4500"/>
              </a:lnSpc>
            </a:pPr>
            <a:r>
              <a:rPr lang="en-US" sz="1800" b="1" dirty="0" smtClean="0">
                <a:ea typeface="ＭＳ Ｐゴシック" charset="-128"/>
              </a:rPr>
              <a:t>Visual problems		</a:t>
            </a:r>
            <a:r>
              <a:rPr lang="en-US" sz="1800" b="1" dirty="0" smtClean="0">
                <a:solidFill>
                  <a:srgbClr val="C00000"/>
                </a:solidFill>
                <a:ea typeface="ＭＳ Ｐゴシック" charset="-128"/>
              </a:rPr>
              <a:t>20%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of youth</a:t>
            </a:r>
          </a:p>
          <a:p>
            <a:pPr eaLnBrk="1" hangingPunct="1">
              <a:lnSpc>
                <a:spcPts val="4500"/>
              </a:lnSpc>
            </a:pPr>
            <a:r>
              <a:rPr lang="en-US" sz="1800" b="1" dirty="0" smtClean="0">
                <a:ea typeface="ＭＳ Ｐゴシック" charset="-128"/>
              </a:rPr>
              <a:t>Asthma			</a:t>
            </a:r>
            <a:r>
              <a:rPr lang="en-US" sz="1800" b="1" dirty="0" smtClean="0">
                <a:solidFill>
                  <a:srgbClr val="C00000"/>
                </a:solidFill>
                <a:ea typeface="ＭＳ Ｐゴシック" charset="-128"/>
              </a:rPr>
              <a:t>14%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of youth under 18 </a:t>
            </a:r>
          </a:p>
          <a:p>
            <a:pPr eaLnBrk="1" hangingPunct="1">
              <a:lnSpc>
                <a:spcPts val="4500"/>
              </a:lnSpc>
            </a:pPr>
            <a:r>
              <a:rPr lang="en-US" sz="1800" b="1" dirty="0" smtClean="0">
                <a:ea typeface="ＭＳ Ｐゴシック" charset="-128"/>
              </a:rPr>
              <a:t>Violence			</a:t>
            </a:r>
            <a:r>
              <a:rPr lang="en-US" sz="1800" b="1" dirty="0" smtClean="0">
                <a:solidFill>
                  <a:srgbClr val="C00000"/>
                </a:solidFill>
                <a:ea typeface="ＭＳ Ｐゴシック" charset="-128"/>
              </a:rPr>
              <a:t>28%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of adolescents bullied at school</a:t>
            </a:r>
          </a:p>
          <a:p>
            <a:pPr eaLnBrk="1" hangingPunct="1">
              <a:lnSpc>
                <a:spcPts val="4500"/>
              </a:lnSpc>
            </a:pPr>
            <a:r>
              <a:rPr lang="en-US" sz="1800" b="1" dirty="0" smtClean="0">
                <a:ea typeface="ＭＳ Ｐゴシック" charset="-128"/>
              </a:rPr>
              <a:t>Hyperactivity		</a:t>
            </a:r>
            <a:r>
              <a:rPr lang="en-US" sz="1800" b="1" dirty="0" smtClean="0">
                <a:solidFill>
                  <a:srgbClr val="C00000"/>
                </a:solidFill>
                <a:ea typeface="ＭＳ Ｐゴシック" charset="-128"/>
              </a:rPr>
              <a:t>8%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of youth 6-17 diagnosed</a:t>
            </a:r>
          </a:p>
          <a:p>
            <a:pPr eaLnBrk="1" hangingPunct="1">
              <a:lnSpc>
                <a:spcPts val="4500"/>
              </a:lnSpc>
            </a:pPr>
            <a:r>
              <a:rPr lang="en-US" sz="1800" b="1" dirty="0" smtClean="0">
                <a:ea typeface="ＭＳ Ｐゴシック" charset="-128"/>
              </a:rPr>
              <a:t>Teen pregnancy		</a:t>
            </a:r>
            <a:r>
              <a:rPr lang="en-US" sz="1800" b="1" dirty="0" smtClean="0">
                <a:solidFill>
                  <a:srgbClr val="C00000"/>
                </a:solidFill>
                <a:ea typeface="ＭＳ Ｐゴシック" charset="-128"/>
              </a:rPr>
              <a:t>1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in</a:t>
            </a:r>
            <a:r>
              <a:rPr lang="en-US" sz="1800" b="1" dirty="0" smtClean="0">
                <a:solidFill>
                  <a:srgbClr val="C00000"/>
                </a:solidFill>
                <a:ea typeface="ＭＳ Ｐゴシック" charset="-128"/>
              </a:rPr>
              <a:t> 3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teens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0960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Most Pressing Health Issues Affecting Academic Outcomes and their Frequency (Dr. Charles Basch)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267224" cy="54864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381000" y="6172200"/>
            <a:ext cx="2590800" cy="384048"/>
          </a:xfrm>
        </p:spPr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6/3/15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0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home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4343400" y="3886200"/>
            <a:ext cx="1981200" cy="1219200"/>
          </a:xfrm>
          <a:prstGeom prst="wedgeRectCallout">
            <a:avLst>
              <a:gd name="adj1" fmla="val -54569"/>
              <a:gd name="adj2" fmla="val -75782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Health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Education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2514600" y="685800"/>
            <a:ext cx="1524000" cy="914400"/>
          </a:xfrm>
          <a:prstGeom prst="wedgeRectCallout">
            <a:avLst>
              <a:gd name="adj1" fmla="val 45000"/>
              <a:gd name="adj2" fmla="val 15503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School 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Lunch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5257800" y="1676400"/>
            <a:ext cx="1524000" cy="914400"/>
          </a:xfrm>
          <a:prstGeom prst="wedgeRectCallout">
            <a:avLst>
              <a:gd name="adj1" fmla="val -102292"/>
              <a:gd name="adj2" fmla="val 6979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School 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Nurse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1600200" y="4876800"/>
            <a:ext cx="2209800" cy="609600"/>
          </a:xfrm>
          <a:prstGeom prst="wedgeRectCallout">
            <a:avLst>
              <a:gd name="adj1" fmla="val 63792"/>
              <a:gd name="adj2" fmla="val -24869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Counseling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5715000" y="2667000"/>
            <a:ext cx="1143000" cy="533400"/>
          </a:xfrm>
          <a:prstGeom prst="wedgeRectCallout">
            <a:avLst>
              <a:gd name="adj1" fmla="val -133333"/>
              <a:gd name="adj2" fmla="val 94347"/>
            </a:avLst>
          </a:prstGeom>
          <a:solidFill>
            <a:srgbClr val="FBDA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PTO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609600" y="1295400"/>
            <a:ext cx="1905000" cy="838200"/>
          </a:xfrm>
          <a:prstGeom prst="wedgeRoundRectCallout">
            <a:avLst>
              <a:gd name="adj1" fmla="val 52000"/>
              <a:gd name="adj2" fmla="val -83144"/>
              <a:gd name="adj3" fmla="val 16667"/>
            </a:avLst>
          </a:prstGeom>
          <a:solidFill>
            <a:srgbClr val="FBDA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Nutrition Ed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4038600" y="381000"/>
            <a:ext cx="1981200" cy="914400"/>
          </a:xfrm>
          <a:prstGeom prst="wedgeRectCallout">
            <a:avLst>
              <a:gd name="adj1" fmla="val -13222"/>
              <a:gd name="adj2" fmla="val 254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Physical Education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762000" y="2209800"/>
            <a:ext cx="2667000" cy="990600"/>
          </a:xfrm>
          <a:prstGeom prst="wedgeRoundRectCallout">
            <a:avLst>
              <a:gd name="adj1" fmla="val 45588"/>
              <a:gd name="adj2" fmla="val 2612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Anger Management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762000" y="3429000"/>
            <a:ext cx="2286000" cy="990600"/>
          </a:xfrm>
          <a:prstGeom prst="wedgeRoundRectCallout">
            <a:avLst>
              <a:gd name="adj1" fmla="val -1722"/>
              <a:gd name="adj2" fmla="val -94968"/>
              <a:gd name="adj3" fmla="val 16667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Crime Prevention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3733800" y="4800600"/>
            <a:ext cx="1676400" cy="762000"/>
          </a:xfrm>
          <a:prstGeom prst="wedgeRoundRectCallout">
            <a:avLst>
              <a:gd name="adj1" fmla="val -48866"/>
              <a:gd name="adj2" fmla="val -231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Sex Ed</a:t>
            </a: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5943600" y="4876800"/>
            <a:ext cx="1905000" cy="609600"/>
          </a:xfrm>
          <a:prstGeom prst="wedgeRoundRectCallout">
            <a:avLst>
              <a:gd name="adj1" fmla="val 41000"/>
              <a:gd name="adj2" fmla="val -83074"/>
              <a:gd name="adj3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AIDS Ed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>
            <a:off x="6248400" y="4267200"/>
            <a:ext cx="1905000" cy="685800"/>
          </a:xfrm>
          <a:prstGeom prst="wedgeRoundRectCallout">
            <a:avLst>
              <a:gd name="adj1" fmla="val -70000"/>
              <a:gd name="adj2" fmla="val 62269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Drug Ed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67" name="AutoShape 15"/>
          <p:cNvSpPr>
            <a:spLocks noChangeArrowheads="1"/>
          </p:cNvSpPr>
          <p:nvPr/>
        </p:nvSpPr>
        <p:spPr bwMode="auto">
          <a:xfrm>
            <a:off x="6096000" y="3352800"/>
            <a:ext cx="1905000" cy="914400"/>
          </a:xfrm>
          <a:prstGeom prst="wedgeRoundRectCallout">
            <a:avLst>
              <a:gd name="adj1" fmla="val -45000"/>
              <a:gd name="adj2" fmla="val -74134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Fund Raisers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68" name="AutoShape 16"/>
          <p:cNvSpPr>
            <a:spLocks noChangeArrowheads="1"/>
          </p:cNvSpPr>
          <p:nvPr/>
        </p:nvSpPr>
        <p:spPr bwMode="auto">
          <a:xfrm>
            <a:off x="5943600" y="838200"/>
            <a:ext cx="1905000" cy="609600"/>
          </a:xfrm>
          <a:prstGeom prst="wedgeRoundRectCallout">
            <a:avLst>
              <a:gd name="adj1" fmla="val -42000"/>
              <a:gd name="adj2" fmla="val 85676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Vaccines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6705600" y="2209800"/>
            <a:ext cx="1905000" cy="609600"/>
          </a:xfrm>
          <a:prstGeom prst="wedgeRoundRectCallout">
            <a:avLst>
              <a:gd name="adj1" fmla="val -102000"/>
              <a:gd name="adj2" fmla="val 307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Diabetes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609600" y="4419600"/>
            <a:ext cx="2286000" cy="533400"/>
          </a:xfrm>
          <a:prstGeom prst="wedgeRoundRectCallout">
            <a:avLst>
              <a:gd name="adj1" fmla="val 85000"/>
              <a:gd name="adj2" fmla="val 90773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Self Image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304800" y="5562600"/>
            <a:ext cx="8610600" cy="914400"/>
          </a:xfrm>
          <a:prstGeom prst="rect">
            <a:avLst/>
          </a:prstGeom>
          <a:solidFill>
            <a:srgbClr val="08080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EFAC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 Uncoordinated School Health Program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1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16737</TotalTime>
  <Words>1080</Words>
  <Application>Microsoft Macintosh PowerPoint</Application>
  <PresentationFormat>On-screen Show (4:3)</PresentationFormat>
  <Paragraphs>226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Paper</vt:lpstr>
      <vt:lpstr>CorelDRAW</vt:lpstr>
      <vt:lpstr>PowerPoint Presentation</vt:lpstr>
      <vt:lpstr>Coordinated School Health</vt:lpstr>
      <vt:lpstr>Why do schools need to address health issues? </vt:lpstr>
      <vt:lpstr>Students Cannot be Totally Committed to Learning until Basic Needs are Addressed.</vt:lpstr>
      <vt:lpstr>Tennessee Students are at Risk</vt:lpstr>
      <vt:lpstr>Behaviors Affecting Health and Learning (CDC)</vt:lpstr>
      <vt:lpstr>Most Pressing Health Issues Affecting Academic Outcomes and their Frequency (Dr. Charles Basch)</vt:lpstr>
      <vt:lpstr>PowerPoint Presentation</vt:lpstr>
      <vt:lpstr>PowerPoint Presentation</vt:lpstr>
      <vt:lpstr>CSH Model</vt:lpstr>
      <vt:lpstr>  Coordinated School Health  </vt:lpstr>
      <vt:lpstr>Coordinated School Health        History  </vt:lpstr>
      <vt:lpstr>Coordinated School Health        History  </vt:lpstr>
      <vt:lpstr>Coordinated School Health        History  </vt:lpstr>
      <vt:lpstr>Coordinated School Health        History  </vt:lpstr>
      <vt:lpstr>Tennessee Coordinated School Health Stakeholders</vt:lpstr>
      <vt:lpstr>CSH Standards and Guidelines / Role of Coordinator</vt:lpstr>
      <vt:lpstr>Role of School Health Advisory Council (SHAC)</vt:lpstr>
      <vt:lpstr>Role of Healthy School Team (HST)</vt:lpstr>
      <vt:lpstr>www.cdc.gov/HealthyYouth</vt:lpstr>
      <vt:lpstr>www.Tennessee.gov/education/schoolhealth/</vt:lpstr>
      <vt:lpstr>Benefits of Coordinated School Health Efforts</vt:lpstr>
      <vt:lpstr>Reducing the Barriers to Learning</vt:lpstr>
      <vt:lpstr>PowerPoint Presentation</vt:lpstr>
    </vt:vector>
  </TitlesOfParts>
  <Company>Governor's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Coleman</dc:creator>
  <cp:lastModifiedBy>Brian Fisher</cp:lastModifiedBy>
  <cp:revision>1159</cp:revision>
  <dcterms:created xsi:type="dcterms:W3CDTF">2011-08-19T16:41:02Z</dcterms:created>
  <dcterms:modified xsi:type="dcterms:W3CDTF">2015-06-03T20:19:17Z</dcterms:modified>
</cp:coreProperties>
</file>