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6.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1" r:id="rId1"/>
  </p:sldMasterIdLst>
  <p:notesMasterIdLst>
    <p:notesMasterId r:id="rId54"/>
  </p:notesMasterIdLst>
  <p:sldIdLst>
    <p:sldId id="256" r:id="rId2"/>
    <p:sldId id="264" r:id="rId3"/>
    <p:sldId id="292" r:id="rId4"/>
    <p:sldId id="257" r:id="rId5"/>
    <p:sldId id="293" r:id="rId6"/>
    <p:sldId id="262" r:id="rId7"/>
    <p:sldId id="263" r:id="rId8"/>
    <p:sldId id="288" r:id="rId9"/>
    <p:sldId id="347" r:id="rId10"/>
    <p:sldId id="349" r:id="rId11"/>
    <p:sldId id="344" r:id="rId12"/>
    <p:sldId id="345" r:id="rId13"/>
    <p:sldId id="339" r:id="rId14"/>
    <p:sldId id="258" r:id="rId15"/>
    <p:sldId id="273" r:id="rId16"/>
    <p:sldId id="277" r:id="rId17"/>
    <p:sldId id="278" r:id="rId18"/>
    <p:sldId id="279" r:id="rId19"/>
    <p:sldId id="280" r:id="rId20"/>
    <p:sldId id="348" r:id="rId21"/>
    <p:sldId id="282" r:id="rId22"/>
    <p:sldId id="283" r:id="rId23"/>
    <p:sldId id="284" r:id="rId24"/>
    <p:sldId id="313" r:id="rId25"/>
    <p:sldId id="314" r:id="rId26"/>
    <p:sldId id="315" r:id="rId27"/>
    <p:sldId id="316" r:id="rId28"/>
    <p:sldId id="317" r:id="rId29"/>
    <p:sldId id="350" r:id="rId30"/>
    <p:sldId id="276" r:id="rId31"/>
    <p:sldId id="287" r:id="rId32"/>
    <p:sldId id="343" r:id="rId33"/>
    <p:sldId id="286" r:id="rId34"/>
    <p:sldId id="341" r:id="rId35"/>
    <p:sldId id="298" r:id="rId36"/>
    <p:sldId id="321" r:id="rId37"/>
    <p:sldId id="323" r:id="rId38"/>
    <p:sldId id="311" r:id="rId39"/>
    <p:sldId id="312" r:id="rId40"/>
    <p:sldId id="318" r:id="rId41"/>
    <p:sldId id="294" r:id="rId42"/>
    <p:sldId id="299" r:id="rId43"/>
    <p:sldId id="300" r:id="rId44"/>
    <p:sldId id="319" r:id="rId45"/>
    <p:sldId id="324" r:id="rId46"/>
    <p:sldId id="325" r:id="rId47"/>
    <p:sldId id="301" r:id="rId48"/>
    <p:sldId id="302" r:id="rId49"/>
    <p:sldId id="272" r:id="rId50"/>
    <p:sldId id="268" r:id="rId51"/>
    <p:sldId id="328" r:id="rId52"/>
    <p:sldId id="261" r:id="rId53"/>
  </p:sldIdLst>
  <p:sldSz cx="9144000" cy="6858000" type="screen4x3"/>
  <p:notesSz cx="6858000" cy="9144000"/>
  <p:custDataLst>
    <p:tags r:id="rId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034" autoAdjust="0"/>
  </p:normalViewPr>
  <p:slideViewPr>
    <p:cSldViewPr>
      <p:cViewPr varScale="1">
        <p:scale>
          <a:sx n="68" d="100"/>
          <a:sy n="68" d="100"/>
        </p:scale>
        <p:origin x="87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1"/>
          <c:order val="0"/>
          <c:tx>
            <c:v>Number of children</c:v>
          </c:tx>
          <c:invertIfNegative val="0"/>
          <c:cat>
            <c:numRef>
              <c:f>Sheet2!$A$1:$A$15</c:f>
              <c:numCache>
                <c:formatCode>General</c:formatCode>
                <c:ptCount val="1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numCache>
            </c:numRef>
          </c:cat>
          <c:val>
            <c:numRef>
              <c:f>Sheet2!$B$1:$B$15</c:f>
              <c:numCache>
                <c:formatCode>General</c:formatCode>
                <c:ptCount val="15"/>
                <c:pt idx="0">
                  <c:v>25</c:v>
                </c:pt>
                <c:pt idx="1">
                  <c:v>34</c:v>
                </c:pt>
                <c:pt idx="2">
                  <c:v>58</c:v>
                </c:pt>
                <c:pt idx="3">
                  <c:v>99</c:v>
                </c:pt>
                <c:pt idx="4">
                  <c:v>164</c:v>
                </c:pt>
                <c:pt idx="5">
                  <c:v>292</c:v>
                </c:pt>
                <c:pt idx="6">
                  <c:v>208</c:v>
                </c:pt>
                <c:pt idx="7">
                  <c:v>126</c:v>
                </c:pt>
                <c:pt idx="8">
                  <c:v>141</c:v>
                </c:pt>
                <c:pt idx="9">
                  <c:v>110</c:v>
                </c:pt>
                <c:pt idx="10">
                  <c:v>104</c:v>
                </c:pt>
                <c:pt idx="11">
                  <c:v>56</c:v>
                </c:pt>
                <c:pt idx="12">
                  <c:v>33</c:v>
                </c:pt>
                <c:pt idx="13">
                  <c:v>16</c:v>
                </c:pt>
                <c:pt idx="14">
                  <c:v>1</c:v>
                </c:pt>
              </c:numCache>
            </c:numRef>
          </c:val>
          <c:extLst>
            <c:ext xmlns:c16="http://schemas.microsoft.com/office/drawing/2014/chart" uri="{C3380CC4-5D6E-409C-BE32-E72D297353CC}">
              <c16:uniqueId val="{00000000-4B2F-475E-B0AF-5209552680C5}"/>
            </c:ext>
          </c:extLst>
        </c:ser>
        <c:dLbls>
          <c:showLegendKey val="0"/>
          <c:showVal val="0"/>
          <c:showCatName val="0"/>
          <c:showSerName val="0"/>
          <c:showPercent val="0"/>
          <c:showBubbleSize val="0"/>
        </c:dLbls>
        <c:gapWidth val="150"/>
        <c:shape val="box"/>
        <c:axId val="67999232"/>
        <c:axId val="68020480"/>
        <c:axId val="0"/>
      </c:bar3DChart>
      <c:catAx>
        <c:axId val="67999232"/>
        <c:scaling>
          <c:orientation val="minMax"/>
        </c:scaling>
        <c:delete val="0"/>
        <c:axPos val="b"/>
        <c:numFmt formatCode="General" sourceLinked="1"/>
        <c:majorTickMark val="out"/>
        <c:minorTickMark val="none"/>
        <c:tickLblPos val="nextTo"/>
        <c:crossAx val="68020480"/>
        <c:crosses val="autoZero"/>
        <c:auto val="1"/>
        <c:lblAlgn val="ctr"/>
        <c:lblOffset val="100"/>
        <c:noMultiLvlLbl val="0"/>
      </c:catAx>
      <c:valAx>
        <c:axId val="68020480"/>
        <c:scaling>
          <c:orientation val="minMax"/>
        </c:scaling>
        <c:delete val="0"/>
        <c:axPos val="l"/>
        <c:majorGridlines/>
        <c:numFmt formatCode="General" sourceLinked="1"/>
        <c:majorTickMark val="out"/>
        <c:minorTickMark val="none"/>
        <c:tickLblPos val="nextTo"/>
        <c:crossAx val="6799923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pie3DChart>
        <c:varyColors val="1"/>
        <c:ser>
          <c:idx val="0"/>
          <c:order val="0"/>
          <c:dLbls>
            <c:dLbl>
              <c:idx val="0"/>
              <c:spPr>
                <a:ln>
                  <a:solidFill>
                    <a:srgbClr val="4F81BD"/>
                  </a:solidFill>
                </a:ln>
              </c:spPr>
              <c:txPr>
                <a:bodyPr/>
                <a:lstStyle/>
                <a:p>
                  <a:pPr>
                    <a:defRPr/>
                  </a:pPr>
                  <a:endParaRPr lang="en-US"/>
                </a:p>
              </c:txPr>
              <c:dLblPos val="bestFit"/>
              <c:showLegendKey val="1"/>
              <c:showVal val="0"/>
              <c:showCatName val="0"/>
              <c:showSerName val="0"/>
              <c:showPercent val="1"/>
              <c:showBubbleSize val="0"/>
              <c:extLst>
                <c:ext xmlns:c16="http://schemas.microsoft.com/office/drawing/2014/chart" uri="{C3380CC4-5D6E-409C-BE32-E72D297353CC}">
                  <c16:uniqueId val="{00000000-04C9-4703-ADE3-9BF292839589}"/>
                </c:ext>
              </c:extLst>
            </c:dLbl>
            <c:spPr>
              <a:noFill/>
              <a:ln>
                <a:noFill/>
              </a:ln>
              <a:effectLst/>
            </c:spPr>
            <c:dLblPos val="bestFit"/>
            <c:showLegendKey val="1"/>
            <c:showVal val="0"/>
            <c:showCatName val="0"/>
            <c:showSerName val="0"/>
            <c:showPercent val="1"/>
            <c:showBubbleSize val="0"/>
            <c:showLeaderLines val="1"/>
            <c:extLst>
              <c:ext xmlns:c15="http://schemas.microsoft.com/office/drawing/2012/chart" uri="{CE6537A1-D6FC-4f65-9D91-7224C49458BB}"/>
            </c:extLst>
          </c:dLbls>
          <c:cat>
            <c:strRef>
              <c:f>Sheet4!$A$1:$A$7</c:f>
              <c:strCache>
                <c:ptCount val="7"/>
                <c:pt idx="0">
                  <c:v>Routine Check -up</c:v>
                </c:pt>
                <c:pt idx="1">
                  <c:v>Failed School Screening</c:v>
                </c:pt>
                <c:pt idx="2">
                  <c:v>Pediatrician Referral</c:v>
                </c:pt>
                <c:pt idx="3">
                  <c:v>Teacher Referral</c:v>
                </c:pt>
                <c:pt idx="4">
                  <c:v>Child's Symptoms</c:v>
                </c:pt>
                <c:pt idx="5">
                  <c:v>Parent/Family suspected problem</c:v>
                </c:pt>
                <c:pt idx="6">
                  <c:v>Other</c:v>
                </c:pt>
              </c:strCache>
            </c:strRef>
          </c:cat>
          <c:val>
            <c:numRef>
              <c:f>Sheet4!$B$1:$B$7</c:f>
              <c:numCache>
                <c:formatCode>General</c:formatCode>
                <c:ptCount val="7"/>
                <c:pt idx="0">
                  <c:v>60.4</c:v>
                </c:pt>
                <c:pt idx="1">
                  <c:v>9.9</c:v>
                </c:pt>
                <c:pt idx="2">
                  <c:v>5.9</c:v>
                </c:pt>
                <c:pt idx="3">
                  <c:v>3.5</c:v>
                </c:pt>
                <c:pt idx="4">
                  <c:v>11.7</c:v>
                </c:pt>
                <c:pt idx="5">
                  <c:v>4.5999999999999996</c:v>
                </c:pt>
                <c:pt idx="6">
                  <c:v>4.9000000000000004</c:v>
                </c:pt>
              </c:numCache>
            </c:numRef>
          </c:val>
          <c:extLst>
            <c:ext xmlns:c16="http://schemas.microsoft.com/office/drawing/2014/chart" uri="{C3380CC4-5D6E-409C-BE32-E72D297353CC}">
              <c16:uniqueId val="{00000001-04C9-4703-ADE3-9BF292839589}"/>
            </c:ext>
          </c:extLst>
        </c:ser>
        <c:dLbls>
          <c:showLegendKey val="0"/>
          <c:showVal val="0"/>
          <c:showCatName val="0"/>
          <c:showSerName val="0"/>
          <c:showPercent val="0"/>
          <c:showBubbleSize val="0"/>
          <c:showLeaderLines val="1"/>
        </c:dLbls>
      </c:pie3DChart>
    </c:plotArea>
    <c:legend>
      <c:legendPos val="r"/>
      <c:overlay val="0"/>
      <c:txPr>
        <a:bodyPr/>
        <a:lstStyle/>
        <a:p>
          <a:pPr rtl="0">
            <a:defRPr sz="12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spPr>
              <a:noFill/>
              <a:ln>
                <a:noFill/>
              </a:ln>
              <a:effectLst/>
            </c:spPr>
            <c:txPr>
              <a:bodyPr/>
              <a:lstStyle/>
              <a:p>
                <a:pPr>
                  <a:defRPr sz="1400"/>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Sheet3!$A$1:$A$4</c:f>
              <c:strCache>
                <c:ptCount val="4"/>
                <c:pt idx="0">
                  <c:v>No Sign/Symptom</c:v>
                </c:pt>
                <c:pt idx="1">
                  <c:v>Passed School Screening</c:v>
                </c:pt>
                <c:pt idx="2">
                  <c:v>Passed Pediatrician Screening</c:v>
                </c:pt>
                <c:pt idx="3">
                  <c:v>Other</c:v>
                </c:pt>
              </c:strCache>
            </c:strRef>
          </c:cat>
          <c:val>
            <c:numRef>
              <c:f>Sheet3!$B$1:$B$4</c:f>
              <c:numCache>
                <c:formatCode>General</c:formatCode>
                <c:ptCount val="4"/>
                <c:pt idx="0">
                  <c:v>75</c:v>
                </c:pt>
                <c:pt idx="1">
                  <c:v>22.2</c:v>
                </c:pt>
                <c:pt idx="2">
                  <c:v>0.70000000000000007</c:v>
                </c:pt>
                <c:pt idx="3">
                  <c:v>2.1</c:v>
                </c:pt>
              </c:numCache>
            </c:numRef>
          </c:val>
          <c:extLst>
            <c:ext xmlns:c16="http://schemas.microsoft.com/office/drawing/2014/chart" uri="{C3380CC4-5D6E-409C-BE32-E72D297353CC}">
              <c16:uniqueId val="{00000000-54E4-4FD0-8E73-D78DA2D7F696}"/>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sz="14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7FD251-6704-4B64-9CDF-C54AF14098D0}" type="datetimeFigureOut">
              <a:rPr lang="en-US" smtClean="0"/>
              <a:t>11/28/2022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20EE0B-E876-4800-BB77-DBED95A2267B}" type="slidenum">
              <a:rPr lang="en-US" smtClean="0"/>
              <a:t>‹#›</a:t>
            </a:fld>
            <a:endParaRPr lang="en-US"/>
          </a:p>
        </p:txBody>
      </p:sp>
    </p:spTree>
    <p:extLst>
      <p:ext uri="{BB962C8B-B14F-4D97-AF65-F5344CB8AC3E}">
        <p14:creationId xmlns:p14="http://schemas.microsoft.com/office/powerpoint/2010/main" val="1647696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whole host of visual impairments</a:t>
            </a:r>
            <a:r>
              <a:rPr lang="en-US" baseline="0" dirty="0"/>
              <a:t> that can affect learning, but I’ll go through the most common ones that come up when touting the need for vision screenings. Amblyopia is often asymptomatic as it generally affects one eye. Children are unaware of symptoms. </a:t>
            </a:r>
            <a:endParaRPr lang="en-US" dirty="0"/>
          </a:p>
        </p:txBody>
      </p:sp>
      <p:sp>
        <p:nvSpPr>
          <p:cNvPr id="4" name="Slide Number Placeholder 3"/>
          <p:cNvSpPr>
            <a:spLocks noGrp="1"/>
          </p:cNvSpPr>
          <p:nvPr>
            <p:ph type="sldNum" sz="quarter" idx="10"/>
          </p:nvPr>
        </p:nvSpPr>
        <p:spPr/>
        <p:txBody>
          <a:bodyPr/>
          <a:lstStyle/>
          <a:p>
            <a:fld id="{7D20EE0B-E876-4800-BB77-DBED95A2267B}" type="slidenum">
              <a:rPr lang="en-US" smtClean="0"/>
              <a:t>4</a:t>
            </a:fld>
            <a:endParaRPr lang="en-US"/>
          </a:p>
        </p:txBody>
      </p:sp>
    </p:spTree>
    <p:extLst>
      <p:ext uri="{BB962C8B-B14F-4D97-AF65-F5344CB8AC3E}">
        <p14:creationId xmlns:p14="http://schemas.microsoft.com/office/powerpoint/2010/main" val="1235161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selected 2</a:t>
            </a:r>
            <a:r>
              <a:rPr lang="en-US" baseline="30000" dirty="0"/>
              <a:t>nd</a:t>
            </a:r>
            <a:r>
              <a:rPr lang="en-US" dirty="0"/>
              <a:t> grade as the children are young enough</a:t>
            </a:r>
            <a:r>
              <a:rPr lang="en-US" baseline="0" dirty="0"/>
              <a:t> to catch things early, but old enough to reliably and relatively efficiently perform the test. Newly added as a minimum requirement as it was noted that many classrooms use white boards now with colored dry erase markers and a deficit may affect learning now more than previously. Mostly we find red/green color vision deficits, which are generally congenital and run in the family, but making the teacher aware can allow for proper accommodations if needed. We use the HRR test, one eye is tested at a time as you can have a defect in one eye and not the other. This can be used for children as well as adults. They use the paint brush instrument to trace what shapes they see in the picture. They do not actually have to verbalize what they see. There are many other similar tests as well as online apps that I know some schools use, however the instructions were lacking and validity/calibration often difficult to determine. </a:t>
            </a:r>
            <a:endParaRPr lang="en-US" dirty="0"/>
          </a:p>
        </p:txBody>
      </p:sp>
      <p:sp>
        <p:nvSpPr>
          <p:cNvPr id="4" name="Slide Number Placeholder 3"/>
          <p:cNvSpPr>
            <a:spLocks noGrp="1"/>
          </p:cNvSpPr>
          <p:nvPr>
            <p:ph type="sldNum" sz="quarter" idx="10"/>
          </p:nvPr>
        </p:nvSpPr>
        <p:spPr/>
        <p:txBody>
          <a:bodyPr/>
          <a:lstStyle/>
          <a:p>
            <a:fld id="{7D20EE0B-E876-4800-BB77-DBED95A2267B}" type="slidenum">
              <a:rPr lang="en-US" smtClean="0"/>
              <a:t>19</a:t>
            </a:fld>
            <a:endParaRPr lang="en-US"/>
          </a:p>
        </p:txBody>
      </p:sp>
    </p:spTree>
    <p:extLst>
      <p:ext uri="{BB962C8B-B14F-4D97-AF65-F5344CB8AC3E}">
        <p14:creationId xmlns:p14="http://schemas.microsoft.com/office/powerpoint/2010/main" val="1958553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selected 2</a:t>
            </a:r>
            <a:r>
              <a:rPr lang="en-US" baseline="30000" dirty="0"/>
              <a:t>nd</a:t>
            </a:r>
            <a:r>
              <a:rPr lang="en-US" dirty="0"/>
              <a:t> grade as the children are young enough</a:t>
            </a:r>
            <a:r>
              <a:rPr lang="en-US" baseline="0" dirty="0"/>
              <a:t> to catch things early, but old enough to reliably and relatively efficiently perform the test. Newly added as a minimum requirement as it was noted that many classrooms use white boards now with colored dry erase markers and a deficit may affect learning now more than previously. Mostly we find red/green color vision deficits, which are generally congenital and run in the family, but making the teacher aware can allow for proper accommodations if needed. We use the HRR test, one eye is tested at a time as you can have a defect in one eye and not the other. This can be used for children as well as adults. They use the paint brush instrument to trace what shapes they see in the picture. They do not actually have to verbalize what they see. There are many other similar tests as well as online apps that I know some schools use, however the instructions were lacking and validity/calibration often difficult to determine. </a:t>
            </a:r>
            <a:endParaRPr lang="en-US" dirty="0"/>
          </a:p>
        </p:txBody>
      </p:sp>
      <p:sp>
        <p:nvSpPr>
          <p:cNvPr id="4" name="Slide Number Placeholder 3"/>
          <p:cNvSpPr>
            <a:spLocks noGrp="1"/>
          </p:cNvSpPr>
          <p:nvPr>
            <p:ph type="sldNum" sz="quarter" idx="10"/>
          </p:nvPr>
        </p:nvSpPr>
        <p:spPr/>
        <p:txBody>
          <a:bodyPr/>
          <a:lstStyle/>
          <a:p>
            <a:fld id="{7D20EE0B-E876-4800-BB77-DBED95A2267B}" type="slidenum">
              <a:rPr lang="en-US" smtClean="0"/>
              <a:t>20</a:t>
            </a:fld>
            <a:endParaRPr lang="en-US"/>
          </a:p>
        </p:txBody>
      </p:sp>
    </p:spTree>
    <p:extLst>
      <p:ext uri="{BB962C8B-B14F-4D97-AF65-F5344CB8AC3E}">
        <p14:creationId xmlns:p14="http://schemas.microsoft.com/office/powerpoint/2010/main" val="2855994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Eyes must work well together for depth</a:t>
            </a:r>
            <a:r>
              <a:rPr lang="en-US" baseline="0" dirty="0"/>
              <a:t> perception to occur; important with sports, driving, </a:t>
            </a:r>
            <a:r>
              <a:rPr lang="en-US" baseline="0" dirty="0" err="1"/>
              <a:t>etc</a:t>
            </a:r>
            <a:r>
              <a:rPr lang="en-US" baseline="0" dirty="0"/>
              <a:t>…</a:t>
            </a:r>
            <a:endParaRPr lang="en-US" dirty="0"/>
          </a:p>
        </p:txBody>
      </p:sp>
      <p:sp>
        <p:nvSpPr>
          <p:cNvPr id="4" name="Slide Number Placeholder 3"/>
          <p:cNvSpPr>
            <a:spLocks noGrp="1"/>
          </p:cNvSpPr>
          <p:nvPr>
            <p:ph type="sldNum" sz="quarter" idx="10"/>
          </p:nvPr>
        </p:nvSpPr>
        <p:spPr/>
        <p:txBody>
          <a:bodyPr/>
          <a:lstStyle/>
          <a:p>
            <a:fld id="{7D20EE0B-E876-4800-BB77-DBED95A2267B}" type="slidenum">
              <a:rPr lang="en-US" smtClean="0"/>
              <a:t>22</a:t>
            </a:fld>
            <a:endParaRPr lang="en-US"/>
          </a:p>
        </p:txBody>
      </p:sp>
    </p:spTree>
    <p:extLst>
      <p:ext uri="{BB962C8B-B14F-4D97-AF65-F5344CB8AC3E}">
        <p14:creationId xmlns:p14="http://schemas.microsoft.com/office/powerpoint/2010/main" val="4107589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TN</a:t>
            </a:r>
            <a:r>
              <a:rPr lang="en-US" baseline="0" dirty="0"/>
              <a:t> does allow the use of certain mechanical testing units for screenings. How does this all fit with best practices? The most recent study on best practices for preschoolers was sponsored by Prevent Blindness America which established a National Expert Panel. They specifically geared their study for best practices for screenings conducted by non-eye care professionals</a:t>
            </a:r>
            <a:endParaRPr lang="en-US" dirty="0"/>
          </a:p>
        </p:txBody>
      </p:sp>
      <p:sp>
        <p:nvSpPr>
          <p:cNvPr id="4" name="Slide Number Placeholder 3"/>
          <p:cNvSpPr>
            <a:spLocks noGrp="1"/>
          </p:cNvSpPr>
          <p:nvPr>
            <p:ph type="sldNum" sz="quarter" idx="10"/>
          </p:nvPr>
        </p:nvSpPr>
        <p:spPr/>
        <p:txBody>
          <a:bodyPr/>
          <a:lstStyle/>
          <a:p>
            <a:fld id="{7D20EE0B-E876-4800-BB77-DBED95A2267B}" type="slidenum">
              <a:rPr lang="en-US" smtClean="0"/>
              <a:t>24</a:t>
            </a:fld>
            <a:endParaRPr lang="en-US"/>
          </a:p>
        </p:txBody>
      </p:sp>
    </p:spTree>
    <p:extLst>
      <p:ext uri="{BB962C8B-B14F-4D97-AF65-F5344CB8AC3E}">
        <p14:creationId xmlns:p14="http://schemas.microsoft.com/office/powerpoint/2010/main" val="4036050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Their</a:t>
            </a:r>
            <a:r>
              <a:rPr lang="en-US" baseline="0" dirty="0"/>
              <a:t> recommendations for recognition acuity are very similar to the TN guide, using LEA symbols or HOTV, however using a type with single lines instead of the whole chart, and for occlusion using these special glasses or an adhesive patch</a:t>
            </a:r>
            <a:endParaRPr lang="en-US" dirty="0"/>
          </a:p>
        </p:txBody>
      </p:sp>
      <p:sp>
        <p:nvSpPr>
          <p:cNvPr id="4" name="Slide Number Placeholder 3"/>
          <p:cNvSpPr>
            <a:spLocks noGrp="1"/>
          </p:cNvSpPr>
          <p:nvPr>
            <p:ph type="sldNum" sz="quarter" idx="10"/>
          </p:nvPr>
        </p:nvSpPr>
        <p:spPr/>
        <p:txBody>
          <a:bodyPr/>
          <a:lstStyle/>
          <a:p>
            <a:fld id="{7D20EE0B-E876-4800-BB77-DBED95A2267B}" type="slidenum">
              <a:rPr lang="en-US" smtClean="0"/>
              <a:t>25</a:t>
            </a:fld>
            <a:endParaRPr lang="en-US"/>
          </a:p>
        </p:txBody>
      </p:sp>
    </p:spTree>
    <p:extLst>
      <p:ext uri="{BB962C8B-B14F-4D97-AF65-F5344CB8AC3E}">
        <p14:creationId xmlns:p14="http://schemas.microsoft.com/office/powerpoint/2010/main" val="1218514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National Expert</a:t>
            </a:r>
            <a:r>
              <a:rPr lang="en-US" baseline="0" dirty="0"/>
              <a:t> panel also verified the ability to use certain mechanical testing devices. These generally only assess refractive error, but that has been shown to be helpful in identifying constant strabismus, which we mentioned is a risk factor for amblyopia in addition to uncorrected refractive error. The AAP also stated instrument based testing can be used as an alternative to the wall chart in 3-5 year olds. Specifically these brands are mentioned by all parties.</a:t>
            </a:r>
            <a:endParaRPr lang="en-US" dirty="0"/>
          </a:p>
        </p:txBody>
      </p:sp>
      <p:sp>
        <p:nvSpPr>
          <p:cNvPr id="4" name="Slide Number Placeholder 3"/>
          <p:cNvSpPr>
            <a:spLocks noGrp="1"/>
          </p:cNvSpPr>
          <p:nvPr>
            <p:ph type="sldNum" sz="quarter" idx="10"/>
          </p:nvPr>
        </p:nvSpPr>
        <p:spPr/>
        <p:txBody>
          <a:bodyPr/>
          <a:lstStyle/>
          <a:p>
            <a:fld id="{7D20EE0B-E876-4800-BB77-DBED95A2267B}" type="slidenum">
              <a:rPr lang="en-US" smtClean="0"/>
              <a:t>26</a:t>
            </a:fld>
            <a:endParaRPr lang="en-US"/>
          </a:p>
        </p:txBody>
      </p:sp>
    </p:spTree>
    <p:extLst>
      <p:ext uri="{BB962C8B-B14F-4D97-AF65-F5344CB8AC3E}">
        <p14:creationId xmlns:p14="http://schemas.microsoft.com/office/powerpoint/2010/main" val="1001772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20EE0B-E876-4800-BB77-DBED95A2267B}" type="slidenum">
              <a:rPr lang="en-US" smtClean="0"/>
              <a:t>28</a:t>
            </a:fld>
            <a:endParaRPr lang="en-US"/>
          </a:p>
        </p:txBody>
      </p:sp>
    </p:spTree>
    <p:extLst>
      <p:ext uri="{BB962C8B-B14F-4D97-AF65-F5344CB8AC3E}">
        <p14:creationId xmlns:p14="http://schemas.microsoft.com/office/powerpoint/2010/main" val="1252995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still many families that may have opted to not purchase a market place plan, using a private exchange may not have the same benefits, or if they opted to take the penalty there still may be uninsured children that resources have to be found in the community</a:t>
            </a:r>
            <a:endParaRPr lang="en-US" dirty="0"/>
          </a:p>
        </p:txBody>
      </p:sp>
      <p:sp>
        <p:nvSpPr>
          <p:cNvPr id="4" name="Slide Number Placeholder 3"/>
          <p:cNvSpPr>
            <a:spLocks noGrp="1"/>
          </p:cNvSpPr>
          <p:nvPr>
            <p:ph type="sldNum" sz="quarter" idx="10"/>
          </p:nvPr>
        </p:nvSpPr>
        <p:spPr/>
        <p:txBody>
          <a:bodyPr/>
          <a:lstStyle/>
          <a:p>
            <a:fld id="{7D20EE0B-E876-4800-BB77-DBED95A2267B}" type="slidenum">
              <a:rPr lang="en-US" smtClean="0"/>
              <a:t>32</a:t>
            </a:fld>
            <a:endParaRPr lang="en-US"/>
          </a:p>
        </p:txBody>
      </p:sp>
    </p:spTree>
    <p:extLst>
      <p:ext uri="{BB962C8B-B14F-4D97-AF65-F5344CB8AC3E}">
        <p14:creationId xmlns:p14="http://schemas.microsoft.com/office/powerpoint/2010/main" val="3405492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reviewing our</a:t>
            </a:r>
            <a:r>
              <a:rPr lang="en-US" baseline="0" dirty="0"/>
              <a:t> criteria and will be adjusting the acuity requirements to reflect new research indicating that a cut-off of 20/40 or worse is more sensitive for catching preschoolers with issues earlier. Please note that the acuity cut offs are not 20/20, emphasizing that passing a screening does not mean you have perfect vision. Any time more stringent criteria is used it should increase sensitivity (catch more problems), but also likely increase false positives (refer people that may not ultimately have a problem). Ideally any test would be very specific as well as sensitive, however recognition acuity alone is a subjective test; it relies on the child’s abilities. Cover test, retinoscopy and direct ophthalmoscopy are objective tests, however they rely on the skill of the examiner and are not quick teach tests that you can quickly show a lay person volunteer, which is why they are not routinely performed on most screenings. </a:t>
            </a:r>
            <a:endParaRPr lang="en-US" dirty="0"/>
          </a:p>
        </p:txBody>
      </p:sp>
      <p:sp>
        <p:nvSpPr>
          <p:cNvPr id="4" name="Slide Number Placeholder 3"/>
          <p:cNvSpPr>
            <a:spLocks noGrp="1"/>
          </p:cNvSpPr>
          <p:nvPr>
            <p:ph type="sldNum" sz="quarter" idx="10"/>
          </p:nvPr>
        </p:nvSpPr>
        <p:spPr/>
        <p:txBody>
          <a:bodyPr/>
          <a:lstStyle/>
          <a:p>
            <a:fld id="{7D20EE0B-E876-4800-BB77-DBED95A2267B}" type="slidenum">
              <a:rPr lang="en-US" smtClean="0"/>
              <a:t>40</a:t>
            </a:fld>
            <a:endParaRPr lang="en-US"/>
          </a:p>
        </p:txBody>
      </p:sp>
    </p:spTree>
    <p:extLst>
      <p:ext uri="{BB962C8B-B14F-4D97-AF65-F5344CB8AC3E}">
        <p14:creationId xmlns:p14="http://schemas.microsoft.com/office/powerpoint/2010/main" val="2283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20EE0B-E876-4800-BB77-DBED95A2267B}" type="slidenum">
              <a:rPr lang="en-US" smtClean="0"/>
              <a:t>43</a:t>
            </a:fld>
            <a:endParaRPr lang="en-US"/>
          </a:p>
        </p:txBody>
      </p:sp>
    </p:spTree>
    <p:extLst>
      <p:ext uri="{BB962C8B-B14F-4D97-AF65-F5344CB8AC3E}">
        <p14:creationId xmlns:p14="http://schemas.microsoft.com/office/powerpoint/2010/main" val="1127774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0EE0B-E876-4800-BB77-DBED95A2267B}" type="slidenum">
              <a:rPr lang="en-US" smtClean="0"/>
              <a:t>5</a:t>
            </a:fld>
            <a:endParaRPr lang="en-US"/>
          </a:p>
        </p:txBody>
      </p:sp>
    </p:spTree>
    <p:extLst>
      <p:ext uri="{BB962C8B-B14F-4D97-AF65-F5344CB8AC3E}">
        <p14:creationId xmlns:p14="http://schemas.microsoft.com/office/powerpoint/2010/main" val="1131017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 survey indicated</a:t>
            </a:r>
            <a:r>
              <a:rPr lang="en-US" baseline="0" dirty="0"/>
              <a:t> that 40.1% of all children, 49% of those that failed, and 38.3% that passed had received a comprehensive eye exam</a:t>
            </a:r>
            <a:endParaRPr lang="en-US" dirty="0"/>
          </a:p>
        </p:txBody>
      </p:sp>
      <p:sp>
        <p:nvSpPr>
          <p:cNvPr id="4" name="Slide Number Placeholder 3"/>
          <p:cNvSpPr>
            <a:spLocks noGrp="1"/>
          </p:cNvSpPr>
          <p:nvPr>
            <p:ph type="sldNum" sz="quarter" idx="10"/>
          </p:nvPr>
        </p:nvSpPr>
        <p:spPr/>
        <p:txBody>
          <a:bodyPr/>
          <a:lstStyle/>
          <a:p>
            <a:fld id="{7D20EE0B-E876-4800-BB77-DBED95A2267B}" type="slidenum">
              <a:rPr lang="en-US" smtClean="0"/>
              <a:t>47</a:t>
            </a:fld>
            <a:endParaRPr lang="en-US"/>
          </a:p>
        </p:txBody>
      </p:sp>
    </p:spTree>
    <p:extLst>
      <p:ext uri="{BB962C8B-B14F-4D97-AF65-F5344CB8AC3E}">
        <p14:creationId xmlns:p14="http://schemas.microsoft.com/office/powerpoint/2010/main" val="3380841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 effort to address the barriers</a:t>
            </a:r>
            <a:r>
              <a:rPr lang="en-US" baseline="0" dirty="0"/>
              <a:t> of transportation, as well as financial burdens for those without insurance. </a:t>
            </a:r>
            <a:r>
              <a:rPr lang="en-US" dirty="0"/>
              <a:t>Provides full eye exams to community partners. Utilizes insurance when available, grants to provide</a:t>
            </a:r>
            <a:r>
              <a:rPr lang="en-US" baseline="0" dirty="0"/>
              <a:t> exam/materials when needed. </a:t>
            </a:r>
            <a:endParaRPr lang="en-US" dirty="0"/>
          </a:p>
        </p:txBody>
      </p:sp>
      <p:sp>
        <p:nvSpPr>
          <p:cNvPr id="4" name="Slide Number Placeholder 3"/>
          <p:cNvSpPr>
            <a:spLocks noGrp="1"/>
          </p:cNvSpPr>
          <p:nvPr>
            <p:ph type="sldNum" sz="quarter" idx="10"/>
          </p:nvPr>
        </p:nvSpPr>
        <p:spPr/>
        <p:txBody>
          <a:bodyPr/>
          <a:lstStyle/>
          <a:p>
            <a:fld id="{7D20EE0B-E876-4800-BB77-DBED95A2267B}" type="slidenum">
              <a:rPr lang="en-US" smtClean="0"/>
              <a:t>51</a:t>
            </a:fld>
            <a:endParaRPr lang="en-US"/>
          </a:p>
        </p:txBody>
      </p:sp>
    </p:spTree>
    <p:extLst>
      <p:ext uri="{BB962C8B-B14F-4D97-AF65-F5344CB8AC3E}">
        <p14:creationId xmlns:p14="http://schemas.microsoft.com/office/powerpoint/2010/main" val="395367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eye turns can be due to uncorrected refractive error</a:t>
            </a:r>
            <a:r>
              <a:rPr lang="en-US" baseline="0" dirty="0"/>
              <a:t> and can lead to amblyopia; often more subtle than this presentation. </a:t>
            </a:r>
            <a:endParaRPr lang="en-US" dirty="0"/>
          </a:p>
        </p:txBody>
      </p:sp>
      <p:sp>
        <p:nvSpPr>
          <p:cNvPr id="4" name="Slide Number Placeholder 3"/>
          <p:cNvSpPr>
            <a:spLocks noGrp="1"/>
          </p:cNvSpPr>
          <p:nvPr>
            <p:ph type="sldNum" sz="quarter" idx="10"/>
          </p:nvPr>
        </p:nvSpPr>
        <p:spPr/>
        <p:txBody>
          <a:bodyPr/>
          <a:lstStyle/>
          <a:p>
            <a:fld id="{7D20EE0B-E876-4800-BB77-DBED95A2267B}" type="slidenum">
              <a:rPr lang="en-US" smtClean="0"/>
              <a:t>6</a:t>
            </a:fld>
            <a:endParaRPr lang="en-US"/>
          </a:p>
        </p:txBody>
      </p:sp>
    </p:spTree>
    <p:extLst>
      <p:ext uri="{BB962C8B-B14F-4D97-AF65-F5344CB8AC3E}">
        <p14:creationId xmlns:p14="http://schemas.microsoft.com/office/powerpoint/2010/main" val="2086172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may</a:t>
            </a:r>
            <a:r>
              <a:rPr lang="en-US" baseline="0" dirty="0"/>
              <a:t> not know how to express their symptoms if they are aware, or they may not realize how they function is abnormal if it has always been “normal” for them; especially if only one eye is affected</a:t>
            </a:r>
            <a:endParaRPr lang="en-US" dirty="0"/>
          </a:p>
        </p:txBody>
      </p:sp>
      <p:sp>
        <p:nvSpPr>
          <p:cNvPr id="4" name="Slide Number Placeholder 3"/>
          <p:cNvSpPr>
            <a:spLocks noGrp="1"/>
          </p:cNvSpPr>
          <p:nvPr>
            <p:ph type="sldNum" sz="quarter" idx="10"/>
          </p:nvPr>
        </p:nvSpPr>
        <p:spPr/>
        <p:txBody>
          <a:bodyPr/>
          <a:lstStyle/>
          <a:p>
            <a:fld id="{7D20EE0B-E876-4800-BB77-DBED95A2267B}" type="slidenum">
              <a:rPr lang="en-US" smtClean="0"/>
              <a:t>7</a:t>
            </a:fld>
            <a:endParaRPr lang="en-US"/>
          </a:p>
        </p:txBody>
      </p:sp>
    </p:spTree>
    <p:extLst>
      <p:ext uri="{BB962C8B-B14F-4D97-AF65-F5344CB8AC3E}">
        <p14:creationId xmlns:p14="http://schemas.microsoft.com/office/powerpoint/2010/main" val="4010347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part of the rational for providing vision screenings in the Tennessee State Guidelines, though we’ll see that screening</a:t>
            </a:r>
            <a:r>
              <a:rPr lang="en-US" baseline="0" dirty="0"/>
              <a:t> follow up is still an issue</a:t>
            </a:r>
          </a:p>
          <a:p>
            <a:r>
              <a:rPr lang="en-US" dirty="0"/>
              <a:t>Cite as: National Center for Children’s Vision and Eye Health at Prevent Blindness. 2020. Children’s Vision and Eye Health: A Snapshot of Current National Issues (2nd ed.). Chicago, IL: National Center for Children’s Vision and Eye Health at Prevent Blindness.</a:t>
            </a:r>
          </a:p>
        </p:txBody>
      </p:sp>
      <p:sp>
        <p:nvSpPr>
          <p:cNvPr id="4" name="Slide Number Placeholder 3"/>
          <p:cNvSpPr>
            <a:spLocks noGrp="1"/>
          </p:cNvSpPr>
          <p:nvPr>
            <p:ph type="sldNum" sz="quarter" idx="10"/>
          </p:nvPr>
        </p:nvSpPr>
        <p:spPr/>
        <p:txBody>
          <a:bodyPr/>
          <a:lstStyle/>
          <a:p>
            <a:fld id="{7D20EE0B-E876-4800-BB77-DBED95A2267B}" type="slidenum">
              <a:rPr lang="en-US" smtClean="0"/>
              <a:t>8</a:t>
            </a:fld>
            <a:endParaRPr lang="en-US"/>
          </a:p>
        </p:txBody>
      </p:sp>
    </p:spTree>
    <p:extLst>
      <p:ext uri="{BB962C8B-B14F-4D97-AF65-F5344CB8AC3E}">
        <p14:creationId xmlns:p14="http://schemas.microsoft.com/office/powerpoint/2010/main" val="126540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part of the rational for providing vision screenings in the Tennessee State Guidelines, though we’ll see that screening</a:t>
            </a:r>
            <a:r>
              <a:rPr lang="en-US" baseline="0" dirty="0"/>
              <a:t> follow up is still an issue</a:t>
            </a:r>
          </a:p>
          <a:p>
            <a:r>
              <a:rPr lang="en-US" dirty="0"/>
              <a:t>Cite as: National Center for Children’s Vision and Eye Health at Prevent Blindness. 2020. Children’s Vision and Eye Health: A Snapshot of Current National Issues (2nd ed.). Chicago, IL: National Center for Children’s Vision and Eye Health at Prevent Blindness.</a:t>
            </a:r>
          </a:p>
        </p:txBody>
      </p:sp>
      <p:sp>
        <p:nvSpPr>
          <p:cNvPr id="4" name="Slide Number Placeholder 3"/>
          <p:cNvSpPr>
            <a:spLocks noGrp="1"/>
          </p:cNvSpPr>
          <p:nvPr>
            <p:ph type="sldNum" sz="quarter" idx="10"/>
          </p:nvPr>
        </p:nvSpPr>
        <p:spPr/>
        <p:txBody>
          <a:bodyPr/>
          <a:lstStyle/>
          <a:p>
            <a:fld id="{7D20EE0B-E876-4800-BB77-DBED95A2267B}" type="slidenum">
              <a:rPr lang="en-US" smtClean="0"/>
              <a:t>9</a:t>
            </a:fld>
            <a:endParaRPr lang="en-US"/>
          </a:p>
        </p:txBody>
      </p:sp>
    </p:spTree>
    <p:extLst>
      <p:ext uri="{BB962C8B-B14F-4D97-AF65-F5344CB8AC3E}">
        <p14:creationId xmlns:p14="http://schemas.microsoft.com/office/powerpoint/2010/main" val="3034209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part of the rational for providing vision screenings in the Tennessee State Guidelines, though we’ll see that screening</a:t>
            </a:r>
            <a:r>
              <a:rPr lang="en-US" baseline="0" dirty="0"/>
              <a:t> follow up is still an issue</a:t>
            </a:r>
          </a:p>
          <a:p>
            <a:r>
              <a:rPr lang="en-US" dirty="0"/>
              <a:t>Cite as: National Center for Children’s Vision and Eye Health at Prevent Blindness. 2020. Children’s Vision and Eye Health: A Snapshot of Current National Issues (2nd ed.). Chicago, IL: National Center for Children’s Vision and Eye Health at Prevent Blindness.</a:t>
            </a:r>
          </a:p>
        </p:txBody>
      </p:sp>
      <p:sp>
        <p:nvSpPr>
          <p:cNvPr id="4" name="Slide Number Placeholder 3"/>
          <p:cNvSpPr>
            <a:spLocks noGrp="1"/>
          </p:cNvSpPr>
          <p:nvPr>
            <p:ph type="sldNum" sz="quarter" idx="10"/>
          </p:nvPr>
        </p:nvSpPr>
        <p:spPr/>
        <p:txBody>
          <a:bodyPr/>
          <a:lstStyle/>
          <a:p>
            <a:fld id="{7D20EE0B-E876-4800-BB77-DBED95A2267B}" type="slidenum">
              <a:rPr lang="en-US" smtClean="0"/>
              <a:t>10</a:t>
            </a:fld>
            <a:endParaRPr lang="en-US"/>
          </a:p>
        </p:txBody>
      </p:sp>
    </p:spTree>
    <p:extLst>
      <p:ext uri="{BB962C8B-B14F-4D97-AF65-F5344CB8AC3E}">
        <p14:creationId xmlns:p14="http://schemas.microsoft.com/office/powerpoint/2010/main" val="1094415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Failure</a:t>
            </a:r>
            <a:r>
              <a:rPr lang="en-US" baseline="0" dirty="0"/>
              <a:t> to follow up after screenings was a rationale for providing vision screenings in schools, but it is still a challenge even after school based screenings. </a:t>
            </a:r>
            <a:endParaRPr lang="en-US" dirty="0"/>
          </a:p>
        </p:txBody>
      </p:sp>
      <p:sp>
        <p:nvSpPr>
          <p:cNvPr id="4" name="Slide Number Placeholder 3"/>
          <p:cNvSpPr>
            <a:spLocks noGrp="1"/>
          </p:cNvSpPr>
          <p:nvPr>
            <p:ph type="sldNum" sz="quarter" idx="10"/>
          </p:nvPr>
        </p:nvSpPr>
        <p:spPr/>
        <p:txBody>
          <a:bodyPr/>
          <a:lstStyle/>
          <a:p>
            <a:fld id="{7D20EE0B-E876-4800-BB77-DBED95A2267B}" type="slidenum">
              <a:rPr lang="en-US" smtClean="0"/>
              <a:t>13</a:t>
            </a:fld>
            <a:endParaRPr lang="en-US"/>
          </a:p>
        </p:txBody>
      </p:sp>
    </p:spTree>
    <p:extLst>
      <p:ext uri="{BB962C8B-B14F-4D97-AF65-F5344CB8AC3E}">
        <p14:creationId xmlns:p14="http://schemas.microsoft.com/office/powerpoint/2010/main" val="1031142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guidelines were revised in May 2015, and most recently August 2022 to make screenings encouraged. I was the</a:t>
            </a:r>
            <a:r>
              <a:rPr lang="en-US" baseline="0" dirty="0"/>
              <a:t> vision care representative in 2015. Coordinated School health specialists as well as other specialty health care experts from all over TN were part of the revision committee. </a:t>
            </a:r>
            <a:endParaRPr lang="en-US" dirty="0"/>
          </a:p>
        </p:txBody>
      </p:sp>
      <p:sp>
        <p:nvSpPr>
          <p:cNvPr id="4" name="Slide Number Placeholder 3"/>
          <p:cNvSpPr>
            <a:spLocks noGrp="1"/>
          </p:cNvSpPr>
          <p:nvPr>
            <p:ph type="sldNum" sz="quarter" idx="10"/>
          </p:nvPr>
        </p:nvSpPr>
        <p:spPr/>
        <p:txBody>
          <a:bodyPr/>
          <a:lstStyle/>
          <a:p>
            <a:fld id="{7D20EE0B-E876-4800-BB77-DBED95A2267B}" type="slidenum">
              <a:rPr lang="en-US" smtClean="0"/>
              <a:t>14</a:t>
            </a:fld>
            <a:endParaRPr lang="en-US"/>
          </a:p>
        </p:txBody>
      </p:sp>
    </p:spTree>
    <p:extLst>
      <p:ext uri="{BB962C8B-B14F-4D97-AF65-F5344CB8AC3E}">
        <p14:creationId xmlns:p14="http://schemas.microsoft.com/office/powerpoint/2010/main" val="5747441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9D033C02-DE33-4962-A3EA-5AF1747E1CF6}" type="datetimeFigureOut">
              <a:rPr lang="en-US" smtClean="0"/>
              <a:t>11/28/2022</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453C7FD2-EBAE-4090-A3ED-D84B08EADBE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033C02-DE33-4962-A3EA-5AF1747E1CF6}"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3C7FD2-EBAE-4090-A3ED-D84B08EADBE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033C02-DE33-4962-A3EA-5AF1747E1CF6}"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3C7FD2-EBAE-4090-A3ED-D84B08EADBE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033C02-DE33-4962-A3EA-5AF1747E1CF6}"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3C7FD2-EBAE-4090-A3ED-D84B08EADBE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033C02-DE33-4962-A3EA-5AF1747E1CF6}"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3C7FD2-EBAE-4090-A3ED-D84B08EADBE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9D033C02-DE33-4962-A3EA-5AF1747E1CF6}"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3C7FD2-EBAE-4090-A3ED-D84B08EADBE4}"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9D033C02-DE33-4962-A3EA-5AF1747E1CF6}" type="datetimeFigureOut">
              <a:rPr lang="en-US" smtClean="0"/>
              <a:t>11/28/2022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3C7FD2-EBAE-4090-A3ED-D84B08EADBE4}"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033C02-DE33-4962-A3EA-5AF1747E1CF6}" type="datetimeFigureOut">
              <a:rPr lang="en-US" smtClean="0"/>
              <a:t>11/28/2022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3C7FD2-EBAE-4090-A3ED-D84B08EADBE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033C02-DE33-4962-A3EA-5AF1747E1CF6}" type="datetimeFigureOut">
              <a:rPr lang="en-US" smtClean="0"/>
              <a:t>11/28/2022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3C7FD2-EBAE-4090-A3ED-D84B08EADBE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9D033C02-DE33-4962-A3EA-5AF1747E1CF6}" type="datetimeFigureOut">
              <a:rPr lang="en-US" smtClean="0"/>
              <a:t>11/28/2022</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453C7FD2-EBAE-4090-A3ED-D84B08EADBE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9D033C02-DE33-4962-A3EA-5AF1747E1CF6}" type="datetimeFigureOut">
              <a:rPr lang="en-US" smtClean="0"/>
              <a:t>11/28/2022</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453C7FD2-EBAE-4090-A3ED-D84B08EADBE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9D033C02-DE33-4962-A3EA-5AF1747E1CF6}" type="datetimeFigureOut">
              <a:rPr lang="en-US" smtClean="0"/>
              <a:t>11/28/2022</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453C7FD2-EBAE-4090-A3ED-D84B08EADBE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lelkins@sco.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ap.org/en-us/Documents/periodicity_schedule.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tn.gov/content/dam/tn/education/csh/FINAL_Health_screening_Guidelines_2022.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22.jpeg"/></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24.jpeg"/></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aoa.org/patients-and-public/caring-for-your-vision/comprehensive-eye-and-vision-examination" TargetMode="External"/><Relationship Id="rId2" Type="http://schemas.openxmlformats.org/officeDocument/2006/relationships/hyperlink" Target="https://www.tn.gov/education/article/csh-background-and-history" TargetMode="External"/><Relationship Id="rId1" Type="http://schemas.openxmlformats.org/officeDocument/2006/relationships/slideLayout" Target="../slideLayouts/slideLayout2.xml"/><Relationship Id="rId4" Type="http://schemas.openxmlformats.org/officeDocument/2006/relationships/hyperlink" Target="http://www.wsj.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eniorliving.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Children’s Visual Health and the role of Screenings</a:t>
            </a:r>
            <a:endParaRPr lang="en-US" dirty="0">
              <a:solidFill>
                <a:schemeClr val="tx1"/>
              </a:solidFill>
            </a:endParaRPr>
          </a:p>
        </p:txBody>
      </p:sp>
      <p:sp>
        <p:nvSpPr>
          <p:cNvPr id="3" name="Subtitle 2"/>
          <p:cNvSpPr>
            <a:spLocks noGrp="1"/>
          </p:cNvSpPr>
          <p:nvPr>
            <p:ph type="subTitle" idx="1"/>
          </p:nvPr>
        </p:nvSpPr>
        <p:spPr/>
        <p:txBody>
          <a:bodyPr>
            <a:normAutofit/>
          </a:bodyPr>
          <a:lstStyle/>
          <a:p>
            <a:r>
              <a:rPr lang="en-US" dirty="0">
                <a:solidFill>
                  <a:schemeClr val="tx1"/>
                </a:solidFill>
              </a:rPr>
              <a:t>Lindsay M. Elkins, OD, FAAO</a:t>
            </a:r>
          </a:p>
          <a:p>
            <a:r>
              <a:rPr lang="en-US" dirty="0">
                <a:solidFill>
                  <a:schemeClr val="tx1"/>
                </a:solidFill>
              </a:rPr>
              <a:t>Southern College of Optometry</a:t>
            </a:r>
          </a:p>
          <a:p>
            <a:r>
              <a:rPr lang="en-US" dirty="0">
                <a:solidFill>
                  <a:schemeClr val="tx1"/>
                </a:solidFill>
                <a:hlinkClick r:id="rId2"/>
              </a:rPr>
              <a:t>lelkins@sco.edu</a:t>
            </a:r>
            <a:endParaRPr lang="en-US" dirty="0">
              <a:solidFill>
                <a:schemeClr val="tx1"/>
              </a:solidFill>
            </a:endParaRPr>
          </a:p>
          <a:p>
            <a:endParaRPr lang="en-US" dirty="0"/>
          </a:p>
        </p:txBody>
      </p:sp>
    </p:spTree>
    <p:extLst>
      <p:ext uri="{BB962C8B-B14F-4D97-AF65-F5344CB8AC3E}">
        <p14:creationId xmlns:p14="http://schemas.microsoft.com/office/powerpoint/2010/main" val="4149367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Screenings in School?</a:t>
            </a:r>
            <a:br>
              <a:rPr lang="en-US" dirty="0"/>
            </a:br>
            <a:r>
              <a:rPr lang="en-US" sz="1100" dirty="0"/>
              <a:t>The National Survey of Children’s Health (2016–2017)</a:t>
            </a:r>
            <a:br>
              <a:rPr lang="en-US" sz="1100" dirty="0"/>
            </a:br>
            <a:r>
              <a:rPr lang="en-US" sz="1100" dirty="0"/>
              <a:t>https://preventblindness.org/wp-content/uploads/2020/07/Snapshot-Report-2020condensedF.pdf</a:t>
            </a:r>
            <a:endParaRPr lang="en-US" sz="2700" dirty="0"/>
          </a:p>
        </p:txBody>
      </p:sp>
      <p:sp>
        <p:nvSpPr>
          <p:cNvPr id="3" name="Content Placeholder 2"/>
          <p:cNvSpPr>
            <a:spLocks noGrp="1"/>
          </p:cNvSpPr>
          <p:nvPr>
            <p:ph idx="1"/>
          </p:nvPr>
        </p:nvSpPr>
        <p:spPr/>
        <p:txBody>
          <a:bodyPr>
            <a:normAutofit/>
          </a:bodyPr>
          <a:lstStyle/>
          <a:p>
            <a:pPr algn="l"/>
            <a:r>
              <a:rPr lang="en-US" b="0" i="0" dirty="0">
                <a:solidFill>
                  <a:srgbClr val="404040"/>
                </a:solidFill>
                <a:effectLst/>
                <a:latin typeface="+mj-lt"/>
              </a:rPr>
              <a:t>Periodic vision screening during the school years is important for school-aged children because refractive errors, such as myopia, and other visual disorders may emerge for the first time throughout these years.</a:t>
            </a:r>
          </a:p>
          <a:p>
            <a:pPr algn="l"/>
            <a:r>
              <a:rPr lang="en-US" b="0" i="0" u="none" strike="noStrike" dirty="0">
                <a:solidFill>
                  <a:srgbClr val="002E6D"/>
                </a:solidFill>
                <a:effectLst/>
                <a:latin typeface="+mj-lt"/>
                <a:hlinkClick r:id="rId3"/>
              </a:rPr>
              <a:t>The Bright Futures/American Academy of Pediatrics Periodicity Schedule</a:t>
            </a:r>
            <a:r>
              <a:rPr lang="en-US" b="0" i="0" dirty="0">
                <a:solidFill>
                  <a:srgbClr val="404040"/>
                </a:solidFill>
                <a:effectLst/>
                <a:latin typeface="+mj-lt"/>
              </a:rPr>
              <a:t> recommends vision screening at ages 8, 10, 12, and 15 years.</a:t>
            </a:r>
          </a:p>
        </p:txBody>
      </p:sp>
    </p:spTree>
    <p:extLst>
      <p:ext uri="{BB962C8B-B14F-4D97-AF65-F5344CB8AC3E}">
        <p14:creationId xmlns:p14="http://schemas.microsoft.com/office/powerpoint/2010/main" val="1125901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858818"/>
          </a:xfrm>
        </p:spPr>
        <p:txBody>
          <a:bodyPr>
            <a:normAutofit fontScale="90000"/>
          </a:bodyPr>
          <a:lstStyle/>
          <a:p>
            <a:r>
              <a:rPr lang="en-US" dirty="0"/>
              <a:t>Vision Screening by Pediatricians</a:t>
            </a:r>
          </a:p>
        </p:txBody>
      </p:sp>
      <p:sp>
        <p:nvSpPr>
          <p:cNvPr id="3" name="Content Placeholder 2"/>
          <p:cNvSpPr>
            <a:spLocks noGrp="1"/>
          </p:cNvSpPr>
          <p:nvPr>
            <p:ph idx="1"/>
          </p:nvPr>
        </p:nvSpPr>
        <p:spPr>
          <a:xfrm>
            <a:off x="1463040" y="1905000"/>
            <a:ext cx="6196405" cy="3818069"/>
          </a:xfrm>
        </p:spPr>
        <p:txBody>
          <a:bodyPr>
            <a:normAutofit/>
          </a:bodyPr>
          <a:lstStyle/>
          <a:p>
            <a:r>
              <a:rPr lang="en-US" b="1" dirty="0"/>
              <a:t>American Academy of Pediatrics </a:t>
            </a:r>
            <a:r>
              <a:rPr lang="en-US" dirty="0"/>
              <a:t>recommends vision assessments between 3-5 years of age</a:t>
            </a:r>
          </a:p>
          <a:p>
            <a:pPr lvl="1"/>
            <a:r>
              <a:rPr lang="en-US" dirty="0"/>
              <a:t>Pediatricians can bill/collect money for vision screenings</a:t>
            </a:r>
          </a:p>
          <a:p>
            <a:pPr lvl="1"/>
            <a:r>
              <a:rPr lang="en-US" dirty="0"/>
              <a:t>Ohio study: </a:t>
            </a:r>
            <a:r>
              <a:rPr lang="en-US" b="1" dirty="0"/>
              <a:t>5% of 3-6 year olds </a:t>
            </a:r>
            <a:r>
              <a:rPr lang="en-US" dirty="0"/>
              <a:t>were screened, some states better</a:t>
            </a:r>
          </a:p>
          <a:p>
            <a:pPr lvl="1"/>
            <a:r>
              <a:rPr lang="en-US" dirty="0"/>
              <a:t>60% of parents considered child’s pediatrician their main source of information about eye health and diseases</a:t>
            </a:r>
          </a:p>
        </p:txBody>
      </p:sp>
    </p:spTree>
    <p:extLst>
      <p:ext uri="{BB962C8B-B14F-4D97-AF65-F5344CB8AC3E}">
        <p14:creationId xmlns:p14="http://schemas.microsoft.com/office/powerpoint/2010/main" val="639526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858818"/>
          </a:xfrm>
        </p:spPr>
        <p:txBody>
          <a:bodyPr>
            <a:normAutofit fontScale="90000"/>
          </a:bodyPr>
          <a:lstStyle/>
          <a:p>
            <a:r>
              <a:rPr lang="en-US" dirty="0"/>
              <a:t> </a:t>
            </a:r>
            <a:r>
              <a:rPr lang="en-US" b="1" dirty="0"/>
              <a:t>Coordinated</a:t>
            </a:r>
            <a:r>
              <a:rPr lang="en-US" dirty="0"/>
              <a:t> </a:t>
            </a:r>
            <a:r>
              <a:rPr lang="en-US" b="1" dirty="0"/>
              <a:t>School Health Initiative</a:t>
            </a:r>
          </a:p>
        </p:txBody>
      </p:sp>
      <p:sp>
        <p:nvSpPr>
          <p:cNvPr id="3" name="Content Placeholder 2"/>
          <p:cNvSpPr>
            <a:spLocks noGrp="1"/>
          </p:cNvSpPr>
          <p:nvPr>
            <p:ph idx="1"/>
          </p:nvPr>
        </p:nvSpPr>
        <p:spPr>
          <a:xfrm>
            <a:off x="1463040" y="1905000"/>
            <a:ext cx="6196405" cy="3818069"/>
          </a:xfrm>
        </p:spPr>
        <p:txBody>
          <a:bodyPr>
            <a:normAutofit/>
          </a:bodyPr>
          <a:lstStyle/>
          <a:p>
            <a:r>
              <a:rPr lang="en-US" dirty="0"/>
              <a:t>Low rate of screenings and comprehensive eye exams (Optometrist or Ophthalmologist) supports rational for incorporating screenings in </a:t>
            </a:r>
            <a:r>
              <a:rPr lang="en-US" b="1" dirty="0"/>
              <a:t>Coordinated</a:t>
            </a:r>
            <a:r>
              <a:rPr lang="en-US" dirty="0"/>
              <a:t> </a:t>
            </a:r>
            <a:r>
              <a:rPr lang="en-US" b="1" dirty="0"/>
              <a:t>School Health Initiative</a:t>
            </a:r>
          </a:p>
        </p:txBody>
      </p:sp>
    </p:spTree>
    <p:extLst>
      <p:ext uri="{BB962C8B-B14F-4D97-AF65-F5344CB8AC3E}">
        <p14:creationId xmlns:p14="http://schemas.microsoft.com/office/powerpoint/2010/main" val="4253338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Screening Follow Ups?</a:t>
            </a:r>
          </a:p>
        </p:txBody>
      </p:sp>
      <p:sp>
        <p:nvSpPr>
          <p:cNvPr id="3" name="Content Placeholder 2"/>
          <p:cNvSpPr>
            <a:spLocks noGrp="1"/>
          </p:cNvSpPr>
          <p:nvPr>
            <p:ph idx="1"/>
          </p:nvPr>
        </p:nvSpPr>
        <p:spPr/>
        <p:txBody>
          <a:bodyPr/>
          <a:lstStyle/>
          <a:p>
            <a:r>
              <a:rPr lang="en-US" dirty="0"/>
              <a:t>Average 30-40% from various sources, including SCO program </a:t>
            </a:r>
            <a:r>
              <a:rPr lang="en-US" sz="1200" dirty="0"/>
              <a:t>(10)</a:t>
            </a:r>
          </a:p>
          <a:p>
            <a:pPr marL="0" indent="0">
              <a:buNone/>
            </a:pPr>
            <a:endParaRPr lang="en-US" dirty="0"/>
          </a:p>
          <a:p>
            <a:r>
              <a:rPr lang="en-US" dirty="0"/>
              <a:t>We do not contact failures due to risk of conflict of interest</a:t>
            </a:r>
          </a:p>
          <a:p>
            <a:pPr lvl="1"/>
            <a:endParaRPr lang="en-US" dirty="0"/>
          </a:p>
        </p:txBody>
      </p:sp>
    </p:spTree>
    <p:extLst>
      <p:ext uri="{BB962C8B-B14F-4D97-AF65-F5344CB8AC3E}">
        <p14:creationId xmlns:p14="http://schemas.microsoft.com/office/powerpoint/2010/main" val="3936154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1392218"/>
          </a:xfrm>
        </p:spPr>
        <p:txBody>
          <a:bodyPr>
            <a:normAutofit fontScale="90000"/>
          </a:bodyPr>
          <a:lstStyle/>
          <a:p>
            <a:pPr algn="ctr"/>
            <a:r>
              <a:rPr lang="en-US" dirty="0"/>
              <a:t>Current Tennessee Vision Screening Guidelines </a:t>
            </a:r>
            <a:br>
              <a:rPr lang="en-US" dirty="0"/>
            </a:br>
            <a:r>
              <a:rPr lang="en-US" sz="1300" dirty="0">
                <a:hlinkClick r:id="rId3"/>
              </a:rPr>
              <a:t>FINAL_Health_screening_Guidelines_2022.pdf (tn.gov)</a:t>
            </a:r>
            <a:endParaRPr lang="en-US" sz="1300" dirty="0"/>
          </a:p>
        </p:txBody>
      </p:sp>
      <p:pic>
        <p:nvPicPr>
          <p:cNvPr id="5" name="Content Placeholder 4">
            <a:extLst>
              <a:ext uri="{FF2B5EF4-FFF2-40B4-BE49-F238E27FC236}">
                <a16:creationId xmlns:a16="http://schemas.microsoft.com/office/drawing/2014/main" id="{7E3186CA-DD15-4BFD-9704-31B8FB549EFB}"/>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886300" y="2362200"/>
            <a:ext cx="3371400" cy="3603625"/>
          </a:xfrm>
        </p:spPr>
      </p:pic>
    </p:spTree>
    <p:extLst>
      <p:ext uri="{BB962C8B-B14F-4D97-AF65-F5344CB8AC3E}">
        <p14:creationId xmlns:p14="http://schemas.microsoft.com/office/powerpoint/2010/main" val="143641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TN Guidelines</a:t>
            </a:r>
          </a:p>
        </p:txBody>
      </p:sp>
      <p:sp>
        <p:nvSpPr>
          <p:cNvPr id="3" name="Content Placeholder 2"/>
          <p:cNvSpPr>
            <a:spLocks noGrp="1"/>
          </p:cNvSpPr>
          <p:nvPr>
            <p:ph idx="1"/>
          </p:nvPr>
        </p:nvSpPr>
        <p:spPr/>
        <p:txBody>
          <a:bodyPr>
            <a:normAutofit/>
          </a:bodyPr>
          <a:lstStyle/>
          <a:p>
            <a:r>
              <a:rPr lang="en-US" dirty="0"/>
              <a:t>All students in grades: </a:t>
            </a:r>
            <a:r>
              <a:rPr lang="en-US" b="1" dirty="0"/>
              <a:t>Pre-K, K, 2, 4, 6, and 8 </a:t>
            </a:r>
            <a:r>
              <a:rPr lang="en-US" dirty="0"/>
              <a:t>are encouraged to receive vision screenings. One year of high school is optional. New to school or suspected vision problem should also be screened</a:t>
            </a:r>
            <a:r>
              <a:rPr lang="en-US" sz="1200" dirty="0"/>
              <a:t> (1)</a:t>
            </a:r>
          </a:p>
          <a:p>
            <a:pPr marL="0" indent="0">
              <a:buNone/>
            </a:pPr>
            <a:endParaRPr lang="en-US" sz="1200" dirty="0"/>
          </a:p>
        </p:txBody>
      </p:sp>
    </p:spTree>
    <p:extLst>
      <p:ext uri="{BB962C8B-B14F-4D97-AF65-F5344CB8AC3E}">
        <p14:creationId xmlns:p14="http://schemas.microsoft.com/office/powerpoint/2010/main" val="3235235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TN Vision Screening Requirement</a:t>
            </a:r>
          </a:p>
        </p:txBody>
      </p:sp>
      <p:sp>
        <p:nvSpPr>
          <p:cNvPr id="3" name="Content Placeholder 2"/>
          <p:cNvSpPr>
            <a:spLocks noGrp="1"/>
          </p:cNvSpPr>
          <p:nvPr>
            <p:ph idx="1"/>
          </p:nvPr>
        </p:nvSpPr>
        <p:spPr/>
        <p:txBody>
          <a:bodyPr>
            <a:normAutofit/>
          </a:bodyPr>
          <a:lstStyle/>
          <a:p>
            <a:r>
              <a:rPr lang="en-US" dirty="0"/>
              <a:t>Personnel: trained school personnel, volunteers, or outside agencies</a:t>
            </a:r>
          </a:p>
          <a:p>
            <a:endParaRPr lang="en-US" dirty="0"/>
          </a:p>
          <a:p>
            <a:r>
              <a:rPr lang="en-US" dirty="0"/>
              <a:t>Screening should include: </a:t>
            </a:r>
          </a:p>
          <a:p>
            <a:pPr lvl="1"/>
            <a:r>
              <a:rPr lang="en-US" dirty="0"/>
              <a:t>Distance and Near Visual Acuities</a:t>
            </a:r>
          </a:p>
          <a:p>
            <a:pPr lvl="1"/>
            <a:r>
              <a:rPr lang="en-US" dirty="0"/>
              <a:t>Color Perception once</a:t>
            </a:r>
          </a:p>
          <a:p>
            <a:pPr lvl="1"/>
            <a:r>
              <a:rPr lang="en-US" dirty="0"/>
              <a:t>Functional testing: Muscle Balance, Depth Perception, Ocular Motor</a:t>
            </a:r>
          </a:p>
        </p:txBody>
      </p:sp>
    </p:spTree>
    <p:extLst>
      <p:ext uri="{BB962C8B-B14F-4D97-AF65-F5344CB8AC3E}">
        <p14:creationId xmlns:p14="http://schemas.microsoft.com/office/powerpoint/2010/main" val="3587357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09601"/>
            <a:ext cx="6965245" cy="1295400"/>
          </a:xfrm>
        </p:spPr>
        <p:txBody>
          <a:bodyPr>
            <a:normAutofit fontScale="90000"/>
          </a:bodyPr>
          <a:lstStyle/>
          <a:p>
            <a:r>
              <a:rPr lang="en-US" dirty="0"/>
              <a:t>TN Vision Screening Requirements</a:t>
            </a:r>
          </a:p>
        </p:txBody>
      </p:sp>
      <p:sp>
        <p:nvSpPr>
          <p:cNvPr id="3" name="Content Placeholder 2"/>
          <p:cNvSpPr>
            <a:spLocks noGrp="1"/>
          </p:cNvSpPr>
          <p:nvPr>
            <p:ph idx="1"/>
          </p:nvPr>
        </p:nvSpPr>
        <p:spPr/>
        <p:txBody>
          <a:bodyPr>
            <a:normAutofit fontScale="92500" lnSpcReduction="20000"/>
          </a:bodyPr>
          <a:lstStyle/>
          <a:p>
            <a:r>
              <a:rPr lang="en-US" dirty="0"/>
              <a:t>Equipment:</a:t>
            </a:r>
          </a:p>
          <a:p>
            <a:r>
              <a:rPr lang="en-US" dirty="0"/>
              <a:t>Eye Chart: </a:t>
            </a:r>
          </a:p>
          <a:p>
            <a:r>
              <a:rPr lang="en-US" dirty="0"/>
              <a:t>(reduced version for near)</a:t>
            </a:r>
          </a:p>
          <a:p>
            <a:endParaRPr lang="en-US" dirty="0"/>
          </a:p>
          <a:p>
            <a:r>
              <a:rPr lang="en-US" dirty="0"/>
              <a:t>Sloan/Snellen </a:t>
            </a:r>
          </a:p>
          <a:p>
            <a:pPr lvl="1"/>
            <a:r>
              <a:rPr lang="en-US" dirty="0"/>
              <a:t>(20 or 10 feet)</a:t>
            </a:r>
          </a:p>
          <a:p>
            <a:r>
              <a:rPr lang="en-US" dirty="0"/>
              <a:t>Requires Verbalization</a:t>
            </a:r>
          </a:p>
          <a:p>
            <a:r>
              <a:rPr lang="en-US" dirty="0"/>
              <a:t>Letter recognition</a:t>
            </a:r>
          </a:p>
          <a:p>
            <a:endParaRPr lang="en-US" dirty="0"/>
          </a:p>
          <a:p>
            <a:endParaRPr lang="en-US" dirty="0"/>
          </a:p>
          <a:p>
            <a:r>
              <a:rPr lang="en-US" sz="1100" dirty="0"/>
              <a:t>Photo credit: Jeff Dahl, en.wikipedia.org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905000"/>
            <a:ext cx="3196770" cy="4343400"/>
          </a:xfrm>
          <a:prstGeom prst="rect">
            <a:avLst/>
          </a:prstGeom>
        </p:spPr>
      </p:pic>
    </p:spTree>
    <p:extLst>
      <p:ext uri="{BB962C8B-B14F-4D97-AF65-F5344CB8AC3E}">
        <p14:creationId xmlns:p14="http://schemas.microsoft.com/office/powerpoint/2010/main" val="2243410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Eye Charts for Preschoolers/Non-Verbal</a:t>
            </a:r>
          </a:p>
        </p:txBody>
      </p:sp>
      <p:sp>
        <p:nvSpPr>
          <p:cNvPr id="3" name="Content Placeholder 2"/>
          <p:cNvSpPr>
            <a:spLocks noGrp="1"/>
          </p:cNvSpPr>
          <p:nvPr>
            <p:ph idx="1"/>
          </p:nvPr>
        </p:nvSpPr>
        <p:spPr/>
        <p:txBody>
          <a:bodyPr/>
          <a:lstStyle/>
          <a:p>
            <a:r>
              <a:rPr lang="en-US" dirty="0"/>
              <a:t>HOTV </a:t>
            </a:r>
          </a:p>
          <a:p>
            <a:r>
              <a:rPr lang="en-US" dirty="0"/>
              <a:t>Lea Symbols</a:t>
            </a:r>
          </a:p>
          <a:p>
            <a:pPr lvl="1"/>
            <a:r>
              <a:rPr lang="en-US" dirty="0"/>
              <a:t>Allows matching</a:t>
            </a:r>
          </a:p>
          <a:p>
            <a:pPr lvl="1"/>
            <a:r>
              <a:rPr lang="en-US" dirty="0"/>
              <a:t>Flip charts available	</a:t>
            </a:r>
          </a:p>
          <a:p>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2286000"/>
            <a:ext cx="2743200" cy="31242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851729"/>
            <a:ext cx="2286000" cy="2209800"/>
          </a:xfrm>
          <a:prstGeom prst="rect">
            <a:avLst/>
          </a:prstGeom>
        </p:spPr>
      </p:pic>
      <p:sp>
        <p:nvSpPr>
          <p:cNvPr id="8" name="TextBox 7"/>
          <p:cNvSpPr txBox="1"/>
          <p:nvPr/>
        </p:nvSpPr>
        <p:spPr>
          <a:xfrm>
            <a:off x="2819400" y="5735740"/>
            <a:ext cx="5791200" cy="369332"/>
          </a:xfrm>
          <a:prstGeom prst="rect">
            <a:avLst/>
          </a:prstGeom>
          <a:noFill/>
        </p:spPr>
        <p:txBody>
          <a:bodyPr wrap="square" rtlCol="0">
            <a:spAutoFit/>
          </a:bodyPr>
          <a:lstStyle/>
          <a:p>
            <a:r>
              <a:rPr lang="en-US" dirty="0"/>
              <a:t>Photos: Good-lite company: www.good-lite.com</a:t>
            </a:r>
          </a:p>
        </p:txBody>
      </p:sp>
    </p:spTree>
    <p:extLst>
      <p:ext uri="{BB962C8B-B14F-4D97-AF65-F5344CB8AC3E}">
        <p14:creationId xmlns:p14="http://schemas.microsoft.com/office/powerpoint/2010/main" val="2326732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 Perception</a:t>
            </a:r>
          </a:p>
        </p:txBody>
      </p:sp>
      <p:sp>
        <p:nvSpPr>
          <p:cNvPr id="3" name="Content Placeholder 2"/>
          <p:cNvSpPr>
            <a:spLocks noGrp="1"/>
          </p:cNvSpPr>
          <p:nvPr>
            <p:ph idx="1"/>
          </p:nvPr>
        </p:nvSpPr>
        <p:spPr/>
        <p:txBody>
          <a:bodyPr/>
          <a:lstStyle/>
          <a:p>
            <a:r>
              <a:rPr lang="en-US" dirty="0"/>
              <a:t>8% of men and 0.5 % of women have some degree of color deficiency, and 1 in 7 females are carriers of the color deficiency gene</a:t>
            </a:r>
          </a:p>
          <a:p>
            <a:r>
              <a:rPr lang="en-US" dirty="0"/>
              <a:t>One time screening </a:t>
            </a:r>
          </a:p>
          <a:p>
            <a:r>
              <a:rPr lang="en-US" dirty="0"/>
              <a:t>Equipment: </a:t>
            </a:r>
          </a:p>
          <a:p>
            <a:pPr marL="0" indent="0">
              <a:buNone/>
            </a:pPr>
            <a:r>
              <a:rPr lang="en-US" dirty="0" err="1"/>
              <a:t>Pseudoisochromatic</a:t>
            </a:r>
            <a:r>
              <a:rPr lang="en-US" dirty="0"/>
              <a:t> Plates</a:t>
            </a:r>
          </a:p>
          <a:p>
            <a:endParaRPr lang="en-US" dirty="0"/>
          </a:p>
          <a:p>
            <a:endParaRPr lang="en-US"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4109811"/>
            <a:ext cx="3286806" cy="2733675"/>
          </a:xfrm>
          <a:prstGeom prst="rect">
            <a:avLst/>
          </a:prstGeom>
        </p:spPr>
      </p:pic>
      <p:sp>
        <p:nvSpPr>
          <p:cNvPr id="5" name="TextBox 4"/>
          <p:cNvSpPr txBox="1"/>
          <p:nvPr/>
        </p:nvSpPr>
        <p:spPr>
          <a:xfrm>
            <a:off x="1524000" y="5934075"/>
            <a:ext cx="5715000" cy="369332"/>
          </a:xfrm>
          <a:prstGeom prst="rect">
            <a:avLst/>
          </a:prstGeom>
          <a:noFill/>
        </p:spPr>
        <p:txBody>
          <a:bodyPr wrap="square" rtlCol="0">
            <a:spAutoFit/>
          </a:bodyPr>
          <a:lstStyle/>
          <a:p>
            <a:r>
              <a:rPr lang="en-US" dirty="0"/>
              <a:t>Photo: www.bernell.com</a:t>
            </a:r>
          </a:p>
        </p:txBody>
      </p:sp>
    </p:spTree>
    <p:extLst>
      <p:ext uri="{BB962C8B-B14F-4D97-AF65-F5344CB8AC3E}">
        <p14:creationId xmlns:p14="http://schemas.microsoft.com/office/powerpoint/2010/main" val="2652729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Introduction	/ Disclosures</a:t>
            </a:r>
          </a:p>
        </p:txBody>
      </p:sp>
      <p:sp>
        <p:nvSpPr>
          <p:cNvPr id="3" name="Content Placeholder 2"/>
          <p:cNvSpPr>
            <a:spLocks noGrp="1"/>
          </p:cNvSpPr>
          <p:nvPr>
            <p:ph idx="1"/>
          </p:nvPr>
        </p:nvSpPr>
        <p:spPr/>
        <p:txBody>
          <a:bodyPr>
            <a:normAutofit/>
          </a:bodyPr>
          <a:lstStyle/>
          <a:p>
            <a:pPr marL="0" indent="0">
              <a:buNone/>
            </a:pPr>
            <a:endParaRPr lang="en-US" dirty="0"/>
          </a:p>
          <a:p>
            <a:endParaRPr lang="en-US" dirty="0"/>
          </a:p>
          <a:p>
            <a:r>
              <a:rPr lang="en-US" dirty="0"/>
              <a:t>No Financial Disclosures</a:t>
            </a:r>
          </a:p>
        </p:txBody>
      </p:sp>
    </p:spTree>
    <p:extLst>
      <p:ext uri="{BB962C8B-B14F-4D97-AF65-F5344CB8AC3E}">
        <p14:creationId xmlns:p14="http://schemas.microsoft.com/office/powerpoint/2010/main" val="2542015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 Perception</a:t>
            </a:r>
          </a:p>
        </p:txBody>
      </p:sp>
      <p:sp>
        <p:nvSpPr>
          <p:cNvPr id="3" name="Content Placeholder 2"/>
          <p:cNvSpPr>
            <a:spLocks noGrp="1"/>
          </p:cNvSpPr>
          <p:nvPr>
            <p:ph idx="1"/>
          </p:nvPr>
        </p:nvSpPr>
        <p:spPr/>
        <p:txBody>
          <a:bodyPr/>
          <a:lstStyle/>
          <a:p>
            <a:r>
              <a:rPr lang="en-US" dirty="0"/>
              <a:t>Equipment: Pseudoisochromatic Plates</a:t>
            </a:r>
          </a:p>
          <a:p>
            <a:r>
              <a:rPr lang="en-US" dirty="0"/>
              <a:t>NOTE: Pseudoisochromatic plates in mechanical vision testers are not acceptable for use. </a:t>
            </a:r>
          </a:p>
          <a:p>
            <a:r>
              <a:rPr lang="en-US" dirty="0"/>
              <a:t>It is acceptable to use the Eye Handbook color testing application which is free for iPad and Android tablets. </a:t>
            </a:r>
          </a:p>
          <a:p>
            <a:endParaRPr lang="en-US" dirty="0"/>
          </a:p>
          <a:p>
            <a:endParaRPr lang="en-US"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5197" y="4540561"/>
            <a:ext cx="2067605" cy="1604963"/>
          </a:xfrm>
          <a:prstGeom prst="rect">
            <a:avLst/>
          </a:prstGeom>
        </p:spPr>
      </p:pic>
      <p:sp>
        <p:nvSpPr>
          <p:cNvPr id="5" name="TextBox 4"/>
          <p:cNvSpPr txBox="1"/>
          <p:nvPr/>
        </p:nvSpPr>
        <p:spPr>
          <a:xfrm>
            <a:off x="1524000" y="5934075"/>
            <a:ext cx="5715000" cy="369332"/>
          </a:xfrm>
          <a:prstGeom prst="rect">
            <a:avLst/>
          </a:prstGeom>
          <a:noFill/>
        </p:spPr>
        <p:txBody>
          <a:bodyPr wrap="square" rtlCol="0">
            <a:spAutoFit/>
          </a:bodyPr>
          <a:lstStyle/>
          <a:p>
            <a:r>
              <a:rPr lang="en-US" dirty="0"/>
              <a:t>Photo: www.bernell.com</a:t>
            </a:r>
          </a:p>
        </p:txBody>
      </p:sp>
    </p:spTree>
    <p:extLst>
      <p:ext uri="{BB962C8B-B14F-4D97-AF65-F5344CB8AC3E}">
        <p14:creationId xmlns:p14="http://schemas.microsoft.com/office/powerpoint/2010/main" val="1680947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1"/>
            <a:ext cx="6965245" cy="990600"/>
          </a:xfrm>
        </p:spPr>
        <p:txBody>
          <a:bodyPr>
            <a:normAutofit/>
          </a:bodyPr>
          <a:lstStyle/>
          <a:p>
            <a:r>
              <a:rPr lang="en-US" dirty="0"/>
              <a:t>Optional: Muscle Balance</a:t>
            </a:r>
          </a:p>
        </p:txBody>
      </p:sp>
      <p:sp>
        <p:nvSpPr>
          <p:cNvPr id="3" name="Content Placeholder 2"/>
          <p:cNvSpPr>
            <a:spLocks noGrp="1"/>
          </p:cNvSpPr>
          <p:nvPr>
            <p:ph idx="1"/>
          </p:nvPr>
        </p:nvSpPr>
        <p:spPr>
          <a:xfrm>
            <a:off x="1371600" y="1676400"/>
            <a:ext cx="6196405" cy="3603812"/>
          </a:xfrm>
        </p:spPr>
        <p:txBody>
          <a:bodyPr/>
          <a:lstStyle/>
          <a:p>
            <a:r>
              <a:rPr lang="en-US" dirty="0"/>
              <a:t>How well the eyes work together when focusing on an object</a:t>
            </a:r>
          </a:p>
          <a:p>
            <a:endParaRPr lang="en-US" dirty="0"/>
          </a:p>
          <a:p>
            <a:r>
              <a:rPr lang="en-US" dirty="0"/>
              <a:t>Cover Test</a:t>
            </a:r>
          </a:p>
          <a:p>
            <a:endParaRPr lang="en-US" dirty="0"/>
          </a:p>
          <a:p>
            <a:r>
              <a:rPr lang="en-US" dirty="0"/>
              <a:t>Takes substantial</a:t>
            </a:r>
          </a:p>
          <a:p>
            <a:pPr marL="0" indent="0">
              <a:buNone/>
            </a:pPr>
            <a:r>
              <a:rPr lang="en-US" dirty="0"/>
              <a:t>training</a:t>
            </a:r>
          </a:p>
          <a:p>
            <a:endParaRPr lang="en-US" dirty="0"/>
          </a:p>
        </p:txBody>
      </p:sp>
      <p:pic>
        <p:nvPicPr>
          <p:cNvPr id="4" name="Content Placeholder 3" descr="near_acuity3.JPG"/>
          <p:cNvPicPr>
            <a:picLocks noChangeAspect="1"/>
          </p:cNvPicPr>
          <p:nvPr/>
        </p:nvPicPr>
        <p:blipFill>
          <a:blip r:embed="rId2" cstate="print"/>
          <a:stretch>
            <a:fillRect/>
          </a:stretch>
        </p:blipFill>
        <p:spPr>
          <a:xfrm>
            <a:off x="4572000" y="2133600"/>
            <a:ext cx="3655219" cy="4038600"/>
          </a:xfrm>
          <a:prstGeom prst="rect">
            <a:avLst/>
          </a:prstGeom>
        </p:spPr>
      </p:pic>
    </p:spTree>
    <p:extLst>
      <p:ext uri="{BB962C8B-B14F-4D97-AF65-F5344CB8AC3E}">
        <p14:creationId xmlns:p14="http://schemas.microsoft.com/office/powerpoint/2010/main" val="213400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477" y="685800"/>
            <a:ext cx="6965245" cy="1202485"/>
          </a:xfrm>
        </p:spPr>
        <p:txBody>
          <a:bodyPr>
            <a:normAutofit/>
          </a:bodyPr>
          <a:lstStyle/>
          <a:p>
            <a:r>
              <a:rPr lang="en-US" dirty="0"/>
              <a:t>Optional: Depth Perception</a:t>
            </a:r>
          </a:p>
        </p:txBody>
      </p:sp>
      <p:sp>
        <p:nvSpPr>
          <p:cNvPr id="3" name="Content Placeholder 2"/>
          <p:cNvSpPr>
            <a:spLocks noGrp="1"/>
          </p:cNvSpPr>
          <p:nvPr>
            <p:ph idx="1"/>
          </p:nvPr>
        </p:nvSpPr>
        <p:spPr>
          <a:xfrm>
            <a:off x="762000" y="1757880"/>
            <a:ext cx="7467600" cy="4873752"/>
          </a:xfrm>
        </p:spPr>
        <p:txBody>
          <a:bodyPr/>
          <a:lstStyle/>
          <a:p>
            <a:r>
              <a:rPr lang="en-US" dirty="0" err="1"/>
              <a:t>Randot</a:t>
            </a:r>
            <a:r>
              <a:rPr lang="en-US" dirty="0"/>
              <a:t> Stereo Acuity</a:t>
            </a:r>
          </a:p>
          <a:p>
            <a:pPr marL="0" indent="0">
              <a:buNone/>
            </a:pPr>
            <a:r>
              <a:rPr lang="en-US" dirty="0"/>
              <a:t>(+) time constraint in </a:t>
            </a:r>
          </a:p>
          <a:p>
            <a:pPr marL="0" indent="0">
              <a:buNone/>
            </a:pPr>
            <a:r>
              <a:rPr lang="en-US" dirty="0"/>
              <a:t>screening environment</a:t>
            </a:r>
          </a:p>
          <a:p>
            <a:pPr marL="0" indent="0">
              <a:buNone/>
            </a:pPr>
            <a:endParaRPr lang="en-US" dirty="0"/>
          </a:p>
          <a:p>
            <a:pPr marL="0" indent="0">
              <a:buNone/>
            </a:pPr>
            <a:r>
              <a:rPr lang="en-US" dirty="0"/>
              <a:t>Smile 2 (PASS Test 2)</a:t>
            </a:r>
          </a:p>
          <a:p>
            <a:pPr marL="0" indent="0">
              <a:buNone/>
            </a:pPr>
            <a:endParaRPr lang="en-US" dirty="0"/>
          </a:p>
          <a:p>
            <a:pPr marL="0" indent="0">
              <a:buNone/>
            </a:pPr>
            <a:endParaRPr lang="en-US" dirty="0"/>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2133600"/>
            <a:ext cx="4419600" cy="35052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3937000"/>
            <a:ext cx="2667000" cy="2286000"/>
          </a:xfrm>
          <a:prstGeom prst="rect">
            <a:avLst/>
          </a:prstGeom>
        </p:spPr>
      </p:pic>
      <p:sp>
        <p:nvSpPr>
          <p:cNvPr id="8" name="TextBox 7"/>
          <p:cNvSpPr txBox="1"/>
          <p:nvPr/>
        </p:nvSpPr>
        <p:spPr>
          <a:xfrm>
            <a:off x="1371600" y="6400800"/>
            <a:ext cx="6477000" cy="461665"/>
          </a:xfrm>
          <a:prstGeom prst="rect">
            <a:avLst/>
          </a:prstGeom>
          <a:noFill/>
        </p:spPr>
        <p:txBody>
          <a:bodyPr wrap="square" rtlCol="0">
            <a:spAutoFit/>
          </a:bodyPr>
          <a:lstStyle/>
          <a:p>
            <a:r>
              <a:rPr lang="en-US" sz="1200" dirty="0"/>
              <a:t>Photo credit: Good-Lite Stereo Smile, Medshop.com; </a:t>
            </a:r>
            <a:r>
              <a:rPr lang="en-US" sz="1200" dirty="0" err="1"/>
              <a:t>Randot</a:t>
            </a:r>
            <a:r>
              <a:rPr lang="en-US" sz="1200" dirty="0"/>
              <a:t> Stereo Test: </a:t>
            </a:r>
            <a:r>
              <a:rPr lang="en-US" sz="1200" dirty="0" err="1"/>
              <a:t>BiB</a:t>
            </a:r>
            <a:r>
              <a:rPr lang="en-US" sz="1200" dirty="0"/>
              <a:t> Ophthalmic Instruments</a:t>
            </a:r>
          </a:p>
        </p:txBody>
      </p:sp>
    </p:spTree>
    <p:extLst>
      <p:ext uri="{BB962C8B-B14F-4D97-AF65-F5344CB8AC3E}">
        <p14:creationId xmlns:p14="http://schemas.microsoft.com/office/powerpoint/2010/main" val="2762622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Optional: Ocular Motor Testing</a:t>
            </a:r>
          </a:p>
        </p:txBody>
      </p:sp>
      <p:sp>
        <p:nvSpPr>
          <p:cNvPr id="3" name="Content Placeholder 2"/>
          <p:cNvSpPr>
            <a:spLocks noGrp="1"/>
          </p:cNvSpPr>
          <p:nvPr>
            <p:ph idx="1"/>
          </p:nvPr>
        </p:nvSpPr>
        <p:spPr/>
        <p:txBody>
          <a:bodyPr>
            <a:normAutofit fontScale="85000" lnSpcReduction="20000"/>
          </a:bodyPr>
          <a:lstStyle/>
          <a:p>
            <a:r>
              <a:rPr lang="en-US" dirty="0"/>
              <a:t>How well eyes track objects or move quickly and accurately between objects</a:t>
            </a:r>
          </a:p>
          <a:p>
            <a:endParaRPr lang="en-US" dirty="0"/>
          </a:p>
          <a:p>
            <a:r>
              <a:rPr lang="en-US" dirty="0"/>
              <a:t>Follow a light or small object</a:t>
            </a:r>
          </a:p>
          <a:p>
            <a:r>
              <a:rPr lang="en-US" dirty="0"/>
              <a:t>Basic: Can eyes move together in all directions</a:t>
            </a:r>
          </a:p>
          <a:p>
            <a:r>
              <a:rPr lang="en-US" dirty="0"/>
              <a:t>Pursuits: accurately follow an object</a:t>
            </a:r>
          </a:p>
          <a:p>
            <a:r>
              <a:rPr lang="en-US" dirty="0"/>
              <a:t>Saccades: jump accurately between two objects</a:t>
            </a:r>
          </a:p>
          <a:p>
            <a:endParaRPr lang="en-US" dirty="0"/>
          </a:p>
          <a:p>
            <a:r>
              <a:rPr lang="en-US" dirty="0"/>
              <a:t>Reading Implications</a:t>
            </a:r>
          </a:p>
          <a:p>
            <a:endParaRPr lang="en-US" dirty="0"/>
          </a:p>
          <a:p>
            <a:r>
              <a:rPr lang="en-US" dirty="0"/>
              <a:t>Powerful for Concussion assessments</a:t>
            </a:r>
          </a:p>
        </p:txBody>
      </p:sp>
    </p:spTree>
    <p:extLst>
      <p:ext uri="{BB962C8B-B14F-4D97-AF65-F5344CB8AC3E}">
        <p14:creationId xmlns:p14="http://schemas.microsoft.com/office/powerpoint/2010/main" val="69533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Mechanical Vision Testers and Best Practices</a:t>
            </a:r>
          </a:p>
        </p:txBody>
      </p:sp>
      <p:sp>
        <p:nvSpPr>
          <p:cNvPr id="3" name="Content Placeholder 2"/>
          <p:cNvSpPr>
            <a:spLocks noGrp="1"/>
          </p:cNvSpPr>
          <p:nvPr>
            <p:ph idx="1"/>
          </p:nvPr>
        </p:nvSpPr>
        <p:spPr>
          <a:xfrm>
            <a:off x="914400" y="2133600"/>
            <a:ext cx="7467600" cy="3733800"/>
          </a:xfrm>
        </p:spPr>
        <p:txBody>
          <a:bodyPr>
            <a:normAutofit/>
          </a:bodyPr>
          <a:lstStyle/>
          <a:p>
            <a:r>
              <a:rPr lang="en-US" b="1" dirty="0"/>
              <a:t>Instrument based testing is allowed in TN guidelines</a:t>
            </a:r>
          </a:p>
          <a:p>
            <a:endParaRPr lang="en-US" b="1" dirty="0"/>
          </a:p>
          <a:p>
            <a:r>
              <a:rPr lang="en-US" b="1" dirty="0"/>
              <a:t>National Expert Panel </a:t>
            </a:r>
            <a:r>
              <a:rPr lang="en-US" dirty="0"/>
              <a:t>sponsored by Prevent Blindness, published in </a:t>
            </a:r>
            <a:r>
              <a:rPr lang="en-US" i="1" dirty="0"/>
              <a:t>Optometry and Vision Science</a:t>
            </a:r>
          </a:p>
          <a:p>
            <a:pPr marL="0" indent="0">
              <a:buNone/>
            </a:pPr>
            <a:endParaRPr lang="en-US" i="1" dirty="0"/>
          </a:p>
          <a:p>
            <a:r>
              <a:rPr lang="en-US" dirty="0"/>
              <a:t>Intended for </a:t>
            </a:r>
            <a:r>
              <a:rPr lang="en-US" b="1" dirty="0"/>
              <a:t>pre-school </a:t>
            </a:r>
            <a:r>
              <a:rPr lang="en-US" dirty="0"/>
              <a:t>screenings conducted by lay screeners, school nurses/other public health figures, and in primary care settings</a:t>
            </a:r>
          </a:p>
        </p:txBody>
      </p:sp>
    </p:spTree>
    <p:extLst>
      <p:ext uri="{BB962C8B-B14F-4D97-AF65-F5344CB8AC3E}">
        <p14:creationId xmlns:p14="http://schemas.microsoft.com/office/powerpoint/2010/main" val="2191987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National Expert Panel Recommended Practices</a:t>
            </a:r>
          </a:p>
        </p:txBody>
      </p:sp>
      <p:sp>
        <p:nvSpPr>
          <p:cNvPr id="3" name="Content Placeholder 2"/>
          <p:cNvSpPr>
            <a:spLocks noGrp="1"/>
          </p:cNvSpPr>
          <p:nvPr>
            <p:ph sz="quarter" idx="13"/>
          </p:nvPr>
        </p:nvSpPr>
        <p:spPr/>
        <p:txBody>
          <a:bodyPr>
            <a:normAutofit fontScale="92500" lnSpcReduction="20000"/>
          </a:bodyPr>
          <a:lstStyle/>
          <a:p>
            <a:r>
              <a:rPr lang="en-US" dirty="0"/>
              <a:t>Recognition Visual Acuity</a:t>
            </a:r>
          </a:p>
          <a:p>
            <a:pPr lvl="1"/>
            <a:r>
              <a:rPr lang="en-US" dirty="0"/>
              <a:t>Monocular VA’s HOTV or LEA</a:t>
            </a:r>
          </a:p>
          <a:p>
            <a:pPr lvl="1"/>
            <a:r>
              <a:rPr lang="en-US" dirty="0"/>
              <a:t>With crowding bars or single line crowded</a:t>
            </a:r>
          </a:p>
          <a:p>
            <a:pPr lvl="1"/>
            <a:r>
              <a:rPr lang="en-US" dirty="0"/>
              <a:t>Test distance 5ft (1.5m)</a:t>
            </a:r>
          </a:p>
          <a:p>
            <a:pPr lvl="1"/>
            <a:r>
              <a:rPr lang="en-US" dirty="0"/>
              <a:t>Occlusion (adhesive patch, surgical tape, or Good-Lite opaque occlude glasses)</a:t>
            </a:r>
          </a:p>
        </p:txBody>
      </p:sp>
      <p:pic>
        <p:nvPicPr>
          <p:cNvPr id="5" name="Content Placeholder 4" descr="Four-year-old boy using a LEA symbol matching card during visual acuity testing at a vision screening. "/>
          <p:cNvPicPr>
            <a:picLocks noGrp="1"/>
          </p:cNvPicPr>
          <p:nvPr>
            <p:ph sz="quarter" idx="14"/>
          </p:nvPr>
        </p:nvPicPr>
        <p:blipFill>
          <a:blip r:embed="rId3">
            <a:extLst>
              <a:ext uri="{28A0092B-C50C-407E-A947-70E740481C1C}">
                <a14:useLocalDpi xmlns:a14="http://schemas.microsoft.com/office/drawing/2010/main" val="0"/>
              </a:ext>
            </a:extLst>
          </a:blip>
          <a:stretch>
            <a:fillRect/>
          </a:stretch>
        </p:blipFill>
        <p:spPr bwMode="auto">
          <a:xfrm>
            <a:off x="5062538" y="2119313"/>
            <a:ext cx="2403474" cy="3605212"/>
          </a:xfrm>
          <a:prstGeom prst="rect">
            <a:avLst/>
          </a:prstGeom>
          <a:noFill/>
          <a:ln>
            <a:noFill/>
          </a:ln>
        </p:spPr>
      </p:pic>
      <p:sp>
        <p:nvSpPr>
          <p:cNvPr id="6" name="Rectangle 5"/>
          <p:cNvSpPr/>
          <p:nvPr/>
        </p:nvSpPr>
        <p:spPr>
          <a:xfrm>
            <a:off x="5264150" y="6161088"/>
            <a:ext cx="3348446" cy="253018"/>
          </a:xfrm>
          <a:prstGeom prst="rect">
            <a:avLst/>
          </a:prstGeom>
        </p:spPr>
        <p:txBody>
          <a:bodyPr wrap="square">
            <a:spAutoFit/>
          </a:bodyPr>
          <a:lstStyle/>
          <a:p>
            <a:pPr marR="161925">
              <a:lnSpc>
                <a:spcPts val="1500"/>
              </a:lnSpc>
              <a:spcBef>
                <a:spcPts val="900"/>
              </a:spcBef>
              <a:spcAft>
                <a:spcPts val="750"/>
              </a:spcAft>
            </a:pPr>
            <a:r>
              <a:rPr lang="en-US" sz="500" i="1" dirty="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Image: Cotter 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7520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NEP’s Recommended Practices</a:t>
            </a:r>
          </a:p>
        </p:txBody>
      </p:sp>
      <p:sp>
        <p:nvSpPr>
          <p:cNvPr id="3" name="Content Placeholder 2"/>
          <p:cNvSpPr>
            <a:spLocks noGrp="1"/>
          </p:cNvSpPr>
          <p:nvPr>
            <p:ph idx="1"/>
          </p:nvPr>
        </p:nvSpPr>
        <p:spPr/>
        <p:txBody>
          <a:bodyPr>
            <a:normAutofit fontScale="92500"/>
          </a:bodyPr>
          <a:lstStyle/>
          <a:p>
            <a:r>
              <a:rPr lang="en-US" dirty="0"/>
              <a:t>Instrument-based/ </a:t>
            </a:r>
            <a:r>
              <a:rPr lang="en-US" dirty="0" err="1"/>
              <a:t>Autorefraction</a:t>
            </a:r>
            <a:endParaRPr lang="en-US" dirty="0"/>
          </a:p>
          <a:p>
            <a:r>
              <a:rPr lang="en-US" dirty="0"/>
              <a:t>Screening for refractive error alone is often successful in identifying children with constant strabismus</a:t>
            </a:r>
          </a:p>
          <a:p>
            <a:r>
              <a:rPr lang="en-US" dirty="0"/>
              <a:t>American Academy of Pediatrics stated instrument-based can be used as alternative to VA screening in 3-5yo </a:t>
            </a:r>
          </a:p>
          <a:p>
            <a:r>
              <a:rPr lang="en-US" dirty="0" err="1"/>
              <a:t>Retinomax</a:t>
            </a:r>
            <a:r>
              <a:rPr lang="en-US" dirty="0"/>
              <a:t>, </a:t>
            </a:r>
            <a:r>
              <a:rPr lang="en-US" dirty="0" err="1"/>
              <a:t>SureSight</a:t>
            </a:r>
            <a:r>
              <a:rPr lang="en-US" dirty="0"/>
              <a:t> and Spot Vision Screener</a:t>
            </a:r>
          </a:p>
          <a:p>
            <a:pPr lvl="1"/>
            <a:r>
              <a:rPr lang="en-US" dirty="0"/>
              <a:t>*</a:t>
            </a:r>
            <a:r>
              <a:rPr lang="en-US" dirty="0" err="1"/>
              <a:t>SureSight</a:t>
            </a:r>
            <a:r>
              <a:rPr lang="en-US" dirty="0"/>
              <a:t> no longer sold by </a:t>
            </a:r>
            <a:r>
              <a:rPr lang="en-US" dirty="0" err="1"/>
              <a:t>WelchAllyn</a:t>
            </a:r>
            <a:endParaRPr lang="en-US" dirty="0"/>
          </a:p>
          <a:p>
            <a:endParaRPr lang="en-US" dirty="0"/>
          </a:p>
        </p:txBody>
      </p:sp>
    </p:spTree>
    <p:extLst>
      <p:ext uri="{BB962C8B-B14F-4D97-AF65-F5344CB8AC3E}">
        <p14:creationId xmlns:p14="http://schemas.microsoft.com/office/powerpoint/2010/main" val="32644585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829" y="1152785"/>
            <a:ext cx="3263503" cy="4351338"/>
          </a:xfrm>
          <a:prstGeom prst="rect">
            <a:avLst/>
          </a:prstGeom>
        </p:spPr>
      </p:pic>
      <p:sp>
        <p:nvSpPr>
          <p:cNvPr id="5" name="Rectangle 4"/>
          <p:cNvSpPr/>
          <p:nvPr/>
        </p:nvSpPr>
        <p:spPr>
          <a:xfrm>
            <a:off x="838200" y="5654436"/>
            <a:ext cx="1981200" cy="461665"/>
          </a:xfrm>
          <a:prstGeom prst="rect">
            <a:avLst/>
          </a:prstGeom>
        </p:spPr>
        <p:txBody>
          <a:bodyPr wrap="square">
            <a:spAutoFit/>
          </a:bodyPr>
          <a:lstStyle/>
          <a:p>
            <a:r>
              <a:rPr lang="en-US" sz="2400" dirty="0" err="1"/>
              <a:t>SureSight</a:t>
            </a:r>
            <a:endParaRPr lang="en-US" sz="2400" dirty="0"/>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9332" y="1828800"/>
            <a:ext cx="5171222" cy="2999309"/>
          </a:xfrm>
          <a:prstGeom prst="rect">
            <a:avLst/>
          </a:prstGeom>
        </p:spPr>
      </p:pic>
      <p:sp>
        <p:nvSpPr>
          <p:cNvPr id="7" name="Rectangle 6"/>
          <p:cNvSpPr/>
          <p:nvPr/>
        </p:nvSpPr>
        <p:spPr>
          <a:xfrm>
            <a:off x="4191000" y="2057400"/>
            <a:ext cx="1981200" cy="461665"/>
          </a:xfrm>
          <a:prstGeom prst="rect">
            <a:avLst/>
          </a:prstGeom>
        </p:spPr>
        <p:txBody>
          <a:bodyPr wrap="square">
            <a:spAutoFit/>
          </a:bodyPr>
          <a:lstStyle/>
          <a:p>
            <a:r>
              <a:rPr lang="en-US" sz="2400" dirty="0" err="1"/>
              <a:t>Retinomax</a:t>
            </a:r>
            <a:endParaRPr lang="en-US" sz="2400" dirty="0"/>
          </a:p>
        </p:txBody>
      </p:sp>
    </p:spTree>
    <p:extLst>
      <p:ext uri="{BB962C8B-B14F-4D97-AF65-F5344CB8AC3E}">
        <p14:creationId xmlns:p14="http://schemas.microsoft.com/office/powerpoint/2010/main" val="38725425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8443" y="1219200"/>
            <a:ext cx="4991009" cy="4991009"/>
          </a:xfrm>
          <a:prstGeom prst="rect">
            <a:avLst/>
          </a:prstGeom>
        </p:spPr>
      </p:pic>
      <p:sp>
        <p:nvSpPr>
          <p:cNvPr id="4" name="Rectangle 3"/>
          <p:cNvSpPr/>
          <p:nvPr/>
        </p:nvSpPr>
        <p:spPr>
          <a:xfrm>
            <a:off x="2667000" y="1242311"/>
            <a:ext cx="3733800" cy="461665"/>
          </a:xfrm>
          <a:prstGeom prst="rect">
            <a:avLst/>
          </a:prstGeom>
        </p:spPr>
        <p:txBody>
          <a:bodyPr wrap="square">
            <a:spAutoFit/>
          </a:bodyPr>
          <a:lstStyle/>
          <a:p>
            <a:r>
              <a:rPr lang="en-US" sz="2400" dirty="0" err="1"/>
              <a:t>WelchAllyn</a:t>
            </a:r>
            <a:r>
              <a:rPr lang="en-US" sz="2400" dirty="0"/>
              <a:t> Vision Screener</a:t>
            </a:r>
          </a:p>
        </p:txBody>
      </p:sp>
    </p:spTree>
    <p:extLst>
      <p:ext uri="{BB962C8B-B14F-4D97-AF65-F5344CB8AC3E}">
        <p14:creationId xmlns:p14="http://schemas.microsoft.com/office/powerpoint/2010/main" val="4049310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3BCCF-84C1-4428-909B-B827B802335A}"/>
              </a:ext>
            </a:extLst>
          </p:cNvPr>
          <p:cNvSpPr>
            <a:spLocks noGrp="1"/>
          </p:cNvSpPr>
          <p:nvPr>
            <p:ph type="title"/>
          </p:nvPr>
        </p:nvSpPr>
        <p:spPr/>
        <p:txBody>
          <a:bodyPr/>
          <a:lstStyle/>
          <a:p>
            <a:r>
              <a:rPr lang="en-US" dirty="0"/>
              <a:t>FAQ’s </a:t>
            </a:r>
          </a:p>
        </p:txBody>
      </p:sp>
      <p:sp>
        <p:nvSpPr>
          <p:cNvPr id="3" name="Content Placeholder 2">
            <a:extLst>
              <a:ext uri="{FF2B5EF4-FFF2-40B4-BE49-F238E27FC236}">
                <a16:creationId xmlns:a16="http://schemas.microsoft.com/office/drawing/2014/main" id="{FB822745-2AB4-496D-A337-58C54C790DDB}"/>
              </a:ext>
            </a:extLst>
          </p:cNvPr>
          <p:cNvSpPr>
            <a:spLocks noGrp="1"/>
          </p:cNvSpPr>
          <p:nvPr>
            <p:ph idx="1"/>
          </p:nvPr>
        </p:nvSpPr>
        <p:spPr/>
        <p:txBody>
          <a:bodyPr>
            <a:normAutofit fontScale="92500" lnSpcReduction="10000"/>
          </a:bodyPr>
          <a:lstStyle/>
          <a:p>
            <a:pPr marL="342900" marR="0" lvl="0" indent="-342900">
              <a:spcBef>
                <a:spcPts val="0"/>
              </a:spcBef>
              <a:spcAft>
                <a:spcPts val="0"/>
              </a:spcAft>
              <a:buFont typeface="+mj-lt"/>
              <a:buAutoNum type="arabicPeriod"/>
            </a:pPr>
            <a:r>
              <a:rPr lang="en-US" sz="1800" dirty="0">
                <a:effectLst/>
                <a:latin typeface="Open Sans" panose="020B0606030504020204" pitchFamily="34" charset="0"/>
                <a:ea typeface="Times New Roman" panose="02020603050405020304" pitchFamily="18" charset="0"/>
              </a:rPr>
              <a:t>Can mechanical screeners be used in lieu of vision charts? What is best practice? What if a student fails the mechanical screen?</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Open Sans" panose="020B0606030504020204" pitchFamily="34" charset="0"/>
                <a:ea typeface="Times New Roman" panose="02020603050405020304" pitchFamily="18" charset="0"/>
              </a:rPr>
              <a:t>What’s the difference in refractive and non-refractive errors?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Open Sans" panose="020B0606030504020204" pitchFamily="34" charset="0"/>
                <a:ea typeface="Times New Roman" panose="02020603050405020304" pitchFamily="18" charset="0"/>
              </a:rPr>
              <a:t>Why is the recommended screening distance 10 ft? If a district is still using Snellen charts, is it ok to test at 20 feet or should we screen at 10 ft?</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Open Sans" panose="020B0606030504020204" pitchFamily="34" charset="0"/>
                <a:ea typeface="Times New Roman" panose="02020603050405020304" pitchFamily="18" charset="0"/>
              </a:rPr>
              <a:t>What age(s)/grade(s) do you recommend muscle balance screening?</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Open Sans" panose="020B0606030504020204" pitchFamily="34" charset="0"/>
                <a:ea typeface="Times New Roman" panose="02020603050405020304" pitchFamily="18" charset="0"/>
              </a:rPr>
              <a:t>What age(s)/grade(s) do you recommend color perception testing?</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Open Sans" panose="020B0606030504020204" pitchFamily="34" charset="0"/>
                <a:ea typeface="Times New Roman" panose="02020603050405020304" pitchFamily="18" charset="0"/>
              </a:rPr>
              <a:t>Is it acceptable to print a color perception testing booklet?</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Open Sans" panose="020B0606030504020204" pitchFamily="34" charset="0"/>
                <a:ea typeface="Times New Roman" panose="02020603050405020304" pitchFamily="18" charset="0"/>
              </a:rPr>
              <a:t>Is the tumbling E an appropriate chart for screening?</a:t>
            </a:r>
            <a:endParaRPr lang="en-US" sz="1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4235615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Purpose of Vision Screenings</a:t>
            </a:r>
          </a:p>
        </p:txBody>
      </p:sp>
      <p:sp>
        <p:nvSpPr>
          <p:cNvPr id="3" name="Content Placeholder 2"/>
          <p:cNvSpPr>
            <a:spLocks noGrp="1"/>
          </p:cNvSpPr>
          <p:nvPr>
            <p:ph idx="1"/>
          </p:nvPr>
        </p:nvSpPr>
        <p:spPr/>
        <p:txBody>
          <a:bodyPr>
            <a:normAutofit fontScale="92500" lnSpcReduction="20000"/>
          </a:bodyPr>
          <a:lstStyle/>
          <a:p>
            <a:r>
              <a:rPr lang="en-US" dirty="0"/>
              <a:t>Provides a risk assessment for Visual Disorders</a:t>
            </a:r>
          </a:p>
          <a:p>
            <a:endParaRPr lang="en-US" dirty="0"/>
          </a:p>
          <a:p>
            <a:r>
              <a:rPr lang="en-US" dirty="0"/>
              <a:t>80% of learning is Visual</a:t>
            </a:r>
          </a:p>
          <a:p>
            <a:endParaRPr lang="en-US" dirty="0"/>
          </a:p>
          <a:p>
            <a:r>
              <a:rPr lang="en-US" dirty="0"/>
              <a:t>American Optometric Associations estimates </a:t>
            </a:r>
            <a:r>
              <a:rPr lang="en-US" b="1" dirty="0"/>
              <a:t>25% of school children have a visual disorder and only </a:t>
            </a:r>
            <a:r>
              <a:rPr lang="en-US" dirty="0"/>
              <a:t>1/3</a:t>
            </a:r>
            <a:r>
              <a:rPr lang="en-US" baseline="30000" dirty="0"/>
              <a:t>rd</a:t>
            </a:r>
            <a:r>
              <a:rPr lang="en-US" dirty="0"/>
              <a:t> of children have had an eye exam or screening before entering school</a:t>
            </a:r>
          </a:p>
          <a:p>
            <a:endParaRPr lang="en-US" dirty="0"/>
          </a:p>
          <a:p>
            <a:r>
              <a:rPr lang="en-US" dirty="0"/>
              <a:t>Vision disability is the most prevalent disabling condition among children </a:t>
            </a:r>
            <a:r>
              <a:rPr lang="en-US" sz="1600" dirty="0"/>
              <a:t>(8)</a:t>
            </a:r>
          </a:p>
        </p:txBody>
      </p:sp>
    </p:spTree>
    <p:extLst>
      <p:ext uri="{BB962C8B-B14F-4D97-AF65-F5344CB8AC3E}">
        <p14:creationId xmlns:p14="http://schemas.microsoft.com/office/powerpoint/2010/main" val="3130698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Post Screening Referrals</a:t>
            </a:r>
          </a:p>
        </p:txBody>
      </p:sp>
      <p:sp>
        <p:nvSpPr>
          <p:cNvPr id="3" name="Content Placeholder 2"/>
          <p:cNvSpPr>
            <a:spLocks noGrp="1"/>
          </p:cNvSpPr>
          <p:nvPr>
            <p:ph idx="1"/>
          </p:nvPr>
        </p:nvSpPr>
        <p:spPr/>
        <p:txBody>
          <a:bodyPr>
            <a:normAutofit fontScale="92500" lnSpcReduction="10000"/>
          </a:bodyPr>
          <a:lstStyle/>
          <a:p>
            <a:r>
              <a:rPr lang="en-US" dirty="0"/>
              <a:t>Failed Screening needs follow-up care</a:t>
            </a:r>
          </a:p>
          <a:p>
            <a:pPr marL="0" indent="0">
              <a:buNone/>
            </a:pPr>
            <a:endParaRPr lang="en-US" dirty="0"/>
          </a:p>
          <a:p>
            <a:r>
              <a:rPr lang="en-US" dirty="0"/>
              <a:t>TN guidelines:  School Nurse responsibility</a:t>
            </a:r>
          </a:p>
          <a:p>
            <a:pPr marL="0" indent="0">
              <a:buNone/>
            </a:pPr>
            <a:endParaRPr lang="en-US" dirty="0"/>
          </a:p>
          <a:p>
            <a:r>
              <a:rPr lang="en-US" dirty="0"/>
              <a:t>Mostly Paperwork sent home with student</a:t>
            </a:r>
          </a:p>
          <a:p>
            <a:pPr marL="0" indent="0">
              <a:buNone/>
            </a:pPr>
            <a:endParaRPr lang="en-US" dirty="0"/>
          </a:p>
          <a:p>
            <a:r>
              <a:rPr lang="en-US" dirty="0"/>
              <a:t>Attempt to notify at least 3 times using different methods each time</a:t>
            </a:r>
          </a:p>
          <a:p>
            <a:pPr lvl="1"/>
            <a:r>
              <a:rPr lang="en-US" dirty="0"/>
              <a:t>Requires substantial time to implement and document</a:t>
            </a:r>
          </a:p>
        </p:txBody>
      </p:sp>
    </p:spTree>
    <p:extLst>
      <p:ext uri="{BB962C8B-B14F-4D97-AF65-F5344CB8AC3E}">
        <p14:creationId xmlns:p14="http://schemas.microsoft.com/office/powerpoint/2010/main" val="4230248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Referral Advice for Parents</a:t>
            </a:r>
          </a:p>
        </p:txBody>
      </p:sp>
      <p:sp>
        <p:nvSpPr>
          <p:cNvPr id="3" name="Content Placeholder 2"/>
          <p:cNvSpPr>
            <a:spLocks noGrp="1"/>
          </p:cNvSpPr>
          <p:nvPr>
            <p:ph idx="1"/>
          </p:nvPr>
        </p:nvSpPr>
        <p:spPr/>
        <p:txBody>
          <a:bodyPr>
            <a:normAutofit lnSpcReduction="10000"/>
          </a:bodyPr>
          <a:lstStyle/>
          <a:p>
            <a:r>
              <a:rPr lang="en-US" dirty="0"/>
              <a:t>Refer the student to an Eye Care Professional</a:t>
            </a:r>
          </a:p>
          <a:p>
            <a:pPr lvl="1"/>
            <a:r>
              <a:rPr lang="en-US" dirty="0"/>
              <a:t>Resource list can be given</a:t>
            </a:r>
          </a:p>
          <a:p>
            <a:pPr lvl="1"/>
            <a:r>
              <a:rPr lang="en-US" dirty="0"/>
              <a:t>Avoid making any recommendation to a specific individual or specific class of practitioner (ophthalmologist or optometrist)</a:t>
            </a:r>
          </a:p>
          <a:p>
            <a:r>
              <a:rPr lang="en-US" dirty="0"/>
              <a:t>Take Results to the appointment with an eye care professional</a:t>
            </a:r>
          </a:p>
          <a:p>
            <a:r>
              <a:rPr lang="en-US" dirty="0"/>
              <a:t>Have results from eye exam returned to school</a:t>
            </a:r>
          </a:p>
          <a:p>
            <a:pPr marL="0" indent="0">
              <a:buNone/>
            </a:pPr>
            <a:endParaRPr lang="en-US" dirty="0"/>
          </a:p>
        </p:txBody>
      </p:sp>
    </p:spTree>
    <p:extLst>
      <p:ext uri="{BB962C8B-B14F-4D97-AF65-F5344CB8AC3E}">
        <p14:creationId xmlns:p14="http://schemas.microsoft.com/office/powerpoint/2010/main" val="2826392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to Care/ ACA</a:t>
            </a:r>
          </a:p>
        </p:txBody>
      </p:sp>
      <p:sp>
        <p:nvSpPr>
          <p:cNvPr id="3" name="Content Placeholder 2"/>
          <p:cNvSpPr>
            <a:spLocks noGrp="1"/>
          </p:cNvSpPr>
          <p:nvPr>
            <p:ph idx="1"/>
          </p:nvPr>
        </p:nvSpPr>
        <p:spPr/>
        <p:txBody>
          <a:bodyPr>
            <a:normAutofit fontScale="77500" lnSpcReduction="20000"/>
          </a:bodyPr>
          <a:lstStyle/>
          <a:p>
            <a:r>
              <a:rPr lang="en-US" dirty="0"/>
              <a:t>Pediatric Vision benefit of a yearly eye exam is an essential health benefit under the Affordable Care Act</a:t>
            </a:r>
          </a:p>
          <a:p>
            <a:endParaRPr lang="en-US" dirty="0"/>
          </a:p>
          <a:p>
            <a:r>
              <a:rPr lang="en-US" dirty="0"/>
              <a:t>For Marketplace plans to be in compliance with ACA they must provide for a yearly eye exam with a materials (glasses) benefit for every patient under the age of 19</a:t>
            </a:r>
          </a:p>
          <a:p>
            <a:pPr marL="0" indent="0">
              <a:buNone/>
            </a:pPr>
            <a:endParaRPr lang="en-US" dirty="0"/>
          </a:p>
          <a:p>
            <a:r>
              <a:rPr lang="en-US" dirty="0"/>
              <a:t>TN guidelines state in instances of financial barrier, school funds may be used to provide services</a:t>
            </a:r>
          </a:p>
          <a:p>
            <a:endParaRPr lang="en-US" dirty="0"/>
          </a:p>
          <a:p>
            <a:r>
              <a:rPr lang="en-US" dirty="0"/>
              <a:t>Greater barrier; public education on necessity, transportation</a:t>
            </a:r>
          </a:p>
        </p:txBody>
      </p:sp>
    </p:spTree>
    <p:extLst>
      <p:ext uri="{BB962C8B-B14F-4D97-AF65-F5344CB8AC3E}">
        <p14:creationId xmlns:p14="http://schemas.microsoft.com/office/powerpoint/2010/main" val="3907449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Additional Resources TN Guide</a:t>
            </a:r>
          </a:p>
        </p:txBody>
      </p:sp>
      <p:sp>
        <p:nvSpPr>
          <p:cNvPr id="3" name="Content Placeholder 2"/>
          <p:cNvSpPr>
            <a:spLocks noGrp="1"/>
          </p:cNvSpPr>
          <p:nvPr>
            <p:ph idx="1"/>
          </p:nvPr>
        </p:nvSpPr>
        <p:spPr/>
        <p:txBody>
          <a:bodyPr>
            <a:normAutofit fontScale="85000" lnSpcReduction="10000"/>
          </a:bodyPr>
          <a:lstStyle/>
          <a:p>
            <a:r>
              <a:rPr lang="en-US" dirty="0"/>
              <a:t>State, county or municipality revenues</a:t>
            </a:r>
          </a:p>
          <a:p>
            <a:r>
              <a:rPr lang="en-US" dirty="0"/>
              <a:t>Local county department of social services for Medicaid assistance</a:t>
            </a:r>
          </a:p>
          <a:p>
            <a:r>
              <a:rPr lang="en-US" dirty="0"/>
              <a:t>Lions Club for refractions, glasses, eye examinations</a:t>
            </a:r>
          </a:p>
          <a:p>
            <a:r>
              <a:rPr lang="en-US" dirty="0"/>
              <a:t>PTA/other service organization</a:t>
            </a:r>
          </a:p>
          <a:p>
            <a:r>
              <a:rPr lang="en-US" dirty="0"/>
              <a:t>Local County Physically impaired children’s program</a:t>
            </a:r>
          </a:p>
          <a:p>
            <a:r>
              <a:rPr lang="en-US" dirty="0"/>
              <a:t>Health Insurance Plans</a:t>
            </a:r>
          </a:p>
          <a:p>
            <a:r>
              <a:rPr lang="en-US" dirty="0"/>
              <a:t>Vision Service Plan (VSP) program available through the National Association of School Nurses or local Boys and Girls Club</a:t>
            </a:r>
          </a:p>
        </p:txBody>
      </p:sp>
    </p:spTree>
    <p:extLst>
      <p:ext uri="{BB962C8B-B14F-4D97-AF65-F5344CB8AC3E}">
        <p14:creationId xmlns:p14="http://schemas.microsoft.com/office/powerpoint/2010/main" val="1564597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467600" cy="762000"/>
          </a:xfrm>
        </p:spPr>
        <p:txBody>
          <a:bodyPr>
            <a:normAutofit fontScale="90000"/>
          </a:bodyPr>
          <a:lstStyle/>
          <a:p>
            <a:r>
              <a:rPr lang="en-US" dirty="0"/>
              <a:t>What do We Do? SCO: Active Consent</a:t>
            </a: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tretch/>
        </p:blipFill>
        <p:spPr bwMode="auto">
          <a:xfrm>
            <a:off x="2438400" y="1676400"/>
            <a:ext cx="38862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98194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Modified Clinical Technique	</a:t>
            </a:r>
          </a:p>
        </p:txBody>
      </p:sp>
      <p:sp>
        <p:nvSpPr>
          <p:cNvPr id="3" name="Content Placeholder 2"/>
          <p:cNvSpPr>
            <a:spLocks noGrp="1"/>
          </p:cNvSpPr>
          <p:nvPr>
            <p:ph idx="1"/>
          </p:nvPr>
        </p:nvSpPr>
        <p:spPr/>
        <p:txBody>
          <a:bodyPr/>
          <a:lstStyle/>
          <a:p>
            <a:pPr marL="365760" lvl="1" indent="-283464">
              <a:spcBef>
                <a:spcPts val="600"/>
              </a:spcBef>
              <a:buSzPct val="80000"/>
              <a:buFont typeface="Wingdings 2"/>
              <a:buChar char=""/>
            </a:pPr>
            <a:r>
              <a:rPr lang="en-US" dirty="0"/>
              <a:t>Devised from the Orinda Study (1959)</a:t>
            </a:r>
          </a:p>
          <a:p>
            <a:pPr marL="612648" lvl="2" indent="-283464">
              <a:spcBef>
                <a:spcPts val="600"/>
              </a:spcBef>
              <a:buSzPct val="80000"/>
              <a:buFont typeface="Wingdings 2"/>
              <a:buChar char=""/>
            </a:pPr>
            <a:r>
              <a:rPr lang="en-US" dirty="0"/>
              <a:t>Upper middle-class, mostly </a:t>
            </a:r>
            <a:r>
              <a:rPr lang="en-US" dirty="0" err="1"/>
              <a:t>caucasian</a:t>
            </a:r>
            <a:endParaRPr lang="en-US" dirty="0"/>
          </a:p>
          <a:p>
            <a:r>
              <a:rPr lang="en-US" dirty="0"/>
              <a:t>Acuity: Distance and Near</a:t>
            </a:r>
          </a:p>
          <a:p>
            <a:r>
              <a:rPr lang="en-US" dirty="0" err="1"/>
              <a:t>Retinoscopy</a:t>
            </a:r>
            <a:endParaRPr lang="en-US" dirty="0"/>
          </a:p>
          <a:p>
            <a:r>
              <a:rPr lang="en-US" dirty="0"/>
              <a:t>Cover Test: Distance and Near</a:t>
            </a:r>
          </a:p>
          <a:p>
            <a:r>
              <a:rPr lang="en-US" dirty="0"/>
              <a:t>Ophthalmoscopy (internal eye health assessment)</a:t>
            </a:r>
          </a:p>
          <a:p>
            <a:r>
              <a:rPr lang="en-US" dirty="0"/>
              <a:t>Color Perception: Second Grade</a:t>
            </a:r>
          </a:p>
          <a:p>
            <a:endParaRPr lang="en-US" dirty="0"/>
          </a:p>
        </p:txBody>
      </p:sp>
    </p:spTree>
    <p:custDataLst>
      <p:tags r:id="rId1"/>
    </p:custDataLst>
    <p:extLst>
      <p:ext uri="{BB962C8B-B14F-4D97-AF65-F5344CB8AC3E}">
        <p14:creationId xmlns:p14="http://schemas.microsoft.com/office/powerpoint/2010/main" val="3398204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Up- Near</a:t>
            </a:r>
          </a:p>
        </p:txBody>
      </p:sp>
      <p:pic>
        <p:nvPicPr>
          <p:cNvPr id="5" name="Content Placeholder 4" descr="near_acuity.JPG"/>
          <p:cNvPicPr>
            <a:picLocks noGrp="1" noChangeAspect="1"/>
          </p:cNvPicPr>
          <p:nvPr>
            <p:ph sz="quarter" idx="13"/>
          </p:nvPr>
        </p:nvPicPr>
        <p:blipFill>
          <a:blip r:embed="rId3" cstate="print"/>
          <a:stretch>
            <a:fillRect/>
          </a:stretch>
        </p:blipFill>
        <p:spPr>
          <a:xfrm>
            <a:off x="304800" y="1676400"/>
            <a:ext cx="3886200" cy="4114800"/>
          </a:xfrm>
        </p:spPr>
      </p:pic>
      <p:pic>
        <p:nvPicPr>
          <p:cNvPr id="6" name="Content Placeholder 5" descr="near_acuity2.JPG"/>
          <p:cNvPicPr>
            <a:picLocks noGrp="1" noChangeAspect="1"/>
          </p:cNvPicPr>
          <p:nvPr>
            <p:ph sz="quarter" idx="14"/>
          </p:nvPr>
        </p:nvPicPr>
        <p:blipFill>
          <a:blip r:embed="rId4" cstate="print"/>
          <a:stretch>
            <a:fillRect/>
          </a:stretch>
        </p:blipFill>
        <p:spPr>
          <a:xfrm>
            <a:off x="4664075" y="2721769"/>
            <a:ext cx="3200400" cy="2400300"/>
          </a:xfrm>
        </p:spPr>
      </p:pic>
    </p:spTree>
    <p:custDataLst>
      <p:tags r:id="rId1"/>
    </p:custDataLst>
    <p:extLst>
      <p:ext uri="{BB962C8B-B14F-4D97-AF65-F5344CB8AC3E}">
        <p14:creationId xmlns:p14="http://schemas.microsoft.com/office/powerpoint/2010/main" val="16825395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Up: Ret and Direct</a:t>
            </a:r>
          </a:p>
        </p:txBody>
      </p:sp>
      <p:pic>
        <p:nvPicPr>
          <p:cNvPr id="6" name="Content Placeholder 5" descr="Retinoscopy.JPG"/>
          <p:cNvPicPr>
            <a:picLocks noGrp="1" noChangeAspect="1"/>
          </p:cNvPicPr>
          <p:nvPr>
            <p:ph sz="quarter" idx="13"/>
          </p:nvPr>
        </p:nvPicPr>
        <p:blipFill>
          <a:blip r:embed="rId3" cstate="print"/>
          <a:stretch>
            <a:fillRect/>
          </a:stretch>
        </p:blipFill>
        <p:spPr>
          <a:xfrm>
            <a:off x="1547416" y="2120900"/>
            <a:ext cx="2702718" cy="3603625"/>
          </a:xfrm>
        </p:spPr>
      </p:pic>
      <p:pic>
        <p:nvPicPr>
          <p:cNvPr id="5" name="Content Placeholder 4" descr="Direct_ophthalmoscopy.JPG"/>
          <p:cNvPicPr>
            <a:picLocks noGrp="1" noChangeAspect="1"/>
          </p:cNvPicPr>
          <p:nvPr>
            <p:ph sz="quarter" idx="14"/>
          </p:nvPr>
        </p:nvPicPr>
        <p:blipFill>
          <a:blip r:embed="rId4" cstate="print"/>
          <a:stretch>
            <a:fillRect/>
          </a:stretch>
        </p:blipFill>
        <p:spPr>
          <a:xfrm>
            <a:off x="4664075" y="2524919"/>
            <a:ext cx="3200400" cy="2793999"/>
          </a:xfrm>
        </p:spPr>
      </p:pic>
    </p:spTree>
    <p:custDataLst>
      <p:tags r:id="rId1"/>
    </p:custDataLst>
    <p:extLst>
      <p:ext uri="{BB962C8B-B14F-4D97-AF65-F5344CB8AC3E}">
        <p14:creationId xmlns:p14="http://schemas.microsoft.com/office/powerpoint/2010/main" val="4357069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199571"/>
            <a:ext cx="5867399"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0908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304800"/>
            <a:ext cx="5791200"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3424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Vision Screening Rationale</a:t>
            </a:r>
          </a:p>
        </p:txBody>
      </p:sp>
      <p:sp>
        <p:nvSpPr>
          <p:cNvPr id="3" name="Content Placeholder 2"/>
          <p:cNvSpPr>
            <a:spLocks noGrp="1"/>
          </p:cNvSpPr>
          <p:nvPr>
            <p:ph idx="1"/>
          </p:nvPr>
        </p:nvSpPr>
        <p:spPr>
          <a:xfrm>
            <a:off x="838200" y="2286000"/>
            <a:ext cx="6777317" cy="3508977"/>
          </a:xfrm>
        </p:spPr>
        <p:txBody>
          <a:bodyPr>
            <a:normAutofit fontScale="92500" lnSpcReduction="20000"/>
          </a:bodyPr>
          <a:lstStyle/>
          <a:p>
            <a:pPr marL="0" indent="0">
              <a:buNone/>
            </a:pPr>
            <a:endParaRPr lang="en-US" dirty="0"/>
          </a:p>
          <a:p>
            <a:r>
              <a:rPr lang="en-US" dirty="0"/>
              <a:t>Amblyopia: “Lazy Eye”</a:t>
            </a:r>
          </a:p>
          <a:p>
            <a:pPr lvl="1"/>
            <a:r>
              <a:rPr lang="en-US" dirty="0"/>
              <a:t>2-5% of Pre-School age children</a:t>
            </a:r>
          </a:p>
          <a:p>
            <a:pPr lvl="1"/>
            <a:r>
              <a:rPr lang="en-US" dirty="0"/>
              <a:t>Vision is reduced in one or both eyes due to</a:t>
            </a:r>
          </a:p>
          <a:p>
            <a:pPr lvl="2"/>
            <a:r>
              <a:rPr lang="en-US" dirty="0"/>
              <a:t>Eye turn (Strabismus)</a:t>
            </a:r>
          </a:p>
          <a:p>
            <a:pPr lvl="2"/>
            <a:r>
              <a:rPr lang="en-US" dirty="0"/>
              <a:t>Uncorrected and/or Uncorrected Refractive Error</a:t>
            </a:r>
          </a:p>
          <a:p>
            <a:pPr lvl="1"/>
            <a:r>
              <a:rPr lang="en-US" dirty="0"/>
              <a:t>Vision Reduction can become permanent</a:t>
            </a:r>
          </a:p>
          <a:p>
            <a:pPr lvl="1"/>
            <a:r>
              <a:rPr lang="en-US" dirty="0"/>
              <a:t>Treatment is more successful in the young</a:t>
            </a:r>
          </a:p>
          <a:p>
            <a:pPr lvl="1"/>
            <a:endParaRPr lang="en-US" dirty="0"/>
          </a:p>
          <a:p>
            <a:pPr lvl="1"/>
            <a:r>
              <a:rPr lang="en-US" sz="1050" dirty="0"/>
              <a:t>Photo credit: National Eye Institute</a:t>
            </a:r>
          </a:p>
          <a:p>
            <a:pPr marL="365760" lvl="1" indent="0">
              <a:buNone/>
            </a:pPr>
            <a:r>
              <a:rPr lang="en-US" sz="1050" dirty="0"/>
              <a:t>https://www.google.com/</a:t>
            </a:r>
            <a:r>
              <a:rPr lang="en-US" sz="1050" dirty="0" err="1"/>
              <a:t>search?site</a:t>
            </a:r>
            <a:r>
              <a:rPr lang="en-US" sz="1050" dirty="0"/>
              <a:t>=</a:t>
            </a:r>
            <a:r>
              <a:rPr lang="en-US" sz="1050" dirty="0" err="1"/>
              <a:t>imghp&amp;tbm</a:t>
            </a:r>
            <a:r>
              <a:rPr lang="en-US" sz="1050" dirty="0"/>
              <a:t>=</a:t>
            </a:r>
            <a:r>
              <a:rPr lang="en-US" sz="1050" dirty="0" err="1"/>
              <a:t>isch&amp;source</a:t>
            </a:r>
            <a:r>
              <a:rPr lang="en-US" sz="1050" dirty="0"/>
              <a:t>=</a:t>
            </a:r>
            <a:r>
              <a:rPr lang="en-US" sz="1050" dirty="0" err="1"/>
              <a:t>hp&amp;biw</a:t>
            </a:r>
            <a:r>
              <a:rPr lang="en-US" sz="1050" dirty="0"/>
              <a:t>=1350&amp;bih=608&amp;q=</a:t>
            </a:r>
            <a:r>
              <a:rPr lang="en-US" sz="1050" dirty="0" err="1"/>
              <a:t>amblyopia&amp;oq</a:t>
            </a:r>
            <a:r>
              <a:rPr lang="en-US" sz="1050" dirty="0"/>
              <a:t>=</a:t>
            </a:r>
            <a:r>
              <a:rPr lang="en-US" sz="1050" dirty="0" err="1"/>
              <a:t>amblyopia&amp;gs_l</a:t>
            </a:r>
            <a:r>
              <a:rPr lang="en-US" sz="1050" dirty="0"/>
              <a:t>=img.3..0l10.24142.25334.0.26919.9.9.0.0.0.0.119.759.8j1.9.0....0...1ac.1.64.img..0.9.754.S0F4nZxd4WQ#q=</a:t>
            </a:r>
            <a:r>
              <a:rPr lang="en-US" sz="1050" dirty="0" err="1"/>
              <a:t>amblyopia&amp;tbm</a:t>
            </a:r>
            <a:r>
              <a:rPr lang="en-US" sz="1050" dirty="0"/>
              <a:t>=</a:t>
            </a:r>
            <a:r>
              <a:rPr lang="en-US" sz="1050" dirty="0" err="1"/>
              <a:t>isch&amp;tbs</a:t>
            </a:r>
            <a:r>
              <a:rPr lang="en-US" sz="1050" dirty="0"/>
              <a:t>=</a:t>
            </a:r>
            <a:r>
              <a:rPr lang="en-US" sz="1050" dirty="0" err="1"/>
              <a:t>sur:fm&amp;imgrc</a:t>
            </a:r>
            <a:r>
              <a:rPr lang="en-US" sz="1050" dirty="0"/>
              <a:t>=kJ9seJ_fo0XBfM%3A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1905000"/>
            <a:ext cx="1447800" cy="2286000"/>
          </a:xfrm>
          <a:prstGeom prst="rect">
            <a:avLst/>
          </a:prstGeom>
        </p:spPr>
      </p:pic>
    </p:spTree>
    <p:extLst>
      <p:ext uri="{BB962C8B-B14F-4D97-AF65-F5344CB8AC3E}">
        <p14:creationId xmlns:p14="http://schemas.microsoft.com/office/powerpoint/2010/main" val="3018777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72853024"/>
              </p:ext>
            </p:extLst>
          </p:nvPr>
        </p:nvGraphicFramePr>
        <p:xfrm>
          <a:off x="381000" y="152405"/>
          <a:ext cx="7772400" cy="6705586"/>
        </p:xfrm>
        <a:graphic>
          <a:graphicData uri="http://schemas.openxmlformats.org/drawingml/2006/table">
            <a:tbl>
              <a:tblPr>
                <a:tableStyleId>{5C22544A-7EE6-4342-B048-85BDC9FD1C3A}</a:tableStyleId>
              </a:tblPr>
              <a:tblGrid>
                <a:gridCol w="3050756">
                  <a:extLst>
                    <a:ext uri="{9D8B030D-6E8A-4147-A177-3AD203B41FA5}">
                      <a16:colId xmlns:a16="http://schemas.microsoft.com/office/drawing/2014/main" val="20000"/>
                    </a:ext>
                  </a:extLst>
                </a:gridCol>
                <a:gridCol w="4721644">
                  <a:extLst>
                    <a:ext uri="{9D8B030D-6E8A-4147-A177-3AD203B41FA5}">
                      <a16:colId xmlns:a16="http://schemas.microsoft.com/office/drawing/2014/main" val="20001"/>
                    </a:ext>
                  </a:extLst>
                </a:gridCol>
              </a:tblGrid>
              <a:tr h="395242">
                <a:tc>
                  <a:txBody>
                    <a:bodyPr/>
                    <a:lstStyle/>
                    <a:p>
                      <a:pPr algn="l" fontAlgn="b"/>
                      <a:r>
                        <a:rPr lang="en-US" sz="1400" u="none" strike="noStrike" dirty="0">
                          <a:effectLst/>
                        </a:rPr>
                        <a:t>Vision Screening Procedure</a:t>
                      </a:r>
                      <a:endParaRPr lang="en-US" sz="1400" b="1" i="0" u="none" strike="noStrike" dirty="0">
                        <a:solidFill>
                          <a:srgbClr val="FFFFFF"/>
                        </a:solidFill>
                        <a:effectLst/>
                        <a:latin typeface="Arial Black"/>
                      </a:endParaRPr>
                    </a:p>
                  </a:txBody>
                  <a:tcPr marL="5575" marR="5575" marT="5575" marB="0" anchor="b"/>
                </a:tc>
                <a:tc>
                  <a:txBody>
                    <a:bodyPr/>
                    <a:lstStyle/>
                    <a:p>
                      <a:pPr algn="l" fontAlgn="b"/>
                      <a:r>
                        <a:rPr lang="en-US" sz="1400" u="none" strike="noStrike" dirty="0">
                          <a:effectLst/>
                        </a:rPr>
                        <a:t>Referral Criteria</a:t>
                      </a:r>
                      <a:endParaRPr lang="en-US" sz="1400" b="1" i="0" u="none" strike="noStrike" dirty="0">
                        <a:solidFill>
                          <a:srgbClr val="FFFFFF"/>
                        </a:solidFill>
                        <a:effectLst/>
                        <a:latin typeface="Arial Black"/>
                      </a:endParaRPr>
                    </a:p>
                  </a:txBody>
                  <a:tcPr marL="5575" marR="5575" marT="5575" marB="0" anchor="b"/>
                </a:tc>
                <a:extLst>
                  <a:ext uri="{0D108BD9-81ED-4DB2-BD59-A6C34878D82A}">
                    <a16:rowId xmlns:a16="http://schemas.microsoft.com/office/drawing/2014/main" val="10000"/>
                  </a:ext>
                </a:extLst>
              </a:tr>
              <a:tr h="249864">
                <a:tc>
                  <a:txBody>
                    <a:bodyPr/>
                    <a:lstStyle/>
                    <a:p>
                      <a:pPr algn="l" fontAlgn="b"/>
                      <a:endParaRPr lang="en-US" sz="1400" b="0" i="0" u="none" strike="noStrike">
                        <a:solidFill>
                          <a:srgbClr val="000000"/>
                        </a:solidFill>
                        <a:effectLst/>
                        <a:latin typeface="Arial Black"/>
                      </a:endParaRPr>
                    </a:p>
                  </a:txBody>
                  <a:tcPr marL="5575" marR="5575" marT="5575" marB="0" anchor="b"/>
                </a:tc>
                <a:tc>
                  <a:txBody>
                    <a:bodyPr/>
                    <a:lstStyle/>
                    <a:p>
                      <a:pPr algn="l" fontAlgn="b"/>
                      <a:endParaRPr lang="en-US" sz="1400" b="0" i="0" u="none" strike="noStrike" dirty="0">
                        <a:solidFill>
                          <a:srgbClr val="000000"/>
                        </a:solidFill>
                        <a:effectLst/>
                        <a:latin typeface="Arial Black"/>
                      </a:endParaRPr>
                    </a:p>
                  </a:txBody>
                  <a:tcPr marL="5575" marR="5575" marT="5575" marB="0" anchor="b"/>
                </a:tc>
                <a:extLst>
                  <a:ext uri="{0D108BD9-81ED-4DB2-BD59-A6C34878D82A}">
                    <a16:rowId xmlns:a16="http://schemas.microsoft.com/office/drawing/2014/main" val="10001"/>
                  </a:ext>
                </a:extLst>
              </a:tr>
              <a:tr h="249864">
                <a:tc>
                  <a:txBody>
                    <a:bodyPr/>
                    <a:lstStyle/>
                    <a:p>
                      <a:pPr algn="l" fontAlgn="b"/>
                      <a:endParaRPr lang="en-US" sz="1400" b="0" i="0" u="none" strike="noStrike">
                        <a:solidFill>
                          <a:srgbClr val="000000"/>
                        </a:solidFill>
                        <a:effectLst/>
                        <a:latin typeface="Arial Black"/>
                      </a:endParaRPr>
                    </a:p>
                  </a:txBody>
                  <a:tcPr marL="5575" marR="5575" marT="5575" marB="0" anchor="b"/>
                </a:tc>
                <a:tc>
                  <a:txBody>
                    <a:bodyPr/>
                    <a:lstStyle/>
                    <a:p>
                      <a:pPr algn="l" fontAlgn="b"/>
                      <a:endParaRPr lang="en-US" sz="1400" b="0" i="0" u="none" strike="noStrike" dirty="0">
                        <a:solidFill>
                          <a:srgbClr val="000000"/>
                        </a:solidFill>
                        <a:effectLst/>
                        <a:latin typeface="Arial Black"/>
                      </a:endParaRPr>
                    </a:p>
                  </a:txBody>
                  <a:tcPr marL="5575" marR="5575" marT="5575" marB="0" anchor="b"/>
                </a:tc>
                <a:extLst>
                  <a:ext uri="{0D108BD9-81ED-4DB2-BD59-A6C34878D82A}">
                    <a16:rowId xmlns:a16="http://schemas.microsoft.com/office/drawing/2014/main" val="10002"/>
                  </a:ext>
                </a:extLst>
              </a:tr>
              <a:tr h="395242">
                <a:tc>
                  <a:txBody>
                    <a:bodyPr/>
                    <a:lstStyle/>
                    <a:p>
                      <a:pPr algn="l" fontAlgn="b"/>
                      <a:r>
                        <a:rPr lang="en-US" sz="1400" u="none" strike="noStrike">
                          <a:effectLst/>
                        </a:rPr>
                        <a:t>Distance/Near Visual Acuities</a:t>
                      </a:r>
                      <a:endParaRPr lang="en-US" sz="1400" b="1" i="0" u="none" strike="noStrike">
                        <a:solidFill>
                          <a:srgbClr val="000000"/>
                        </a:solidFill>
                        <a:effectLst/>
                        <a:latin typeface="Arial Black"/>
                      </a:endParaRPr>
                    </a:p>
                  </a:txBody>
                  <a:tcPr marL="5575" marR="5575" marT="5575" marB="0" anchor="b"/>
                </a:tc>
                <a:tc>
                  <a:txBody>
                    <a:bodyPr/>
                    <a:lstStyle/>
                    <a:p>
                      <a:pPr algn="l" fontAlgn="b"/>
                      <a:r>
                        <a:rPr lang="en-US" sz="1400" u="none" strike="noStrike" dirty="0">
                          <a:effectLst/>
                        </a:rPr>
                        <a:t>5 </a:t>
                      </a:r>
                      <a:r>
                        <a:rPr lang="en-US" sz="1400" u="none" strike="noStrike" dirty="0" err="1">
                          <a:effectLst/>
                        </a:rPr>
                        <a:t>y.o</a:t>
                      </a:r>
                      <a:r>
                        <a:rPr lang="en-US" sz="1400" u="none" strike="noStrike" dirty="0">
                          <a:effectLst/>
                        </a:rPr>
                        <a:t>. and younger: 20/40 or worse</a:t>
                      </a:r>
                      <a:endParaRPr lang="en-US" sz="1400" b="0" i="0" u="none" strike="noStrike" dirty="0">
                        <a:solidFill>
                          <a:srgbClr val="000000"/>
                        </a:solidFill>
                        <a:effectLst/>
                        <a:latin typeface="Arial Black"/>
                      </a:endParaRPr>
                    </a:p>
                  </a:txBody>
                  <a:tcPr marL="5575" marR="5575" marT="5575" marB="0" anchor="b"/>
                </a:tc>
                <a:extLst>
                  <a:ext uri="{0D108BD9-81ED-4DB2-BD59-A6C34878D82A}">
                    <a16:rowId xmlns:a16="http://schemas.microsoft.com/office/drawing/2014/main" val="10003"/>
                  </a:ext>
                </a:extLst>
              </a:tr>
              <a:tr h="249864">
                <a:tc>
                  <a:txBody>
                    <a:bodyPr/>
                    <a:lstStyle/>
                    <a:p>
                      <a:pPr algn="l" fontAlgn="b"/>
                      <a:endParaRPr lang="en-US" sz="1400" b="0" i="0" u="none" strike="noStrike">
                        <a:solidFill>
                          <a:srgbClr val="000000"/>
                        </a:solidFill>
                        <a:effectLst/>
                        <a:latin typeface="Arial Black"/>
                      </a:endParaRPr>
                    </a:p>
                  </a:txBody>
                  <a:tcPr marL="5575" marR="5575" marT="5575" marB="0" anchor="b"/>
                </a:tc>
                <a:tc>
                  <a:txBody>
                    <a:bodyPr/>
                    <a:lstStyle/>
                    <a:p>
                      <a:pPr algn="l" fontAlgn="b"/>
                      <a:r>
                        <a:rPr lang="en-US" sz="1400" u="none" strike="noStrike" dirty="0">
                          <a:effectLst/>
                        </a:rPr>
                        <a:t>6 </a:t>
                      </a:r>
                      <a:r>
                        <a:rPr lang="en-US" sz="1400" u="none" strike="noStrike" dirty="0" err="1">
                          <a:effectLst/>
                        </a:rPr>
                        <a:t>y.o</a:t>
                      </a:r>
                      <a:r>
                        <a:rPr lang="en-US" sz="1400" u="none" strike="noStrike" dirty="0">
                          <a:effectLst/>
                        </a:rPr>
                        <a:t>. and older: 20/40 or worse</a:t>
                      </a:r>
                      <a:endParaRPr lang="en-US" sz="1400" b="0" i="0" u="none" strike="noStrike" dirty="0">
                        <a:solidFill>
                          <a:srgbClr val="000000"/>
                        </a:solidFill>
                        <a:effectLst/>
                        <a:latin typeface="Arial Black"/>
                      </a:endParaRPr>
                    </a:p>
                  </a:txBody>
                  <a:tcPr marL="5575" marR="5575" marT="5575" marB="0" anchor="b"/>
                </a:tc>
                <a:extLst>
                  <a:ext uri="{0D108BD9-81ED-4DB2-BD59-A6C34878D82A}">
                    <a16:rowId xmlns:a16="http://schemas.microsoft.com/office/drawing/2014/main" val="10004"/>
                  </a:ext>
                </a:extLst>
              </a:tr>
              <a:tr h="481688">
                <a:tc>
                  <a:txBody>
                    <a:bodyPr/>
                    <a:lstStyle/>
                    <a:p>
                      <a:pPr algn="l" fontAlgn="b"/>
                      <a:endParaRPr lang="en-US" sz="1400" b="0" i="0" u="none" strike="noStrike">
                        <a:solidFill>
                          <a:srgbClr val="000000"/>
                        </a:solidFill>
                        <a:effectLst/>
                        <a:latin typeface="Arial Black"/>
                      </a:endParaRPr>
                    </a:p>
                  </a:txBody>
                  <a:tcPr marL="5575" marR="5575" marT="5575" marB="0" anchor="b"/>
                </a:tc>
                <a:tc>
                  <a:txBody>
                    <a:bodyPr/>
                    <a:lstStyle/>
                    <a:p>
                      <a:pPr algn="l" fontAlgn="b"/>
                      <a:r>
                        <a:rPr lang="en-US" sz="1400" u="none" strike="noStrike" dirty="0">
                          <a:effectLst/>
                        </a:rPr>
                        <a:t>All Children greater than 2 lines difference between eyes</a:t>
                      </a:r>
                      <a:endParaRPr lang="en-US" sz="1400" b="0" i="0" u="none" strike="noStrike" dirty="0">
                        <a:solidFill>
                          <a:srgbClr val="000000"/>
                        </a:solidFill>
                        <a:effectLst/>
                        <a:latin typeface="Arial Black"/>
                      </a:endParaRPr>
                    </a:p>
                  </a:txBody>
                  <a:tcPr marL="5575" marR="5575" marT="5575" marB="0" anchor="b"/>
                </a:tc>
                <a:extLst>
                  <a:ext uri="{0D108BD9-81ED-4DB2-BD59-A6C34878D82A}">
                    <a16:rowId xmlns:a16="http://schemas.microsoft.com/office/drawing/2014/main" val="10005"/>
                  </a:ext>
                </a:extLst>
              </a:tr>
              <a:tr h="249864">
                <a:tc>
                  <a:txBody>
                    <a:bodyPr/>
                    <a:lstStyle/>
                    <a:p>
                      <a:pPr algn="l" fontAlgn="b"/>
                      <a:endParaRPr lang="en-US" sz="1400" b="0" i="0" u="none" strike="noStrike">
                        <a:solidFill>
                          <a:srgbClr val="000000"/>
                        </a:solidFill>
                        <a:effectLst/>
                        <a:latin typeface="Arial Black"/>
                      </a:endParaRPr>
                    </a:p>
                  </a:txBody>
                  <a:tcPr marL="5575" marR="5575" marT="5575" marB="0" anchor="b"/>
                </a:tc>
                <a:tc>
                  <a:txBody>
                    <a:bodyPr/>
                    <a:lstStyle/>
                    <a:p>
                      <a:pPr algn="l" fontAlgn="b"/>
                      <a:endParaRPr lang="en-US" sz="1400" b="0" i="0" u="none" strike="noStrike" dirty="0">
                        <a:solidFill>
                          <a:srgbClr val="000000"/>
                        </a:solidFill>
                        <a:effectLst/>
                        <a:latin typeface="Arial Black"/>
                      </a:endParaRPr>
                    </a:p>
                  </a:txBody>
                  <a:tcPr marL="5575" marR="5575" marT="5575" marB="0" anchor="b"/>
                </a:tc>
                <a:extLst>
                  <a:ext uri="{0D108BD9-81ED-4DB2-BD59-A6C34878D82A}">
                    <a16:rowId xmlns:a16="http://schemas.microsoft.com/office/drawing/2014/main" val="10006"/>
                  </a:ext>
                </a:extLst>
              </a:tr>
              <a:tr h="249864">
                <a:tc>
                  <a:txBody>
                    <a:bodyPr/>
                    <a:lstStyle/>
                    <a:p>
                      <a:pPr algn="l" fontAlgn="b"/>
                      <a:r>
                        <a:rPr lang="en-US" sz="1400" u="none" strike="noStrike">
                          <a:effectLst/>
                        </a:rPr>
                        <a:t>Distance/Near Cover Test</a:t>
                      </a:r>
                      <a:endParaRPr lang="en-US" sz="1400" b="1" i="0" u="none" strike="noStrike">
                        <a:solidFill>
                          <a:srgbClr val="000000"/>
                        </a:solidFill>
                        <a:effectLst/>
                        <a:latin typeface="Arial Black"/>
                      </a:endParaRPr>
                    </a:p>
                  </a:txBody>
                  <a:tcPr marL="5575" marR="5575" marT="5575" marB="0" anchor="b"/>
                </a:tc>
                <a:tc>
                  <a:txBody>
                    <a:bodyPr/>
                    <a:lstStyle/>
                    <a:p>
                      <a:pPr algn="l" fontAlgn="b"/>
                      <a:r>
                        <a:rPr lang="en-US" sz="1400" u="none" strike="noStrike" dirty="0">
                          <a:effectLst/>
                        </a:rPr>
                        <a:t>Any </a:t>
                      </a:r>
                      <a:r>
                        <a:rPr lang="en-US" sz="1400" u="none" strike="noStrike" dirty="0" err="1">
                          <a:effectLst/>
                        </a:rPr>
                        <a:t>Tropia</a:t>
                      </a:r>
                      <a:endParaRPr lang="en-US" sz="1400" b="0" i="0" u="none" strike="noStrike" dirty="0">
                        <a:solidFill>
                          <a:srgbClr val="000000"/>
                        </a:solidFill>
                        <a:effectLst/>
                        <a:latin typeface="Arial Black"/>
                      </a:endParaRPr>
                    </a:p>
                  </a:txBody>
                  <a:tcPr marL="5575" marR="5575" marT="5575" marB="0" anchor="b"/>
                </a:tc>
                <a:extLst>
                  <a:ext uri="{0D108BD9-81ED-4DB2-BD59-A6C34878D82A}">
                    <a16:rowId xmlns:a16="http://schemas.microsoft.com/office/drawing/2014/main" val="10007"/>
                  </a:ext>
                </a:extLst>
              </a:tr>
              <a:tr h="249864">
                <a:tc>
                  <a:txBody>
                    <a:bodyPr/>
                    <a:lstStyle/>
                    <a:p>
                      <a:pPr algn="l" fontAlgn="b"/>
                      <a:endParaRPr lang="en-US" sz="1400" b="0" i="0" u="none" strike="noStrike">
                        <a:solidFill>
                          <a:srgbClr val="000000"/>
                        </a:solidFill>
                        <a:effectLst/>
                        <a:latin typeface="Arial Black"/>
                      </a:endParaRPr>
                    </a:p>
                  </a:txBody>
                  <a:tcPr marL="5575" marR="5575" marT="5575" marB="0" anchor="b"/>
                </a:tc>
                <a:tc>
                  <a:txBody>
                    <a:bodyPr/>
                    <a:lstStyle/>
                    <a:p>
                      <a:pPr algn="l" fontAlgn="b"/>
                      <a:r>
                        <a:rPr lang="en-US" sz="1400" u="none" strike="noStrike" dirty="0">
                          <a:effectLst/>
                        </a:rPr>
                        <a:t>&gt;4 esophoria, &gt;8 </a:t>
                      </a:r>
                      <a:r>
                        <a:rPr lang="en-US" sz="1400" u="none" strike="noStrike" dirty="0" err="1">
                          <a:effectLst/>
                        </a:rPr>
                        <a:t>exophoria</a:t>
                      </a:r>
                      <a:endParaRPr lang="en-US" sz="1400" b="0" i="0" u="none" strike="noStrike" dirty="0">
                        <a:solidFill>
                          <a:srgbClr val="000000"/>
                        </a:solidFill>
                        <a:effectLst/>
                        <a:latin typeface="Arial Black"/>
                      </a:endParaRPr>
                    </a:p>
                  </a:txBody>
                  <a:tcPr marL="5575" marR="5575" marT="5575" marB="0" anchor="b"/>
                </a:tc>
                <a:extLst>
                  <a:ext uri="{0D108BD9-81ED-4DB2-BD59-A6C34878D82A}">
                    <a16:rowId xmlns:a16="http://schemas.microsoft.com/office/drawing/2014/main" val="10008"/>
                  </a:ext>
                </a:extLst>
              </a:tr>
              <a:tr h="249864">
                <a:tc>
                  <a:txBody>
                    <a:bodyPr/>
                    <a:lstStyle/>
                    <a:p>
                      <a:pPr algn="l" fontAlgn="b"/>
                      <a:endParaRPr lang="en-US" sz="1400" b="0" i="0" u="none" strike="noStrike">
                        <a:solidFill>
                          <a:srgbClr val="000000"/>
                        </a:solidFill>
                        <a:effectLst/>
                        <a:latin typeface="Arial Black"/>
                      </a:endParaRPr>
                    </a:p>
                  </a:txBody>
                  <a:tcPr marL="5575" marR="5575" marT="5575" marB="0" anchor="b"/>
                </a:tc>
                <a:tc>
                  <a:txBody>
                    <a:bodyPr/>
                    <a:lstStyle/>
                    <a:p>
                      <a:pPr algn="l" fontAlgn="b"/>
                      <a:r>
                        <a:rPr lang="en-US" sz="1400" u="none" strike="noStrike" dirty="0">
                          <a:effectLst/>
                        </a:rPr>
                        <a:t>&gt; 2 </a:t>
                      </a:r>
                      <a:r>
                        <a:rPr lang="en-US" sz="1400" u="none" strike="noStrike" dirty="0" err="1">
                          <a:effectLst/>
                        </a:rPr>
                        <a:t>hyperphoria</a:t>
                      </a:r>
                      <a:endParaRPr lang="en-US" sz="1400" b="0" i="0" u="none" strike="noStrike" dirty="0">
                        <a:solidFill>
                          <a:srgbClr val="000000"/>
                        </a:solidFill>
                        <a:effectLst/>
                        <a:latin typeface="Arial Black"/>
                      </a:endParaRPr>
                    </a:p>
                  </a:txBody>
                  <a:tcPr marL="5575" marR="5575" marT="5575" marB="0" anchor="b"/>
                </a:tc>
                <a:extLst>
                  <a:ext uri="{0D108BD9-81ED-4DB2-BD59-A6C34878D82A}">
                    <a16:rowId xmlns:a16="http://schemas.microsoft.com/office/drawing/2014/main" val="10009"/>
                  </a:ext>
                </a:extLst>
              </a:tr>
              <a:tr h="249864">
                <a:tc>
                  <a:txBody>
                    <a:bodyPr/>
                    <a:lstStyle/>
                    <a:p>
                      <a:pPr algn="l" fontAlgn="b"/>
                      <a:endParaRPr lang="en-US" sz="1400" b="0" i="0" u="none" strike="noStrike">
                        <a:solidFill>
                          <a:srgbClr val="000000"/>
                        </a:solidFill>
                        <a:effectLst/>
                        <a:latin typeface="Arial Black"/>
                      </a:endParaRPr>
                    </a:p>
                  </a:txBody>
                  <a:tcPr marL="5575" marR="5575" marT="5575" marB="0" anchor="b"/>
                </a:tc>
                <a:tc>
                  <a:txBody>
                    <a:bodyPr/>
                    <a:lstStyle/>
                    <a:p>
                      <a:pPr algn="l" fontAlgn="b"/>
                      <a:endParaRPr lang="en-US" sz="1400" b="0" i="0" u="none" strike="noStrike" dirty="0">
                        <a:solidFill>
                          <a:srgbClr val="000000"/>
                        </a:solidFill>
                        <a:effectLst/>
                        <a:latin typeface="Arial Black"/>
                      </a:endParaRPr>
                    </a:p>
                  </a:txBody>
                  <a:tcPr marL="5575" marR="5575" marT="5575" marB="0" anchor="b"/>
                </a:tc>
                <a:extLst>
                  <a:ext uri="{0D108BD9-81ED-4DB2-BD59-A6C34878D82A}">
                    <a16:rowId xmlns:a16="http://schemas.microsoft.com/office/drawing/2014/main" val="10010"/>
                  </a:ext>
                </a:extLst>
              </a:tr>
              <a:tr h="249864">
                <a:tc>
                  <a:txBody>
                    <a:bodyPr/>
                    <a:lstStyle/>
                    <a:p>
                      <a:pPr algn="l" fontAlgn="b"/>
                      <a:r>
                        <a:rPr lang="en-US" sz="1400" u="none" strike="noStrike">
                          <a:effectLst/>
                        </a:rPr>
                        <a:t>Retinoscopy</a:t>
                      </a:r>
                      <a:endParaRPr lang="en-US" sz="1400" b="1" i="0" u="none" strike="noStrike">
                        <a:solidFill>
                          <a:srgbClr val="000000"/>
                        </a:solidFill>
                        <a:effectLst/>
                        <a:latin typeface="Arial Black"/>
                      </a:endParaRPr>
                    </a:p>
                  </a:txBody>
                  <a:tcPr marL="5575" marR="5575" marT="5575" marB="0" anchor="b"/>
                </a:tc>
                <a:tc>
                  <a:txBody>
                    <a:bodyPr/>
                    <a:lstStyle/>
                    <a:p>
                      <a:pPr algn="l" fontAlgn="b"/>
                      <a:r>
                        <a:rPr lang="en-US" sz="1400" u="none" strike="noStrike" dirty="0">
                          <a:effectLst/>
                        </a:rPr>
                        <a:t>Myopia: &gt;-0.50 with reduced acuity</a:t>
                      </a:r>
                      <a:endParaRPr lang="en-US" sz="1400" b="0" i="0" u="none" strike="noStrike" dirty="0">
                        <a:solidFill>
                          <a:srgbClr val="000000"/>
                        </a:solidFill>
                        <a:effectLst/>
                        <a:latin typeface="Arial Black"/>
                      </a:endParaRPr>
                    </a:p>
                  </a:txBody>
                  <a:tcPr marL="5575" marR="5575" marT="5575" marB="0" anchor="b"/>
                </a:tc>
                <a:extLst>
                  <a:ext uri="{0D108BD9-81ED-4DB2-BD59-A6C34878D82A}">
                    <a16:rowId xmlns:a16="http://schemas.microsoft.com/office/drawing/2014/main" val="10011"/>
                  </a:ext>
                </a:extLst>
              </a:tr>
              <a:tr h="249864">
                <a:tc>
                  <a:txBody>
                    <a:bodyPr/>
                    <a:lstStyle/>
                    <a:p>
                      <a:pPr algn="l" fontAlgn="b"/>
                      <a:endParaRPr lang="en-US" sz="1400" b="0" i="0" u="none" strike="noStrike">
                        <a:solidFill>
                          <a:srgbClr val="000000"/>
                        </a:solidFill>
                        <a:effectLst/>
                        <a:latin typeface="Arial Black"/>
                      </a:endParaRPr>
                    </a:p>
                  </a:txBody>
                  <a:tcPr marL="5575" marR="5575" marT="5575" marB="0" anchor="b"/>
                </a:tc>
                <a:tc>
                  <a:txBody>
                    <a:bodyPr/>
                    <a:lstStyle/>
                    <a:p>
                      <a:pPr algn="l" fontAlgn="b"/>
                      <a:r>
                        <a:rPr lang="en-US" sz="1400" u="none" strike="noStrike" dirty="0">
                          <a:effectLst/>
                        </a:rPr>
                        <a:t>Hyperopia: &gt;+1.50</a:t>
                      </a:r>
                      <a:endParaRPr lang="en-US" sz="1400" b="0" i="0" u="none" strike="noStrike" dirty="0">
                        <a:solidFill>
                          <a:srgbClr val="000000"/>
                        </a:solidFill>
                        <a:effectLst/>
                        <a:latin typeface="Arial Black"/>
                      </a:endParaRPr>
                    </a:p>
                  </a:txBody>
                  <a:tcPr marL="5575" marR="5575" marT="5575" marB="0" anchor="b"/>
                </a:tc>
                <a:extLst>
                  <a:ext uri="{0D108BD9-81ED-4DB2-BD59-A6C34878D82A}">
                    <a16:rowId xmlns:a16="http://schemas.microsoft.com/office/drawing/2014/main" val="10012"/>
                  </a:ext>
                </a:extLst>
              </a:tr>
              <a:tr h="249864">
                <a:tc>
                  <a:txBody>
                    <a:bodyPr/>
                    <a:lstStyle/>
                    <a:p>
                      <a:pPr algn="l" fontAlgn="b"/>
                      <a:endParaRPr lang="en-US" sz="1400" b="0" i="0" u="none" strike="noStrike">
                        <a:solidFill>
                          <a:srgbClr val="000000"/>
                        </a:solidFill>
                        <a:effectLst/>
                        <a:latin typeface="Arial Black"/>
                      </a:endParaRPr>
                    </a:p>
                  </a:txBody>
                  <a:tcPr marL="5575" marR="5575" marT="5575" marB="0" anchor="b"/>
                </a:tc>
                <a:tc>
                  <a:txBody>
                    <a:bodyPr/>
                    <a:lstStyle/>
                    <a:p>
                      <a:pPr algn="l" fontAlgn="b"/>
                      <a:r>
                        <a:rPr lang="en-US" sz="1400" u="none" strike="noStrike" dirty="0">
                          <a:effectLst/>
                        </a:rPr>
                        <a:t>Astigmatism: &gt;1.00</a:t>
                      </a:r>
                      <a:endParaRPr lang="en-US" sz="1400" b="0" i="0" u="none" strike="noStrike" dirty="0">
                        <a:solidFill>
                          <a:srgbClr val="000000"/>
                        </a:solidFill>
                        <a:effectLst/>
                        <a:latin typeface="Arial Black"/>
                      </a:endParaRPr>
                    </a:p>
                  </a:txBody>
                  <a:tcPr marL="5575" marR="5575" marT="5575" marB="0" anchor="b"/>
                </a:tc>
                <a:extLst>
                  <a:ext uri="{0D108BD9-81ED-4DB2-BD59-A6C34878D82A}">
                    <a16:rowId xmlns:a16="http://schemas.microsoft.com/office/drawing/2014/main" val="10013"/>
                  </a:ext>
                </a:extLst>
              </a:tr>
              <a:tr h="249864">
                <a:tc>
                  <a:txBody>
                    <a:bodyPr/>
                    <a:lstStyle/>
                    <a:p>
                      <a:pPr algn="l" fontAlgn="b"/>
                      <a:endParaRPr lang="en-US" sz="1400" b="0" i="0" u="none" strike="noStrike">
                        <a:solidFill>
                          <a:srgbClr val="000000"/>
                        </a:solidFill>
                        <a:effectLst/>
                        <a:latin typeface="Arial Black"/>
                      </a:endParaRPr>
                    </a:p>
                  </a:txBody>
                  <a:tcPr marL="5575" marR="5575" marT="5575" marB="0" anchor="b"/>
                </a:tc>
                <a:tc>
                  <a:txBody>
                    <a:bodyPr/>
                    <a:lstStyle/>
                    <a:p>
                      <a:pPr algn="l" fontAlgn="b"/>
                      <a:endParaRPr lang="en-US" sz="1400" b="0" i="0" u="none" strike="noStrike" dirty="0">
                        <a:solidFill>
                          <a:srgbClr val="000000"/>
                        </a:solidFill>
                        <a:effectLst/>
                        <a:latin typeface="Arial Black"/>
                      </a:endParaRPr>
                    </a:p>
                  </a:txBody>
                  <a:tcPr marL="5575" marR="5575" marT="5575" marB="0" anchor="b"/>
                </a:tc>
                <a:extLst>
                  <a:ext uri="{0D108BD9-81ED-4DB2-BD59-A6C34878D82A}">
                    <a16:rowId xmlns:a16="http://schemas.microsoft.com/office/drawing/2014/main" val="10014"/>
                  </a:ext>
                </a:extLst>
              </a:tr>
              <a:tr h="395242">
                <a:tc>
                  <a:txBody>
                    <a:bodyPr/>
                    <a:lstStyle/>
                    <a:p>
                      <a:pPr algn="l" fontAlgn="b"/>
                      <a:r>
                        <a:rPr lang="en-US" sz="1400" u="none" strike="noStrike">
                          <a:effectLst/>
                        </a:rPr>
                        <a:t>Direct Ophthalmoscopy</a:t>
                      </a:r>
                      <a:endParaRPr lang="en-US" sz="1400" b="1" i="0" u="none" strike="noStrike">
                        <a:solidFill>
                          <a:srgbClr val="000000"/>
                        </a:solidFill>
                        <a:effectLst/>
                        <a:latin typeface="Arial Black"/>
                      </a:endParaRPr>
                    </a:p>
                  </a:txBody>
                  <a:tcPr marL="5575" marR="5575" marT="5575" marB="0" anchor="b"/>
                </a:tc>
                <a:tc>
                  <a:txBody>
                    <a:bodyPr/>
                    <a:lstStyle/>
                    <a:p>
                      <a:pPr algn="l" fontAlgn="b"/>
                      <a:r>
                        <a:rPr lang="en-US" sz="1400" u="none" strike="noStrike" dirty="0">
                          <a:effectLst/>
                        </a:rPr>
                        <a:t>Lesions of the optic nerve, retina, macula</a:t>
                      </a:r>
                      <a:endParaRPr lang="en-US" sz="1400" b="0" i="0" u="none" strike="noStrike" dirty="0">
                        <a:solidFill>
                          <a:srgbClr val="000000"/>
                        </a:solidFill>
                        <a:effectLst/>
                        <a:latin typeface="Arial Black"/>
                      </a:endParaRPr>
                    </a:p>
                  </a:txBody>
                  <a:tcPr marL="5575" marR="5575" marT="5575" marB="0" anchor="b"/>
                </a:tc>
                <a:extLst>
                  <a:ext uri="{0D108BD9-81ED-4DB2-BD59-A6C34878D82A}">
                    <a16:rowId xmlns:a16="http://schemas.microsoft.com/office/drawing/2014/main" val="10015"/>
                  </a:ext>
                </a:extLst>
              </a:tr>
              <a:tr h="249864">
                <a:tc>
                  <a:txBody>
                    <a:bodyPr/>
                    <a:lstStyle/>
                    <a:p>
                      <a:pPr algn="l" fontAlgn="b"/>
                      <a:endParaRPr lang="en-US" sz="1400" b="0" i="0" u="none" strike="noStrike">
                        <a:solidFill>
                          <a:srgbClr val="000000"/>
                        </a:solidFill>
                        <a:effectLst/>
                        <a:latin typeface="Arial Black"/>
                      </a:endParaRPr>
                    </a:p>
                  </a:txBody>
                  <a:tcPr marL="5575" marR="5575" marT="5575" marB="0" anchor="b"/>
                </a:tc>
                <a:tc>
                  <a:txBody>
                    <a:bodyPr/>
                    <a:lstStyle/>
                    <a:p>
                      <a:pPr algn="l" fontAlgn="b"/>
                      <a:r>
                        <a:rPr lang="en-US" sz="1400" u="none" strike="noStrike" dirty="0">
                          <a:effectLst/>
                        </a:rPr>
                        <a:t>.7 or larger C/D ratio</a:t>
                      </a:r>
                      <a:endParaRPr lang="en-US" sz="1400" b="0" i="0" u="none" strike="noStrike" dirty="0">
                        <a:solidFill>
                          <a:srgbClr val="000000"/>
                        </a:solidFill>
                        <a:effectLst/>
                        <a:latin typeface="Arial Black"/>
                      </a:endParaRPr>
                    </a:p>
                  </a:txBody>
                  <a:tcPr marL="5575" marR="5575" marT="5575" marB="0" anchor="b"/>
                </a:tc>
                <a:extLst>
                  <a:ext uri="{0D108BD9-81ED-4DB2-BD59-A6C34878D82A}">
                    <a16:rowId xmlns:a16="http://schemas.microsoft.com/office/drawing/2014/main" val="10016"/>
                  </a:ext>
                </a:extLst>
              </a:tr>
              <a:tr h="249864">
                <a:tc>
                  <a:txBody>
                    <a:bodyPr/>
                    <a:lstStyle/>
                    <a:p>
                      <a:pPr algn="l" fontAlgn="b"/>
                      <a:endParaRPr lang="en-US" sz="1400" b="0" i="0" u="none" strike="noStrike">
                        <a:solidFill>
                          <a:srgbClr val="000000"/>
                        </a:solidFill>
                        <a:effectLst/>
                        <a:latin typeface="Arial Black"/>
                      </a:endParaRPr>
                    </a:p>
                  </a:txBody>
                  <a:tcPr marL="5575" marR="5575" marT="5575" marB="0" anchor="b"/>
                </a:tc>
                <a:tc>
                  <a:txBody>
                    <a:bodyPr/>
                    <a:lstStyle/>
                    <a:p>
                      <a:pPr algn="l" fontAlgn="b"/>
                      <a:r>
                        <a:rPr lang="en-US" sz="1400" u="none" strike="noStrike" dirty="0">
                          <a:effectLst/>
                        </a:rPr>
                        <a:t>.2  C/D ratio difference between eyes</a:t>
                      </a:r>
                      <a:endParaRPr lang="en-US" sz="1400" b="0" i="0" u="none" strike="noStrike" dirty="0">
                        <a:solidFill>
                          <a:srgbClr val="000000"/>
                        </a:solidFill>
                        <a:effectLst/>
                        <a:latin typeface="Arial Black"/>
                      </a:endParaRPr>
                    </a:p>
                  </a:txBody>
                  <a:tcPr marL="5575" marR="5575" marT="5575" marB="0" anchor="b"/>
                </a:tc>
                <a:extLst>
                  <a:ext uri="{0D108BD9-81ED-4DB2-BD59-A6C34878D82A}">
                    <a16:rowId xmlns:a16="http://schemas.microsoft.com/office/drawing/2014/main" val="10017"/>
                  </a:ext>
                </a:extLst>
              </a:tr>
              <a:tr h="395242">
                <a:tc>
                  <a:txBody>
                    <a:bodyPr/>
                    <a:lstStyle/>
                    <a:p>
                      <a:pPr algn="l" fontAlgn="b"/>
                      <a:endParaRPr lang="en-US" sz="1400" b="0" i="0" u="none" strike="noStrike">
                        <a:solidFill>
                          <a:srgbClr val="000000"/>
                        </a:solidFill>
                        <a:effectLst/>
                        <a:latin typeface="Arial Black"/>
                      </a:endParaRPr>
                    </a:p>
                  </a:txBody>
                  <a:tcPr marL="5575" marR="5575" marT="5575" marB="0" anchor="b"/>
                </a:tc>
                <a:tc>
                  <a:txBody>
                    <a:bodyPr/>
                    <a:lstStyle/>
                    <a:p>
                      <a:pPr algn="l" fontAlgn="b"/>
                      <a:r>
                        <a:rPr lang="en-US" sz="1400" u="none" strike="noStrike" dirty="0">
                          <a:effectLst/>
                        </a:rPr>
                        <a:t>.2 C/D ratio difference vertical vs Horizontal</a:t>
                      </a:r>
                      <a:endParaRPr lang="en-US" sz="1400" b="0" i="0" u="none" strike="noStrike" dirty="0">
                        <a:solidFill>
                          <a:srgbClr val="000000"/>
                        </a:solidFill>
                        <a:effectLst/>
                        <a:latin typeface="Arial Black"/>
                      </a:endParaRPr>
                    </a:p>
                  </a:txBody>
                  <a:tcPr marL="5575" marR="5575" marT="5575" marB="0" anchor="b"/>
                </a:tc>
                <a:extLst>
                  <a:ext uri="{0D108BD9-81ED-4DB2-BD59-A6C34878D82A}">
                    <a16:rowId xmlns:a16="http://schemas.microsoft.com/office/drawing/2014/main" val="10018"/>
                  </a:ext>
                </a:extLst>
              </a:tr>
              <a:tr h="249864">
                <a:tc>
                  <a:txBody>
                    <a:bodyPr/>
                    <a:lstStyle/>
                    <a:p>
                      <a:pPr algn="l" fontAlgn="b"/>
                      <a:endParaRPr lang="en-US" sz="1400" b="0" i="0" u="none" strike="noStrike">
                        <a:solidFill>
                          <a:srgbClr val="000000"/>
                        </a:solidFill>
                        <a:effectLst/>
                        <a:latin typeface="Arial Black"/>
                      </a:endParaRPr>
                    </a:p>
                  </a:txBody>
                  <a:tcPr marL="5575" marR="5575" marT="5575" marB="0" anchor="b"/>
                </a:tc>
                <a:tc>
                  <a:txBody>
                    <a:bodyPr/>
                    <a:lstStyle/>
                    <a:p>
                      <a:pPr algn="l" fontAlgn="b"/>
                      <a:r>
                        <a:rPr lang="en-US" sz="1400" u="none" strike="noStrike" dirty="0">
                          <a:effectLst/>
                        </a:rPr>
                        <a:t>No Red Reflex present</a:t>
                      </a:r>
                      <a:endParaRPr lang="en-US" sz="1400" b="0" i="0" u="none" strike="noStrike" dirty="0">
                        <a:solidFill>
                          <a:srgbClr val="000000"/>
                        </a:solidFill>
                        <a:effectLst/>
                        <a:latin typeface="Arial Black"/>
                      </a:endParaRPr>
                    </a:p>
                  </a:txBody>
                  <a:tcPr marL="5575" marR="5575" marT="5575" marB="0" anchor="b"/>
                </a:tc>
                <a:extLst>
                  <a:ext uri="{0D108BD9-81ED-4DB2-BD59-A6C34878D82A}">
                    <a16:rowId xmlns:a16="http://schemas.microsoft.com/office/drawing/2014/main" val="10019"/>
                  </a:ext>
                </a:extLst>
              </a:tr>
              <a:tr h="249864">
                <a:tc>
                  <a:txBody>
                    <a:bodyPr/>
                    <a:lstStyle/>
                    <a:p>
                      <a:pPr algn="l" fontAlgn="b"/>
                      <a:endParaRPr lang="en-US" sz="1400" b="0" i="0" u="none" strike="noStrike">
                        <a:solidFill>
                          <a:srgbClr val="000000"/>
                        </a:solidFill>
                        <a:effectLst/>
                        <a:latin typeface="Arial Black"/>
                      </a:endParaRPr>
                    </a:p>
                  </a:txBody>
                  <a:tcPr marL="5575" marR="5575" marT="5575" marB="0" anchor="b"/>
                </a:tc>
                <a:tc>
                  <a:txBody>
                    <a:bodyPr/>
                    <a:lstStyle/>
                    <a:p>
                      <a:pPr algn="l" fontAlgn="b"/>
                      <a:endParaRPr lang="en-US" sz="1400" b="0" i="0" u="none" strike="noStrike" dirty="0">
                        <a:solidFill>
                          <a:srgbClr val="000000"/>
                        </a:solidFill>
                        <a:effectLst/>
                        <a:latin typeface="Arial Black"/>
                      </a:endParaRPr>
                    </a:p>
                  </a:txBody>
                  <a:tcPr marL="5575" marR="5575" marT="5575" marB="0" anchor="b"/>
                </a:tc>
                <a:extLst>
                  <a:ext uri="{0D108BD9-81ED-4DB2-BD59-A6C34878D82A}">
                    <a16:rowId xmlns:a16="http://schemas.microsoft.com/office/drawing/2014/main" val="10020"/>
                  </a:ext>
                </a:extLst>
              </a:tr>
              <a:tr h="395242">
                <a:tc>
                  <a:txBody>
                    <a:bodyPr/>
                    <a:lstStyle/>
                    <a:p>
                      <a:pPr algn="l" fontAlgn="b"/>
                      <a:r>
                        <a:rPr lang="en-US" sz="1400" u="none" strike="noStrike">
                          <a:effectLst/>
                        </a:rPr>
                        <a:t>Stereopsis</a:t>
                      </a:r>
                      <a:endParaRPr lang="en-US" sz="1400" b="1" i="0" u="none" strike="noStrike">
                        <a:solidFill>
                          <a:srgbClr val="000000"/>
                        </a:solidFill>
                        <a:effectLst/>
                        <a:latin typeface="Arial Black"/>
                      </a:endParaRPr>
                    </a:p>
                  </a:txBody>
                  <a:tcPr marL="5575" marR="5575" marT="5575" marB="0" anchor="b"/>
                </a:tc>
                <a:tc>
                  <a:txBody>
                    <a:bodyPr/>
                    <a:lstStyle/>
                    <a:p>
                      <a:pPr algn="l" fontAlgn="b"/>
                      <a:r>
                        <a:rPr lang="en-US" sz="1400" u="none" strike="noStrike" dirty="0">
                          <a:effectLst/>
                        </a:rPr>
                        <a:t>5 </a:t>
                      </a:r>
                      <a:r>
                        <a:rPr lang="en-US" sz="1400" u="none" strike="noStrike" dirty="0" err="1">
                          <a:effectLst/>
                        </a:rPr>
                        <a:t>y.o</a:t>
                      </a:r>
                      <a:r>
                        <a:rPr lang="en-US" sz="1400" u="none" strike="noStrike" dirty="0">
                          <a:effectLst/>
                        </a:rPr>
                        <a:t>. and younger: worse than 250 sec arc</a:t>
                      </a:r>
                      <a:endParaRPr lang="en-US" sz="1400" b="0" i="0" u="none" strike="noStrike" dirty="0">
                        <a:solidFill>
                          <a:srgbClr val="000000"/>
                        </a:solidFill>
                        <a:effectLst/>
                        <a:latin typeface="Arial Black"/>
                      </a:endParaRPr>
                    </a:p>
                  </a:txBody>
                  <a:tcPr marL="5575" marR="5575" marT="5575" marB="0" anchor="b"/>
                </a:tc>
                <a:extLst>
                  <a:ext uri="{0D108BD9-81ED-4DB2-BD59-A6C34878D82A}">
                    <a16:rowId xmlns:a16="http://schemas.microsoft.com/office/drawing/2014/main" val="10021"/>
                  </a:ext>
                </a:extLst>
              </a:tr>
              <a:tr h="249864">
                <a:tc>
                  <a:txBody>
                    <a:bodyPr/>
                    <a:lstStyle/>
                    <a:p>
                      <a:pPr algn="l" fontAlgn="b"/>
                      <a:endParaRPr lang="en-US" sz="1400" b="0" i="0" u="none" strike="noStrike">
                        <a:solidFill>
                          <a:srgbClr val="000000"/>
                        </a:solidFill>
                        <a:effectLst/>
                        <a:latin typeface="Arial Black"/>
                      </a:endParaRPr>
                    </a:p>
                  </a:txBody>
                  <a:tcPr marL="5575" marR="5575" marT="5575" marB="0" anchor="b"/>
                </a:tc>
                <a:tc>
                  <a:txBody>
                    <a:bodyPr/>
                    <a:lstStyle/>
                    <a:p>
                      <a:pPr algn="l" fontAlgn="b"/>
                      <a:r>
                        <a:rPr lang="en-US" sz="1400" u="none" strike="noStrike" dirty="0">
                          <a:effectLst/>
                        </a:rPr>
                        <a:t>6 </a:t>
                      </a:r>
                      <a:r>
                        <a:rPr lang="en-US" sz="1400" u="none" strike="noStrike" dirty="0" err="1">
                          <a:effectLst/>
                        </a:rPr>
                        <a:t>y.o</a:t>
                      </a:r>
                      <a:r>
                        <a:rPr lang="en-US" sz="1400" u="none" strike="noStrike" dirty="0">
                          <a:effectLst/>
                        </a:rPr>
                        <a:t>. and older: worse than 70 sec arc</a:t>
                      </a:r>
                      <a:endParaRPr lang="en-US" sz="1400" b="0" i="0" u="none" strike="noStrike" dirty="0">
                        <a:solidFill>
                          <a:srgbClr val="000000"/>
                        </a:solidFill>
                        <a:effectLst/>
                        <a:latin typeface="Arial Black"/>
                      </a:endParaRPr>
                    </a:p>
                  </a:txBody>
                  <a:tcPr marL="5575" marR="5575" marT="5575" marB="0" anchor="b"/>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1615872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Serving?</a:t>
            </a:r>
          </a:p>
        </p:txBody>
      </p:sp>
      <p:sp>
        <p:nvSpPr>
          <p:cNvPr id="3" name="Content Placeholder 2"/>
          <p:cNvSpPr>
            <a:spLocks noGrp="1"/>
          </p:cNvSpPr>
          <p:nvPr>
            <p:ph idx="1"/>
          </p:nvPr>
        </p:nvSpPr>
        <p:spPr>
          <a:xfrm>
            <a:off x="838200" y="1828800"/>
            <a:ext cx="6196405" cy="3603812"/>
          </a:xfrm>
        </p:spPr>
        <p:txBody>
          <a:bodyPr/>
          <a:lstStyle/>
          <a:p>
            <a:r>
              <a:rPr lang="en-US" dirty="0"/>
              <a:t> Mostly Shelby County and Municipal Schools</a:t>
            </a:r>
          </a:p>
          <a:p>
            <a:pPr lvl="1"/>
            <a:r>
              <a:rPr lang="en-US" dirty="0"/>
              <a:t>Arlington</a:t>
            </a:r>
          </a:p>
          <a:p>
            <a:pPr lvl="1"/>
            <a:r>
              <a:rPr lang="en-US" dirty="0"/>
              <a:t>Bartlett</a:t>
            </a:r>
          </a:p>
          <a:p>
            <a:pPr lvl="1"/>
            <a:r>
              <a:rPr lang="en-US" dirty="0"/>
              <a:t>Collierville</a:t>
            </a:r>
          </a:p>
          <a:p>
            <a:pPr lvl="1"/>
            <a:r>
              <a:rPr lang="en-US" dirty="0"/>
              <a:t>Germantown</a:t>
            </a:r>
          </a:p>
          <a:p>
            <a:pPr lvl="1"/>
            <a:r>
              <a:rPr lang="en-US" dirty="0"/>
              <a:t>Millington</a:t>
            </a:r>
          </a:p>
          <a:p>
            <a:pPr lvl="1"/>
            <a:r>
              <a:rPr lang="en-US" dirty="0"/>
              <a:t>Lakeland</a:t>
            </a:r>
          </a:p>
          <a:p>
            <a:pPr lvl="1">
              <a:buNone/>
            </a:pPr>
            <a:endParaRPr lang="en-US" dirty="0"/>
          </a:p>
          <a:p>
            <a:endParaRPr lang="en-US" dirty="0"/>
          </a:p>
          <a:p>
            <a:pPr lvl="1">
              <a:buNone/>
            </a:pPr>
            <a:endParaRPr lang="en-US" dirty="0"/>
          </a:p>
        </p:txBody>
      </p:sp>
      <p:pic>
        <p:nvPicPr>
          <p:cNvPr id="4" name="Picture 3" descr="TN-Shelby.gif"/>
          <p:cNvPicPr>
            <a:picLocks noChangeAspect="1"/>
          </p:cNvPicPr>
          <p:nvPr/>
        </p:nvPicPr>
        <p:blipFill>
          <a:blip r:embed="rId3"/>
          <a:stretch>
            <a:fillRect/>
          </a:stretch>
        </p:blipFill>
        <p:spPr>
          <a:xfrm>
            <a:off x="4038600" y="2293257"/>
            <a:ext cx="4419600" cy="4259943"/>
          </a:xfrm>
          <a:prstGeom prst="rect">
            <a:avLst/>
          </a:prstGeom>
        </p:spPr>
      </p:pic>
    </p:spTree>
    <p:custDataLst>
      <p:tags r:id="rId1"/>
    </p:custDataLst>
    <p:extLst>
      <p:ext uri="{BB962C8B-B14F-4D97-AF65-F5344CB8AC3E}">
        <p14:creationId xmlns:p14="http://schemas.microsoft.com/office/powerpoint/2010/main" val="12518391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Year SCO Review of Screening Data</a:t>
            </a:r>
          </a:p>
        </p:txBody>
      </p:sp>
      <p:sp>
        <p:nvSpPr>
          <p:cNvPr id="3" name="Content Placeholder 2"/>
          <p:cNvSpPr>
            <a:spLocks noGrp="1"/>
          </p:cNvSpPr>
          <p:nvPr>
            <p:ph idx="1"/>
          </p:nvPr>
        </p:nvSpPr>
        <p:spPr/>
        <p:txBody>
          <a:bodyPr>
            <a:normAutofit/>
          </a:bodyPr>
          <a:lstStyle/>
          <a:p>
            <a:r>
              <a:rPr lang="en-US" dirty="0"/>
              <a:t>39, 585 children screened from 2008-2013</a:t>
            </a:r>
          </a:p>
          <a:p>
            <a:endParaRPr lang="en-US" dirty="0"/>
          </a:p>
          <a:p>
            <a:r>
              <a:rPr lang="en-US" dirty="0"/>
              <a:t>Ages 3-16</a:t>
            </a:r>
          </a:p>
          <a:p>
            <a:pPr marL="365760" lvl="1" indent="0">
              <a:buNone/>
            </a:pPr>
            <a:endParaRPr lang="en-US" dirty="0"/>
          </a:p>
          <a:p>
            <a:r>
              <a:rPr lang="en-US" dirty="0"/>
              <a:t>Average Fail rate: 24.3%</a:t>
            </a:r>
          </a:p>
          <a:p>
            <a:pPr marL="0" indent="0">
              <a:buNone/>
            </a:pPr>
            <a:endParaRPr lang="en-US" dirty="0"/>
          </a:p>
          <a:p>
            <a:endParaRPr lang="en-US" dirty="0"/>
          </a:p>
          <a:p>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771" t="17971" r="26066" b="890"/>
          <a:stretch/>
        </p:blipFill>
        <p:spPr>
          <a:xfrm>
            <a:off x="5638800" y="2819400"/>
            <a:ext cx="1886858" cy="3309257"/>
          </a:xfrm>
          <a:prstGeom prst="rect">
            <a:avLst/>
          </a:prstGeom>
        </p:spPr>
      </p:pic>
    </p:spTree>
    <p:extLst>
      <p:ext uri="{BB962C8B-B14F-4D97-AF65-F5344CB8AC3E}">
        <p14:creationId xmlns:p14="http://schemas.microsoft.com/office/powerpoint/2010/main" val="9513669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normAutofit/>
          </a:bodyPr>
          <a:lstStyle/>
          <a:p>
            <a:r>
              <a:rPr lang="en-US" dirty="0"/>
              <a:t>Failure Causation</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36121" y="1143000"/>
            <a:ext cx="6309758" cy="457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12648" y="6015335"/>
            <a:ext cx="7464552" cy="584775"/>
          </a:xfrm>
          <a:prstGeom prst="rect">
            <a:avLst/>
          </a:prstGeom>
        </p:spPr>
        <p:txBody>
          <a:bodyPr wrap="square">
            <a:spAutoFit/>
          </a:bodyPr>
          <a:lstStyle/>
          <a:p>
            <a:pPr marR="0" lvl="0">
              <a:spcBef>
                <a:spcPts val="375"/>
              </a:spcBef>
              <a:spcAft>
                <a:spcPts val="1125"/>
              </a:spcAft>
            </a:pPr>
            <a:r>
              <a:rPr lang="en-US" sz="1600" dirty="0">
                <a:latin typeface="Calibri" panose="020F0502020204030204" pitchFamily="34" charset="0"/>
                <a:ea typeface="Calibri" panose="020F0502020204030204" pitchFamily="34" charset="0"/>
                <a:cs typeface="Times New Roman" panose="02020603050405020304" pitchFamily="18" charset="0"/>
              </a:rPr>
              <a:t>Elkins, </a:t>
            </a:r>
            <a:r>
              <a:rPr lang="en-US" sz="1600" dirty="0" err="1">
                <a:latin typeface="Calibri" panose="020F0502020204030204" pitchFamily="34" charset="0"/>
                <a:ea typeface="Calibri" panose="020F0502020204030204" pitchFamily="34" charset="0"/>
                <a:cs typeface="Times New Roman" panose="02020603050405020304" pitchFamily="18" charset="0"/>
              </a:rPr>
              <a:t>Harville</a:t>
            </a:r>
            <a:r>
              <a:rPr lang="en-US" sz="1600" dirty="0">
                <a:latin typeface="Calibri" panose="020F0502020204030204" pitchFamily="34" charset="0"/>
                <a:ea typeface="Calibri" panose="020F0502020204030204" pitchFamily="34" charset="0"/>
                <a:cs typeface="Times New Roman" panose="02020603050405020304" pitchFamily="18" charset="0"/>
              </a:rPr>
              <a:t>. Longitudinal Review of School Vision Screening Failure and Causation. AAO Poster 2013.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87109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Screening Vs. Comprehensive Eye Exam</a:t>
            </a:r>
          </a:p>
        </p:txBody>
      </p:sp>
      <p:sp>
        <p:nvSpPr>
          <p:cNvPr id="3" name="Content Placeholder 2"/>
          <p:cNvSpPr>
            <a:spLocks noGrp="1"/>
          </p:cNvSpPr>
          <p:nvPr>
            <p:ph idx="1"/>
          </p:nvPr>
        </p:nvSpPr>
        <p:spPr>
          <a:xfrm>
            <a:off x="1524000" y="1981200"/>
            <a:ext cx="6196405" cy="3603812"/>
          </a:xfrm>
        </p:spPr>
        <p:txBody>
          <a:bodyPr/>
          <a:lstStyle/>
          <a:p>
            <a:r>
              <a:rPr lang="en-US" dirty="0"/>
              <a:t>Only an Optometrist or Ophthalmologist can conduct a comprehensive Eye Exam</a:t>
            </a:r>
          </a:p>
          <a:p>
            <a:pPr lvl="1"/>
            <a:r>
              <a:rPr lang="en-US" dirty="0"/>
              <a:t>Licensed to make definitive diagnosis and prescribe treatment</a:t>
            </a:r>
          </a:p>
          <a:p>
            <a:r>
              <a:rPr lang="en-US" dirty="0"/>
              <a:t>Specialty equipment and procedures that are not part of screenings can be utilized in office</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429" y="4267200"/>
            <a:ext cx="3121152" cy="232867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4436173"/>
            <a:ext cx="2095500" cy="1685925"/>
          </a:xfrm>
          <a:prstGeom prst="rect">
            <a:avLst/>
          </a:prstGeom>
        </p:spPr>
      </p:pic>
    </p:spTree>
    <p:extLst>
      <p:ext uri="{BB962C8B-B14F-4D97-AF65-F5344CB8AC3E}">
        <p14:creationId xmlns:p14="http://schemas.microsoft.com/office/powerpoint/2010/main" val="29437747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Comprehensive Exam Includes</a:t>
            </a:r>
          </a:p>
        </p:txBody>
      </p:sp>
      <p:sp>
        <p:nvSpPr>
          <p:cNvPr id="3" name="Content Placeholder 2"/>
          <p:cNvSpPr>
            <a:spLocks noGrp="1"/>
          </p:cNvSpPr>
          <p:nvPr>
            <p:ph idx="1"/>
          </p:nvPr>
        </p:nvSpPr>
        <p:spPr/>
        <p:txBody>
          <a:bodyPr>
            <a:normAutofit fontScale="92500" lnSpcReduction="10000"/>
          </a:bodyPr>
          <a:lstStyle/>
          <a:p>
            <a:r>
              <a:rPr lang="en-US" dirty="0"/>
              <a:t>Patient and Family History</a:t>
            </a:r>
          </a:p>
          <a:p>
            <a:r>
              <a:rPr lang="en-US" dirty="0"/>
              <a:t>Visual Acuity</a:t>
            </a:r>
          </a:p>
          <a:p>
            <a:r>
              <a:rPr lang="en-US" dirty="0"/>
              <a:t>Preliminary testing can include: depth perception, color vision, peripheral vision, pupil response to light</a:t>
            </a:r>
          </a:p>
          <a:p>
            <a:r>
              <a:rPr lang="en-US" dirty="0"/>
              <a:t>Eye focusing, eye teaming, and eye movement abilities</a:t>
            </a:r>
          </a:p>
          <a:p>
            <a:r>
              <a:rPr lang="en-US" dirty="0"/>
              <a:t>Eye Health Examination which may include dilating the pupil</a:t>
            </a:r>
          </a:p>
          <a:p>
            <a:r>
              <a:rPr lang="en-US" dirty="0"/>
              <a:t>Additional testing as needed</a:t>
            </a:r>
          </a:p>
        </p:txBody>
      </p:sp>
    </p:spTree>
    <p:extLst>
      <p:ext uri="{BB962C8B-B14F-4D97-AF65-F5344CB8AC3E}">
        <p14:creationId xmlns:p14="http://schemas.microsoft.com/office/powerpoint/2010/main" val="7273158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Frequency of Exam: AOA Recommendations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4569842"/>
              </p:ext>
            </p:extLst>
          </p:nvPr>
        </p:nvGraphicFramePr>
        <p:xfrm>
          <a:off x="152400" y="1447800"/>
          <a:ext cx="8001001" cy="4559848"/>
        </p:xfrm>
        <a:graphic>
          <a:graphicData uri="http://schemas.openxmlformats.org/drawingml/2006/table">
            <a:tbl>
              <a:tblPr>
                <a:tableStyleId>{5C22544A-7EE6-4342-B048-85BDC9FD1C3A}</a:tableStyleId>
              </a:tblPr>
              <a:tblGrid>
                <a:gridCol w="1962816">
                  <a:extLst>
                    <a:ext uri="{9D8B030D-6E8A-4147-A177-3AD203B41FA5}">
                      <a16:colId xmlns:a16="http://schemas.microsoft.com/office/drawing/2014/main" val="20000"/>
                    </a:ext>
                  </a:extLst>
                </a:gridCol>
                <a:gridCol w="2315089">
                  <a:extLst>
                    <a:ext uri="{9D8B030D-6E8A-4147-A177-3AD203B41FA5}">
                      <a16:colId xmlns:a16="http://schemas.microsoft.com/office/drawing/2014/main" val="20001"/>
                    </a:ext>
                  </a:extLst>
                </a:gridCol>
                <a:gridCol w="3723096">
                  <a:extLst>
                    <a:ext uri="{9D8B030D-6E8A-4147-A177-3AD203B41FA5}">
                      <a16:colId xmlns:a16="http://schemas.microsoft.com/office/drawing/2014/main" val="20002"/>
                    </a:ext>
                  </a:extLst>
                </a:gridCol>
              </a:tblGrid>
              <a:tr h="534381">
                <a:tc>
                  <a:txBody>
                    <a:bodyPr/>
                    <a:lstStyle/>
                    <a:p>
                      <a:pPr algn="l" fontAlgn="b"/>
                      <a:r>
                        <a:rPr lang="en-US" sz="1600" u="none" strike="noStrike" dirty="0">
                          <a:effectLst/>
                        </a:rPr>
                        <a:t>Patient Age</a:t>
                      </a:r>
                      <a:endParaRPr lang="en-US" sz="1600" b="0" i="0" u="none" strike="noStrike" dirty="0">
                        <a:solidFill>
                          <a:srgbClr val="000000"/>
                        </a:solidFill>
                        <a:effectLst/>
                        <a:latin typeface="Calibri"/>
                      </a:endParaRPr>
                    </a:p>
                  </a:txBody>
                  <a:tcPr marL="9525" marR="9525" marT="9525" marB="0" anchor="b"/>
                </a:tc>
                <a:tc>
                  <a:txBody>
                    <a:bodyPr/>
                    <a:lstStyle/>
                    <a:p>
                      <a:pPr algn="l" fontAlgn="b"/>
                      <a:r>
                        <a:rPr lang="en-US" sz="1600" u="none" strike="noStrike" dirty="0">
                          <a:effectLst/>
                        </a:rPr>
                        <a:t>Exam Interval</a:t>
                      </a:r>
                      <a:endParaRPr lang="en-US" sz="1600" b="0" i="0" u="none" strike="noStrike" dirty="0">
                        <a:solidFill>
                          <a:srgbClr val="000000"/>
                        </a:solidFill>
                        <a:effectLst/>
                        <a:latin typeface="Calibri"/>
                      </a:endParaRPr>
                    </a:p>
                  </a:txBody>
                  <a:tcPr marL="9525" marR="9525" marT="9525" marB="0" anchor="b"/>
                </a:tc>
                <a:tc>
                  <a:txBody>
                    <a:bodyPr/>
                    <a:lstStyle/>
                    <a:p>
                      <a:pPr algn="l" fontAlgn="b"/>
                      <a:endParaRPr lang="en-US"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227619">
                <a:tc>
                  <a:txBody>
                    <a:bodyPr/>
                    <a:lstStyle/>
                    <a:p>
                      <a:pPr algn="l" fontAlgn="b"/>
                      <a:endParaRPr lang="en-US" sz="1600" b="0" i="0" u="none" strike="noStrike" dirty="0">
                        <a:solidFill>
                          <a:srgbClr val="000000"/>
                        </a:solidFill>
                        <a:effectLst/>
                        <a:latin typeface="Calibri"/>
                      </a:endParaRPr>
                    </a:p>
                  </a:txBody>
                  <a:tcPr marL="9525" marR="9525" marT="9525" marB="0" anchor="b"/>
                </a:tc>
                <a:tc>
                  <a:txBody>
                    <a:bodyPr/>
                    <a:lstStyle/>
                    <a:p>
                      <a:pPr algn="l" fontAlgn="b"/>
                      <a:endParaRPr lang="en-US" sz="1600" b="0" i="0" u="none" strike="noStrike" dirty="0">
                        <a:solidFill>
                          <a:srgbClr val="000000"/>
                        </a:solidFill>
                        <a:effectLst/>
                        <a:latin typeface="Calibri"/>
                      </a:endParaRPr>
                    </a:p>
                  </a:txBody>
                  <a:tcPr marL="9525" marR="9525" marT="9525" marB="0" anchor="b"/>
                </a:tc>
                <a:tc>
                  <a:txBody>
                    <a:bodyPr/>
                    <a:lstStyle/>
                    <a:p>
                      <a:pPr algn="l" fontAlgn="b"/>
                      <a:endParaRPr lang="en-US"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279054">
                <a:tc>
                  <a:txBody>
                    <a:bodyPr/>
                    <a:lstStyle/>
                    <a:p>
                      <a:pPr algn="l" fontAlgn="b"/>
                      <a:endParaRPr lang="en-US" sz="1600" b="0" i="0" u="none" strike="noStrike" dirty="0">
                        <a:solidFill>
                          <a:srgbClr val="000000"/>
                        </a:solidFill>
                        <a:effectLst/>
                        <a:latin typeface="Calibri"/>
                      </a:endParaRPr>
                    </a:p>
                  </a:txBody>
                  <a:tcPr marL="9525" marR="9525" marT="9525" marB="0" anchor="b"/>
                </a:tc>
                <a:tc>
                  <a:txBody>
                    <a:bodyPr/>
                    <a:lstStyle/>
                    <a:p>
                      <a:pPr algn="l" fontAlgn="b"/>
                      <a:r>
                        <a:rPr lang="en-US" sz="1600" u="none" strike="noStrike" dirty="0">
                          <a:effectLst/>
                        </a:rPr>
                        <a:t>Asymptomatic/Risk Free</a:t>
                      </a:r>
                      <a:endParaRPr lang="en-US" sz="1600" b="0" i="0" u="none" strike="noStrike" dirty="0">
                        <a:solidFill>
                          <a:srgbClr val="000000"/>
                        </a:solidFill>
                        <a:effectLst/>
                        <a:latin typeface="Calibri"/>
                      </a:endParaRPr>
                    </a:p>
                  </a:txBody>
                  <a:tcPr marL="9525" marR="9525" marT="9525" marB="0" anchor="b"/>
                </a:tc>
                <a:tc>
                  <a:txBody>
                    <a:bodyPr/>
                    <a:lstStyle/>
                    <a:p>
                      <a:pPr algn="l" fontAlgn="b"/>
                      <a:r>
                        <a:rPr lang="en-US" sz="1600" u="none" strike="noStrike" dirty="0">
                          <a:effectLst/>
                        </a:rPr>
                        <a:t>At Risk</a:t>
                      </a:r>
                      <a:endParaRPr lang="en-US"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76200">
                <a:tc>
                  <a:txBody>
                    <a:bodyPr/>
                    <a:lstStyle/>
                    <a:p>
                      <a:pPr algn="l" fontAlgn="b"/>
                      <a:endParaRPr lang="en-US" sz="1600" b="0" i="0" u="none" strike="noStrike">
                        <a:solidFill>
                          <a:srgbClr val="000000"/>
                        </a:solidFill>
                        <a:effectLst/>
                        <a:latin typeface="Calibri"/>
                      </a:endParaRPr>
                    </a:p>
                  </a:txBody>
                  <a:tcPr marL="9525" marR="9525" marT="9525" marB="0" anchor="b"/>
                </a:tc>
                <a:tc>
                  <a:txBody>
                    <a:bodyPr/>
                    <a:lstStyle/>
                    <a:p>
                      <a:pPr algn="l" fontAlgn="b"/>
                      <a:endParaRPr lang="en-US" sz="1600" b="0" i="0" u="none" strike="noStrike" dirty="0">
                        <a:solidFill>
                          <a:srgbClr val="000000"/>
                        </a:solidFill>
                        <a:effectLst/>
                        <a:latin typeface="Calibri"/>
                      </a:endParaRPr>
                    </a:p>
                  </a:txBody>
                  <a:tcPr marL="9525" marR="9525" marT="9525" marB="0" anchor="b"/>
                </a:tc>
                <a:tc>
                  <a:txBody>
                    <a:bodyPr/>
                    <a:lstStyle/>
                    <a:p>
                      <a:pPr algn="l" fontAlgn="b"/>
                      <a:endParaRPr lang="en-US"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280035">
                <a:tc>
                  <a:txBody>
                    <a:bodyPr/>
                    <a:lstStyle/>
                    <a:p>
                      <a:pPr algn="l" fontAlgn="b"/>
                      <a:r>
                        <a:rPr lang="en-US" sz="1600" u="none" strike="noStrike" dirty="0">
                          <a:effectLst/>
                        </a:rPr>
                        <a:t>Birth -24 months</a:t>
                      </a:r>
                      <a:endParaRPr lang="en-US" sz="1600" b="0" i="0" u="none" strike="noStrike" dirty="0">
                        <a:solidFill>
                          <a:srgbClr val="000000"/>
                        </a:solidFill>
                        <a:effectLst/>
                        <a:latin typeface="Calibri"/>
                      </a:endParaRPr>
                    </a:p>
                  </a:txBody>
                  <a:tcPr marL="9525" marR="9525" marT="9525" marB="0" anchor="b"/>
                </a:tc>
                <a:tc>
                  <a:txBody>
                    <a:bodyPr/>
                    <a:lstStyle/>
                    <a:p>
                      <a:pPr algn="l" fontAlgn="b"/>
                      <a:r>
                        <a:rPr lang="en-US" sz="1600" u="none" strike="noStrike" dirty="0">
                          <a:effectLst/>
                        </a:rPr>
                        <a:t>At 6 months of age</a:t>
                      </a:r>
                      <a:endParaRPr lang="en-US" sz="1600" b="0" i="0" u="none" strike="noStrike" dirty="0">
                        <a:solidFill>
                          <a:srgbClr val="000000"/>
                        </a:solidFill>
                        <a:effectLst/>
                        <a:latin typeface="Calibri"/>
                      </a:endParaRPr>
                    </a:p>
                  </a:txBody>
                  <a:tcPr marL="9525" marR="9525" marT="9525" marB="0" anchor="b"/>
                </a:tc>
                <a:tc>
                  <a:txBody>
                    <a:bodyPr/>
                    <a:lstStyle/>
                    <a:p>
                      <a:pPr algn="l" fontAlgn="b"/>
                      <a:r>
                        <a:rPr lang="en-US" sz="1600" u="none" strike="noStrike" dirty="0">
                          <a:effectLst/>
                        </a:rPr>
                        <a:t>At 6 months or as recommended</a:t>
                      </a:r>
                      <a:endParaRPr lang="en-US"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271301">
                <a:tc>
                  <a:txBody>
                    <a:bodyPr/>
                    <a:lstStyle/>
                    <a:p>
                      <a:pPr algn="l" fontAlgn="b"/>
                      <a:endParaRPr lang="en-US" sz="1600" b="0" i="0" u="none" strike="noStrike">
                        <a:solidFill>
                          <a:srgbClr val="000000"/>
                        </a:solidFill>
                        <a:effectLst/>
                        <a:latin typeface="Calibri"/>
                      </a:endParaRPr>
                    </a:p>
                  </a:txBody>
                  <a:tcPr marL="9525" marR="9525" marT="9525" marB="0" anchor="b"/>
                </a:tc>
                <a:tc>
                  <a:txBody>
                    <a:bodyPr/>
                    <a:lstStyle/>
                    <a:p>
                      <a:pPr algn="l" fontAlgn="b"/>
                      <a:endParaRPr lang="en-US" sz="1600" b="0" i="0" u="none" strike="noStrike" dirty="0">
                        <a:solidFill>
                          <a:srgbClr val="000000"/>
                        </a:solidFill>
                        <a:effectLst/>
                        <a:latin typeface="Calibri"/>
                      </a:endParaRPr>
                    </a:p>
                  </a:txBody>
                  <a:tcPr marL="9525" marR="9525" marT="9525" marB="0" anchor="b"/>
                </a:tc>
                <a:tc>
                  <a:txBody>
                    <a:bodyPr/>
                    <a:lstStyle/>
                    <a:p>
                      <a:pPr algn="l" fontAlgn="b"/>
                      <a:endParaRPr lang="en-US"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271301">
                <a:tc>
                  <a:txBody>
                    <a:bodyPr/>
                    <a:lstStyle/>
                    <a:p>
                      <a:pPr algn="l" fontAlgn="b"/>
                      <a:r>
                        <a:rPr lang="en-US" sz="1600" u="none" strike="noStrike">
                          <a:effectLst/>
                        </a:rPr>
                        <a:t>2-5 years</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dirty="0">
                          <a:effectLst/>
                        </a:rPr>
                        <a:t>3 years of age</a:t>
                      </a:r>
                      <a:endParaRPr lang="en-US" sz="1600" b="0" i="0" u="none" strike="noStrike" dirty="0">
                        <a:solidFill>
                          <a:srgbClr val="000000"/>
                        </a:solidFill>
                        <a:effectLst/>
                        <a:latin typeface="Calibri"/>
                      </a:endParaRPr>
                    </a:p>
                  </a:txBody>
                  <a:tcPr marL="9525" marR="9525" marT="9525" marB="0" anchor="b"/>
                </a:tc>
                <a:tc>
                  <a:txBody>
                    <a:bodyPr/>
                    <a:lstStyle/>
                    <a:p>
                      <a:pPr algn="l" fontAlgn="b"/>
                      <a:r>
                        <a:rPr lang="en-US" sz="1600" u="none" strike="noStrike" dirty="0">
                          <a:effectLst/>
                        </a:rPr>
                        <a:t>3 or as recommended</a:t>
                      </a:r>
                      <a:endParaRPr lang="en-US"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271301">
                <a:tc>
                  <a:txBody>
                    <a:bodyPr/>
                    <a:lstStyle/>
                    <a:p>
                      <a:pPr algn="l" fontAlgn="b"/>
                      <a:endParaRPr lang="en-US" sz="1600" b="0" i="0" u="none" strike="noStrike">
                        <a:solidFill>
                          <a:srgbClr val="000000"/>
                        </a:solidFill>
                        <a:effectLst/>
                        <a:latin typeface="Calibri"/>
                      </a:endParaRPr>
                    </a:p>
                  </a:txBody>
                  <a:tcPr marL="9525" marR="9525" marT="9525" marB="0" anchor="b"/>
                </a:tc>
                <a:tc>
                  <a:txBody>
                    <a:bodyPr/>
                    <a:lstStyle/>
                    <a:p>
                      <a:pPr algn="l" fontAlgn="b"/>
                      <a:endParaRPr lang="en-US" sz="1600" b="0" i="0" u="none" strike="noStrike" dirty="0">
                        <a:solidFill>
                          <a:srgbClr val="000000"/>
                        </a:solidFill>
                        <a:effectLst/>
                        <a:latin typeface="Calibri"/>
                      </a:endParaRPr>
                    </a:p>
                  </a:txBody>
                  <a:tcPr marL="9525" marR="9525" marT="9525" marB="0" anchor="b"/>
                </a:tc>
                <a:tc>
                  <a:txBody>
                    <a:bodyPr/>
                    <a:lstStyle/>
                    <a:p>
                      <a:pPr algn="l" fontAlgn="b"/>
                      <a:endParaRPr lang="en-US"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534381">
                <a:tc>
                  <a:txBody>
                    <a:bodyPr/>
                    <a:lstStyle/>
                    <a:p>
                      <a:pPr algn="l" fontAlgn="b"/>
                      <a:r>
                        <a:rPr lang="en-US" sz="1600" u="none" strike="noStrike">
                          <a:effectLst/>
                        </a:rPr>
                        <a:t>6-18 years</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dirty="0">
                          <a:effectLst/>
                        </a:rPr>
                        <a:t>Before 1st grade, then every 2 years</a:t>
                      </a:r>
                      <a:endParaRPr lang="en-US" sz="1600" b="0" i="0" u="none" strike="noStrike" dirty="0">
                        <a:solidFill>
                          <a:srgbClr val="000000"/>
                        </a:solidFill>
                        <a:effectLst/>
                        <a:latin typeface="Calibri"/>
                      </a:endParaRPr>
                    </a:p>
                  </a:txBody>
                  <a:tcPr marL="9525" marR="9525" marT="9525" marB="0" anchor="b"/>
                </a:tc>
                <a:tc>
                  <a:txBody>
                    <a:bodyPr/>
                    <a:lstStyle/>
                    <a:p>
                      <a:pPr algn="l" fontAlgn="b"/>
                      <a:r>
                        <a:rPr lang="en-US" sz="1600" u="none" strike="noStrike" dirty="0">
                          <a:effectLst/>
                        </a:rPr>
                        <a:t>Annually or as recommended</a:t>
                      </a:r>
                      <a:endParaRPr lang="en-US"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271301">
                <a:tc>
                  <a:txBody>
                    <a:bodyPr/>
                    <a:lstStyle/>
                    <a:p>
                      <a:pPr algn="l" fontAlgn="b"/>
                      <a:endParaRPr lang="en-US" sz="1600" b="0" i="0" u="none" strike="noStrike">
                        <a:solidFill>
                          <a:srgbClr val="000000"/>
                        </a:solidFill>
                        <a:effectLst/>
                        <a:latin typeface="Calibri"/>
                      </a:endParaRPr>
                    </a:p>
                  </a:txBody>
                  <a:tcPr marL="9525" marR="9525" marT="9525" marB="0" anchor="b"/>
                </a:tc>
                <a:tc>
                  <a:txBody>
                    <a:bodyPr/>
                    <a:lstStyle/>
                    <a:p>
                      <a:pPr algn="l" fontAlgn="b"/>
                      <a:endParaRPr lang="en-US" sz="1600" b="0" i="0" u="none" strike="noStrike" dirty="0">
                        <a:solidFill>
                          <a:srgbClr val="000000"/>
                        </a:solidFill>
                        <a:effectLst/>
                        <a:latin typeface="Calibri"/>
                      </a:endParaRPr>
                    </a:p>
                  </a:txBody>
                  <a:tcPr marL="9525" marR="9525" marT="9525" marB="0" anchor="b"/>
                </a:tc>
                <a:tc>
                  <a:txBody>
                    <a:bodyPr/>
                    <a:lstStyle/>
                    <a:p>
                      <a:pPr algn="l" fontAlgn="b"/>
                      <a:endParaRPr lang="en-US"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534381">
                <a:tc>
                  <a:txBody>
                    <a:bodyPr/>
                    <a:lstStyle/>
                    <a:p>
                      <a:pPr algn="l" fontAlgn="b"/>
                      <a:r>
                        <a:rPr lang="en-US" sz="1600" u="none" strike="noStrike">
                          <a:effectLst/>
                        </a:rPr>
                        <a:t>18-60 years </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dirty="0">
                          <a:effectLst/>
                        </a:rPr>
                        <a:t>Every 2 years</a:t>
                      </a:r>
                      <a:endParaRPr lang="en-US" sz="1600" b="0" i="0" u="none" strike="noStrike" dirty="0">
                        <a:solidFill>
                          <a:srgbClr val="000000"/>
                        </a:solidFill>
                        <a:effectLst/>
                        <a:latin typeface="Calibri"/>
                      </a:endParaRPr>
                    </a:p>
                  </a:txBody>
                  <a:tcPr marL="9525" marR="9525" marT="9525" marB="0" anchor="b"/>
                </a:tc>
                <a:tc>
                  <a:txBody>
                    <a:bodyPr/>
                    <a:lstStyle/>
                    <a:p>
                      <a:pPr algn="l" fontAlgn="b"/>
                      <a:r>
                        <a:rPr lang="en-US" sz="1600" u="none" strike="noStrike" dirty="0">
                          <a:effectLst/>
                        </a:rPr>
                        <a:t>Every 1-2 years or as recommended</a:t>
                      </a:r>
                      <a:endParaRPr lang="en-US"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0"/>
                  </a:ext>
                </a:extLst>
              </a:tr>
              <a:tr h="271301">
                <a:tc>
                  <a:txBody>
                    <a:bodyPr/>
                    <a:lstStyle/>
                    <a:p>
                      <a:pPr algn="l" fontAlgn="b"/>
                      <a:endParaRPr lang="en-US" sz="1600" b="0" i="0" u="none" strike="noStrike">
                        <a:solidFill>
                          <a:srgbClr val="000000"/>
                        </a:solidFill>
                        <a:effectLst/>
                        <a:latin typeface="Calibri"/>
                      </a:endParaRPr>
                    </a:p>
                  </a:txBody>
                  <a:tcPr marL="9525" marR="9525" marT="9525" marB="0" anchor="b"/>
                </a:tc>
                <a:tc>
                  <a:txBody>
                    <a:bodyPr/>
                    <a:lstStyle/>
                    <a:p>
                      <a:pPr algn="l" fontAlgn="b"/>
                      <a:endParaRPr lang="en-US" sz="1600" b="0" i="0" u="none" strike="noStrike">
                        <a:solidFill>
                          <a:srgbClr val="000000"/>
                        </a:solidFill>
                        <a:effectLst/>
                        <a:latin typeface="Calibri"/>
                      </a:endParaRPr>
                    </a:p>
                  </a:txBody>
                  <a:tcPr marL="9525" marR="9525" marT="9525" marB="0" anchor="b"/>
                </a:tc>
                <a:tc>
                  <a:txBody>
                    <a:bodyPr/>
                    <a:lstStyle/>
                    <a:p>
                      <a:pPr algn="l" fontAlgn="b"/>
                      <a:endParaRPr lang="en-US"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1"/>
                  </a:ext>
                </a:extLst>
              </a:tr>
              <a:tr h="534381">
                <a:tc>
                  <a:txBody>
                    <a:bodyPr/>
                    <a:lstStyle/>
                    <a:p>
                      <a:pPr algn="l" fontAlgn="b"/>
                      <a:r>
                        <a:rPr lang="en-US" sz="1600" u="none" strike="noStrike">
                          <a:effectLst/>
                        </a:rPr>
                        <a:t>61 and older</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Annually</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dirty="0">
                          <a:effectLst/>
                        </a:rPr>
                        <a:t>Annually or as recommended</a:t>
                      </a:r>
                      <a:endParaRPr lang="en-US"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0241584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Comprehensive Eye Exams: 5 year review (n=39,)585</a:t>
            </a: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876160" y="2296400"/>
            <a:ext cx="5371042" cy="324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46169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a:bodyPr>
          <a:lstStyle/>
          <a:p>
            <a:r>
              <a:rPr lang="en-US" dirty="0"/>
              <a:t>Age of First Exam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6120331"/>
              </p:ext>
            </p:extLst>
          </p:nvPr>
        </p:nvGraphicFramePr>
        <p:xfrm>
          <a:off x="990600" y="1207448"/>
          <a:ext cx="72390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743200" y="5562600"/>
            <a:ext cx="3505200" cy="369332"/>
          </a:xfrm>
          <a:prstGeom prst="rect">
            <a:avLst/>
          </a:prstGeom>
          <a:noFill/>
        </p:spPr>
        <p:txBody>
          <a:bodyPr wrap="square" rtlCol="0">
            <a:spAutoFit/>
          </a:bodyPr>
          <a:lstStyle/>
          <a:p>
            <a:pPr algn="ctr"/>
            <a:r>
              <a:rPr lang="en-US" dirty="0"/>
              <a:t>Child’s Age</a:t>
            </a:r>
          </a:p>
        </p:txBody>
      </p:sp>
      <p:sp>
        <p:nvSpPr>
          <p:cNvPr id="6" name="TextBox 5"/>
          <p:cNvSpPr txBox="1"/>
          <p:nvPr/>
        </p:nvSpPr>
        <p:spPr>
          <a:xfrm>
            <a:off x="103909" y="1523999"/>
            <a:ext cx="1143000" cy="584775"/>
          </a:xfrm>
          <a:prstGeom prst="rect">
            <a:avLst/>
          </a:prstGeom>
          <a:noFill/>
        </p:spPr>
        <p:txBody>
          <a:bodyPr wrap="square" rtlCol="0">
            <a:spAutoFit/>
          </a:bodyPr>
          <a:lstStyle/>
          <a:p>
            <a:r>
              <a:rPr lang="en-US" sz="1600" dirty="0"/>
              <a:t># of </a:t>
            </a:r>
          </a:p>
          <a:p>
            <a:r>
              <a:rPr lang="en-US" sz="1600" dirty="0"/>
              <a:t>Children</a:t>
            </a:r>
          </a:p>
        </p:txBody>
      </p:sp>
      <p:sp>
        <p:nvSpPr>
          <p:cNvPr id="7" name="TextBox 6"/>
          <p:cNvSpPr txBox="1"/>
          <p:nvPr/>
        </p:nvSpPr>
        <p:spPr>
          <a:xfrm>
            <a:off x="675409" y="5931932"/>
            <a:ext cx="7239000" cy="923330"/>
          </a:xfrm>
          <a:prstGeom prst="rect">
            <a:avLst/>
          </a:prstGeom>
          <a:noFill/>
        </p:spPr>
        <p:txBody>
          <a:bodyPr wrap="square" rtlCol="0">
            <a:spAutoFit/>
          </a:bodyPr>
          <a:lstStyle/>
          <a:p>
            <a:r>
              <a:rPr lang="en-US" dirty="0"/>
              <a:t>Age of first eye exam was answered by  1,475 (n) parents.  Five years old was the most common age indicated for first exam. Only 26% had an exam before age 5. </a:t>
            </a:r>
          </a:p>
        </p:txBody>
      </p:sp>
    </p:spTree>
    <p:custDataLst>
      <p:tags r:id="rId1"/>
    </p:custDataLst>
    <p:extLst>
      <p:ext uri="{BB962C8B-B14F-4D97-AF65-F5344CB8AC3E}">
        <p14:creationId xmlns:p14="http://schemas.microsoft.com/office/powerpoint/2010/main" val="4459793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Reason for First Eye exam</a:t>
            </a:r>
          </a:p>
        </p:txBody>
      </p:sp>
      <p:graphicFrame>
        <p:nvGraphicFramePr>
          <p:cNvPr id="4" name="Picture Placeholder 4"/>
          <p:cNvGraphicFramePr>
            <a:graphicFrameLocks noGrp="1"/>
          </p:cNvGraphicFramePr>
          <p:nvPr>
            <p:ph idx="1"/>
            <p:extLst>
              <p:ext uri="{D42A27DB-BD31-4B8C-83A1-F6EECF244321}">
                <p14:modId xmlns:p14="http://schemas.microsoft.com/office/powerpoint/2010/main" val="3081050044"/>
              </p:ext>
            </p:extLst>
          </p:nvPr>
        </p:nvGraphicFramePr>
        <p:xfrm>
          <a:off x="1463675" y="2119313"/>
          <a:ext cx="6196013" cy="3603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1407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Amblyopia Continued</a:t>
            </a:r>
          </a:p>
        </p:txBody>
      </p:sp>
      <p:sp>
        <p:nvSpPr>
          <p:cNvPr id="3" name="Content Placeholder 2"/>
          <p:cNvSpPr>
            <a:spLocks noGrp="1"/>
          </p:cNvSpPr>
          <p:nvPr>
            <p:ph idx="1"/>
          </p:nvPr>
        </p:nvSpPr>
        <p:spPr/>
        <p:txBody>
          <a:bodyPr>
            <a:normAutofit lnSpcReduction="10000"/>
          </a:bodyPr>
          <a:lstStyle/>
          <a:p>
            <a:r>
              <a:rPr lang="en-US" dirty="0"/>
              <a:t>Early Treatment of Amblyopia results in improved visual outcomes</a:t>
            </a:r>
          </a:p>
          <a:p>
            <a:endParaRPr lang="en-US" dirty="0"/>
          </a:p>
          <a:p>
            <a:r>
              <a:rPr lang="en-US" dirty="0"/>
              <a:t>Lead to U.S. Preventative Services Task Force 2017 recommendation for vision screenings to be performed at least once in children aged 3-5 years</a:t>
            </a:r>
          </a:p>
          <a:p>
            <a:pPr marL="0" indent="0">
              <a:buNone/>
            </a:pPr>
            <a:endParaRPr lang="en-US" dirty="0"/>
          </a:p>
          <a:p>
            <a:r>
              <a:rPr lang="en-US" sz="1300" dirty="0"/>
              <a:t>https://www.uspreventiveservicestaskforce.org/uspstf/recommendation/vision-in-children-ages-6-months-to-5-years-screening</a:t>
            </a:r>
          </a:p>
          <a:p>
            <a:endParaRPr lang="en-US" dirty="0"/>
          </a:p>
        </p:txBody>
      </p:sp>
    </p:spTree>
    <p:extLst>
      <p:ext uri="{BB962C8B-B14F-4D97-AF65-F5344CB8AC3E}">
        <p14:creationId xmlns:p14="http://schemas.microsoft.com/office/powerpoint/2010/main" val="12685598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334536"/>
          </a:xfrm>
        </p:spPr>
        <p:txBody>
          <a:bodyPr>
            <a:normAutofit fontScale="90000"/>
          </a:bodyPr>
          <a:lstStyle/>
          <a:p>
            <a:r>
              <a:rPr lang="en-US" dirty="0"/>
              <a:t>SCO Parent Survey: Why No Comprehensive Exam? (n=1,105)</a:t>
            </a:r>
          </a:p>
        </p:txBody>
      </p:sp>
      <p:graphicFrame>
        <p:nvGraphicFramePr>
          <p:cNvPr id="4" name="Picture Placeholder 4"/>
          <p:cNvGraphicFramePr>
            <a:graphicFrameLocks noGrp="1"/>
          </p:cNvGraphicFramePr>
          <p:nvPr>
            <p:ph idx="1"/>
            <p:extLst>
              <p:ext uri="{D42A27DB-BD31-4B8C-83A1-F6EECF244321}">
                <p14:modId xmlns:p14="http://schemas.microsoft.com/office/powerpoint/2010/main" val="1335412090"/>
              </p:ext>
            </p:extLst>
          </p:nvPr>
        </p:nvGraphicFramePr>
        <p:xfrm>
          <a:off x="1066800" y="2362200"/>
          <a:ext cx="6196013" cy="3603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33157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6965245" cy="935018"/>
          </a:xfrm>
        </p:spPr>
        <p:txBody>
          <a:bodyPr>
            <a:normAutofit/>
          </a:bodyPr>
          <a:lstStyle/>
          <a:p>
            <a:r>
              <a:rPr lang="en-US" sz="3200" dirty="0"/>
              <a:t>Addressing Barriers: </a:t>
            </a:r>
            <a:r>
              <a:rPr lang="en-US" sz="3200" dirty="0" err="1"/>
              <a:t>MobilEyes</a:t>
            </a:r>
            <a:endParaRPr lang="en-US" sz="3200" dirty="0"/>
          </a:p>
        </p:txBody>
      </p:sp>
      <p:sp>
        <p:nvSpPr>
          <p:cNvPr id="3" name="Content Placeholder 2"/>
          <p:cNvSpPr>
            <a:spLocks noGrp="1"/>
          </p:cNvSpPr>
          <p:nvPr>
            <p:ph idx="1"/>
          </p:nvPr>
        </p:nvSpPr>
        <p:spPr/>
        <p:txBody>
          <a:bodyPr/>
          <a:lstStyle/>
          <a:p>
            <a:endParaRPr lang="en-US" dirty="0"/>
          </a:p>
        </p:txBody>
      </p:sp>
      <p:pic>
        <p:nvPicPr>
          <p:cNvPr id="1026" name="Picture 2" descr="C:\Users\lelkins\AppData\Local\Microsoft\Windows\Temporary Internet Files\Content.Outlook\O0BW2LKF\MobilEYES bu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71600"/>
            <a:ext cx="7696200" cy="4901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9868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p>
        </p:txBody>
      </p:sp>
      <p:sp>
        <p:nvSpPr>
          <p:cNvPr id="3" name="Content Placeholder 2"/>
          <p:cNvSpPr>
            <a:spLocks noGrp="1"/>
          </p:cNvSpPr>
          <p:nvPr>
            <p:ph idx="1"/>
          </p:nvPr>
        </p:nvSpPr>
        <p:spPr/>
        <p:txBody>
          <a:bodyPr>
            <a:normAutofit fontScale="32500" lnSpcReduction="20000"/>
          </a:bodyPr>
          <a:lstStyle/>
          <a:p>
            <a:pPr marL="457200" indent="-457200">
              <a:buAutoNum type="arabicPeriod"/>
            </a:pPr>
            <a:r>
              <a:rPr lang="en-US" dirty="0"/>
              <a:t>Tennessee School Health Screening Guidelines, Tennessee Department of Education and Tennessee Department of Health, Revised August 2022</a:t>
            </a:r>
          </a:p>
          <a:p>
            <a:pPr marL="457200" indent="-457200">
              <a:buAutoNum type="arabicPeriod"/>
            </a:pPr>
            <a:r>
              <a:rPr lang="en-US" dirty="0"/>
              <a:t>Simons K. </a:t>
            </a:r>
            <a:r>
              <a:rPr lang="en-US" i="1" dirty="0"/>
              <a:t>Preschool vision screening: rationale, methodology and outcome. </a:t>
            </a:r>
            <a:r>
              <a:rPr lang="en-US" dirty="0" err="1"/>
              <a:t>Surv</a:t>
            </a:r>
            <a:r>
              <a:rPr lang="en-US" dirty="0"/>
              <a:t> </a:t>
            </a:r>
            <a:r>
              <a:rPr lang="en-US" dirty="0" err="1"/>
              <a:t>Ophthalmol</a:t>
            </a:r>
            <a:r>
              <a:rPr lang="en-US" dirty="0"/>
              <a:t> 1996;41:3-30.</a:t>
            </a:r>
          </a:p>
          <a:p>
            <a:pPr marL="457200" indent="-457200">
              <a:buAutoNum type="arabicPeriod"/>
            </a:pPr>
            <a:r>
              <a:rPr lang="en-US" dirty="0"/>
              <a:t>Donahue et al. </a:t>
            </a:r>
            <a:r>
              <a:rPr lang="en-US" i="1" dirty="0"/>
              <a:t>Preschool Vision Screening: What should We be Detecting and How Should We Report it? Uniform Guidelines for Reporting Results of Preschool Vision Screening Studies. </a:t>
            </a:r>
            <a:r>
              <a:rPr lang="en-US" dirty="0"/>
              <a:t>Journal of AAPOS 2003;7(5)  314-316. </a:t>
            </a:r>
          </a:p>
          <a:p>
            <a:pPr marL="457200" indent="-457200">
              <a:buAutoNum type="arabicPeriod"/>
            </a:pPr>
            <a:r>
              <a:rPr lang="en-US" dirty="0"/>
              <a:t>CSH Background and History. </a:t>
            </a:r>
            <a:r>
              <a:rPr lang="en-US" dirty="0">
                <a:hlinkClick r:id="rId2"/>
              </a:rPr>
              <a:t>https://www.tn.gov/education/article/csh-background-and-history</a:t>
            </a:r>
            <a:r>
              <a:rPr lang="en-US" dirty="0"/>
              <a:t>. Accessed 5/16/2016</a:t>
            </a:r>
          </a:p>
          <a:p>
            <a:pPr marL="457200" indent="-457200">
              <a:buAutoNum type="arabicPeriod"/>
            </a:pPr>
            <a:r>
              <a:rPr lang="en-US" dirty="0"/>
              <a:t>Limitations of Vision Screening Programs. </a:t>
            </a:r>
            <a:r>
              <a:rPr lang="en-US" dirty="0">
                <a:hlinkClick r:id="rId3"/>
              </a:rPr>
              <a:t>http://www.aoa.org/patients-and-public/caring-for-your-vision/comprehensive-eye-and-vision-examination</a:t>
            </a:r>
            <a:r>
              <a:rPr lang="en-US" dirty="0"/>
              <a:t>. Accessed 5/10/2016</a:t>
            </a:r>
          </a:p>
          <a:p>
            <a:pPr marL="457200" indent="-457200">
              <a:buAutoNum type="arabicPeriod"/>
            </a:pPr>
            <a:r>
              <a:rPr lang="en-US" dirty="0"/>
              <a:t>Tennessee Department of Education Office of Coordinated School Health. Annual Report. 2014-2015</a:t>
            </a:r>
          </a:p>
          <a:p>
            <a:pPr marL="457200" indent="-457200">
              <a:buAutoNum type="arabicPeriod"/>
            </a:pPr>
            <a:r>
              <a:rPr lang="en-US" dirty="0"/>
              <a:t>Beck, M. </a:t>
            </a:r>
            <a:r>
              <a:rPr lang="en-US" i="1" dirty="0"/>
              <a:t>New Outlook on </a:t>
            </a:r>
            <a:r>
              <a:rPr lang="en-US" i="1" dirty="0" err="1"/>
              <a:t>ColorBlindness</a:t>
            </a:r>
            <a:r>
              <a:rPr lang="en-US" i="1" dirty="0"/>
              <a:t>. </a:t>
            </a:r>
            <a:r>
              <a:rPr lang="en-US" dirty="0"/>
              <a:t>The Wall Street Journal online. 11/6/2012. </a:t>
            </a:r>
            <a:r>
              <a:rPr lang="en-US" dirty="0">
                <a:hlinkClick r:id="rId4"/>
              </a:rPr>
              <a:t>http://www.wsj.com</a:t>
            </a:r>
            <a:endParaRPr lang="en-US" dirty="0"/>
          </a:p>
          <a:p>
            <a:pPr marL="457200" indent="-457200">
              <a:buAutoNum type="arabicPeriod"/>
            </a:pPr>
            <a:r>
              <a:rPr lang="en-US" dirty="0"/>
              <a:t>Press, L. et al. The Need for Comprehensive Eye and Vision Examinations in Children: A Public Health Care and Educational Crisis. </a:t>
            </a:r>
          </a:p>
          <a:p>
            <a:pPr marL="514350" lvl="0" indent="-514350">
              <a:buFont typeface="+mj-lt"/>
              <a:buAutoNum type="arabicPeriod"/>
            </a:pPr>
            <a:r>
              <a:rPr lang="en-US" dirty="0"/>
              <a:t>Marsh-Tootle, W. et al. Exploring Preschool Vision Screening in Primary Care Offices in Alabama. Optometry and Vision Science. 2012; 89:1521-1531</a:t>
            </a:r>
          </a:p>
          <a:p>
            <a:pPr marL="514350" indent="-514350">
              <a:buFont typeface="+mj-lt"/>
              <a:buAutoNum type="arabicPeriod"/>
            </a:pPr>
            <a:r>
              <a:rPr lang="en-US" dirty="0"/>
              <a:t>Su, Z. et al. Identifying barriers to follow-up eye care for children after failed vision screening in a primary care setting. Journal of AAPOS. 2013; 17:385-390</a:t>
            </a:r>
          </a:p>
          <a:p>
            <a:pPr marL="514350" indent="-514350">
              <a:buFont typeface="+mj-lt"/>
              <a:buAutoNum type="arabicPeriod"/>
            </a:pPr>
            <a:r>
              <a:rPr lang="en-US" dirty="0"/>
              <a:t>Shalhoub, J. </a:t>
            </a:r>
            <a:r>
              <a:rPr lang="en-US" i="1" dirty="0"/>
              <a:t>A comprehensive Guide to Pediatric Vision Screenings. </a:t>
            </a:r>
            <a:r>
              <a:rPr lang="en-US" dirty="0"/>
              <a:t> Grand Rounds Presentation, April 2016. </a:t>
            </a:r>
          </a:p>
          <a:p>
            <a:pPr marL="514350" lvl="0" indent="-514350">
              <a:buFont typeface="+mj-lt"/>
              <a:buAutoNum type="arabicPeriod"/>
            </a:pPr>
            <a:r>
              <a:rPr lang="en-US" dirty="0" err="1"/>
              <a:t>Norlin</a:t>
            </a:r>
            <a:r>
              <a:rPr lang="en-US" dirty="0"/>
              <a:t>, C. et al. Delivery of Well-Child Care: A Look Inside the Door. Academic Pediatrics. 2011;11:18-26</a:t>
            </a:r>
          </a:p>
          <a:p>
            <a:pPr marL="514350" lvl="0" indent="-514350">
              <a:buFont typeface="+mj-lt"/>
              <a:buAutoNum type="arabicPeriod"/>
            </a:pPr>
            <a:r>
              <a:rPr lang="en-US" dirty="0"/>
              <a:t>https://nationalcenter.preventblindness.org/vision-screening-guidelines-by-age/#1587738141566-8622dd11-25a0</a:t>
            </a:r>
          </a:p>
        </p:txBody>
      </p:sp>
    </p:spTree>
    <p:extLst>
      <p:ext uri="{BB962C8B-B14F-4D97-AF65-F5344CB8AC3E}">
        <p14:creationId xmlns:p14="http://schemas.microsoft.com/office/powerpoint/2010/main" val="35763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Strabismus</a:t>
            </a:r>
          </a:p>
        </p:txBody>
      </p:sp>
      <p:sp>
        <p:nvSpPr>
          <p:cNvPr id="3" name="Content Placeholder 2"/>
          <p:cNvSpPr>
            <a:spLocks noGrp="1"/>
          </p:cNvSpPr>
          <p:nvPr>
            <p:ph idx="1"/>
          </p:nvPr>
        </p:nvSpPr>
        <p:spPr/>
        <p:txBody>
          <a:bodyPr/>
          <a:lstStyle/>
          <a:p>
            <a:r>
              <a:rPr lang="en-US" dirty="0"/>
              <a:t>“Eye Turn”</a:t>
            </a:r>
          </a:p>
          <a:p>
            <a:r>
              <a:rPr lang="en-US" dirty="0"/>
              <a:t>Can result </a:t>
            </a:r>
            <a:r>
              <a:rPr lang="en-US"/>
              <a:t>in Amblyopia</a:t>
            </a:r>
            <a:endParaRPr lang="en-US" dirty="0"/>
          </a:p>
          <a:p>
            <a:r>
              <a:rPr lang="en-US" dirty="0"/>
              <a:t>3-4% of Pre-school age children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3619500"/>
            <a:ext cx="2857500" cy="952500"/>
          </a:xfrm>
          <a:prstGeom prst="rect">
            <a:avLst/>
          </a:prstGeom>
        </p:spPr>
      </p:pic>
      <p:sp>
        <p:nvSpPr>
          <p:cNvPr id="5" name="TextBox 4"/>
          <p:cNvSpPr txBox="1"/>
          <p:nvPr/>
        </p:nvSpPr>
        <p:spPr>
          <a:xfrm>
            <a:off x="1600200" y="5257800"/>
            <a:ext cx="5410200" cy="261610"/>
          </a:xfrm>
          <a:prstGeom prst="rect">
            <a:avLst/>
          </a:prstGeom>
          <a:noFill/>
        </p:spPr>
        <p:txBody>
          <a:bodyPr wrap="square" rtlCol="0">
            <a:spAutoFit/>
          </a:bodyPr>
          <a:lstStyle/>
          <a:p>
            <a:r>
              <a:rPr lang="en-US" sz="1100" dirty="0"/>
              <a:t>Photo credit: Sandra Brown, M.D. - University of Michigan Kellogg Eye Center</a:t>
            </a:r>
          </a:p>
        </p:txBody>
      </p:sp>
    </p:spTree>
    <p:extLst>
      <p:ext uri="{BB962C8B-B14F-4D97-AF65-F5344CB8AC3E}">
        <p14:creationId xmlns:p14="http://schemas.microsoft.com/office/powerpoint/2010/main" val="1412971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Refractive Error: </a:t>
            </a:r>
          </a:p>
        </p:txBody>
      </p:sp>
      <p:sp>
        <p:nvSpPr>
          <p:cNvPr id="3" name="Content Placeholder 2"/>
          <p:cNvSpPr>
            <a:spLocks noGrp="1"/>
          </p:cNvSpPr>
          <p:nvPr>
            <p:ph idx="1"/>
          </p:nvPr>
        </p:nvSpPr>
        <p:spPr/>
        <p:txBody>
          <a:bodyPr/>
          <a:lstStyle/>
          <a:p>
            <a:r>
              <a:rPr lang="en-US" dirty="0"/>
              <a:t>15- 20% of pre-school-age children</a:t>
            </a:r>
          </a:p>
          <a:p>
            <a:pPr marL="0" indent="0">
              <a:buNone/>
            </a:pPr>
            <a:endParaRPr lang="en-US" dirty="0"/>
          </a:p>
          <a:p>
            <a:r>
              <a:rPr lang="en-US" dirty="0"/>
              <a:t>Myopia (nearsightedness)</a:t>
            </a:r>
          </a:p>
          <a:p>
            <a:r>
              <a:rPr lang="en-US" dirty="0"/>
              <a:t>Hyperopia (farsightedness)</a:t>
            </a:r>
          </a:p>
          <a:p>
            <a:r>
              <a:rPr lang="en-US" dirty="0"/>
              <a:t>Astigmatism</a:t>
            </a:r>
          </a:p>
          <a:p>
            <a:endParaRPr lang="en-US" dirty="0"/>
          </a:p>
          <a:p>
            <a:endParaRPr lang="en-US" dirty="0"/>
          </a:p>
          <a:p>
            <a:r>
              <a:rPr lang="en-US" sz="1100" b="1" dirty="0">
                <a:hlinkClick r:id="rId3"/>
              </a:rPr>
              <a:t>www.SeniorLiving.Org</a:t>
            </a:r>
            <a:r>
              <a:rPr lang="en-US" sz="1100" b="1" dirty="0"/>
              <a:t> </a:t>
            </a:r>
            <a:endParaRPr lang="en-US" sz="1100" dirty="0"/>
          </a:p>
        </p:txBody>
      </p:sp>
      <p:pic>
        <p:nvPicPr>
          <p:cNvPr id="2050" name="Picture 2" descr="C:\Users\lelkins\Downloads\5547069087_95497148d4_z.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3429000"/>
            <a:ext cx="2438400" cy="181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532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Screenings in School?</a:t>
            </a:r>
            <a:br>
              <a:rPr lang="en-US" dirty="0"/>
            </a:br>
            <a:r>
              <a:rPr lang="en-US" sz="1100" dirty="0"/>
              <a:t>The National Survey of Children’s Health (2016–2017)</a:t>
            </a:r>
            <a:br>
              <a:rPr lang="en-US" sz="1100" dirty="0"/>
            </a:br>
            <a:r>
              <a:rPr lang="en-US" sz="1100" dirty="0"/>
              <a:t>https://preventblindness.org/wp-content/uploads/2020/07/Snapshot-Report-2020condensedF.pdf</a:t>
            </a:r>
            <a:endParaRPr lang="en-US" sz="2700" dirty="0"/>
          </a:p>
        </p:txBody>
      </p:sp>
      <p:sp>
        <p:nvSpPr>
          <p:cNvPr id="3" name="Content Placeholder 2"/>
          <p:cNvSpPr>
            <a:spLocks noGrp="1"/>
          </p:cNvSpPr>
          <p:nvPr>
            <p:ph idx="1"/>
          </p:nvPr>
        </p:nvSpPr>
        <p:spPr/>
        <p:txBody>
          <a:bodyPr>
            <a:normAutofit/>
          </a:bodyPr>
          <a:lstStyle/>
          <a:p>
            <a:r>
              <a:rPr lang="en-US" dirty="0"/>
              <a:t>61% of children five years and younger have never had a vision screening by a healthcare professional</a:t>
            </a:r>
          </a:p>
          <a:p>
            <a:endParaRPr lang="en-US" dirty="0"/>
          </a:p>
          <a:p>
            <a:r>
              <a:rPr lang="en-US" dirty="0"/>
              <a:t>Equity issue</a:t>
            </a:r>
          </a:p>
        </p:txBody>
      </p:sp>
    </p:spTree>
    <p:extLst>
      <p:ext uri="{BB962C8B-B14F-4D97-AF65-F5344CB8AC3E}">
        <p14:creationId xmlns:p14="http://schemas.microsoft.com/office/powerpoint/2010/main" val="2285652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Screenings in School?</a:t>
            </a:r>
            <a:br>
              <a:rPr lang="en-US" dirty="0"/>
            </a:br>
            <a:r>
              <a:rPr lang="en-US" sz="1100" dirty="0"/>
              <a:t>The National Survey of Children’s Health (2016–2017)</a:t>
            </a:r>
            <a:br>
              <a:rPr lang="en-US" sz="1100" dirty="0"/>
            </a:br>
            <a:r>
              <a:rPr lang="en-US" sz="1100" dirty="0"/>
              <a:t>https://preventblindness.org/wp-content/uploads/2020/07/Snapshot-Report-2020condensedF.pdf</a:t>
            </a:r>
            <a:endParaRPr lang="en-US" sz="2700" dirty="0"/>
          </a:p>
        </p:txBody>
      </p:sp>
      <p:sp>
        <p:nvSpPr>
          <p:cNvPr id="3" name="Content Placeholder 2"/>
          <p:cNvSpPr>
            <a:spLocks noGrp="1"/>
          </p:cNvSpPr>
          <p:nvPr>
            <p:ph idx="1"/>
          </p:nvPr>
        </p:nvSpPr>
        <p:spPr/>
        <p:txBody>
          <a:bodyPr>
            <a:normAutofit lnSpcReduction="10000"/>
          </a:bodyPr>
          <a:lstStyle/>
          <a:p>
            <a:r>
              <a:rPr lang="en-US" dirty="0"/>
              <a:t>Disparities in vision testing:</a:t>
            </a:r>
          </a:p>
          <a:p>
            <a:r>
              <a:rPr lang="en-US" sz="2000" dirty="0"/>
              <a:t>Children 17 years or younger with the following demographics were more likely to have received vision testing:</a:t>
            </a:r>
          </a:p>
          <a:p>
            <a:r>
              <a:rPr lang="en-US" sz="2000" dirty="0"/>
              <a:t>private health insurance </a:t>
            </a:r>
          </a:p>
          <a:p>
            <a:r>
              <a:rPr lang="en-US" sz="2000" dirty="0"/>
              <a:t>consistent health insurance within the last year </a:t>
            </a:r>
          </a:p>
          <a:p>
            <a:r>
              <a:rPr lang="en-US" sz="2000" dirty="0"/>
              <a:t>a medical home or consistent health care provider</a:t>
            </a:r>
          </a:p>
          <a:p>
            <a:r>
              <a:rPr lang="en-US" sz="2000" dirty="0"/>
              <a:t>being non-Hispanic and living in a home where English is the primary language.</a:t>
            </a:r>
          </a:p>
          <a:p>
            <a:r>
              <a:rPr lang="en-US" sz="2000" dirty="0"/>
              <a:t>College educated adults in home</a:t>
            </a:r>
          </a:p>
          <a:p>
            <a:r>
              <a:rPr lang="en-US" sz="2000" dirty="0"/>
              <a:t>Higher household income</a:t>
            </a:r>
          </a:p>
        </p:txBody>
      </p:sp>
    </p:spTree>
    <p:extLst>
      <p:ext uri="{BB962C8B-B14F-4D97-AF65-F5344CB8AC3E}">
        <p14:creationId xmlns:p14="http://schemas.microsoft.com/office/powerpoint/2010/main" val="23163995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ASPOLLED" val="503266A4721A48C59D016B0CE25EFA8C"/>
  <p:tag name="TPVERSION" val="5"/>
  <p:tag name="TPFULLVERSION" val="5.4.1.2"/>
  <p:tag name="PPTVERSION" val="14"/>
  <p:tag name="TPOS" val="2"/>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4032</TotalTime>
  <Words>3674</Words>
  <Application>Microsoft Office PowerPoint</Application>
  <PresentationFormat>On-screen Show (4:3)</PresentationFormat>
  <Paragraphs>352</Paragraphs>
  <Slides>52</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Arial</vt:lpstr>
      <vt:lpstr>Arial Black</vt:lpstr>
      <vt:lpstr>Brush Script MT</vt:lpstr>
      <vt:lpstr>Calibri</vt:lpstr>
      <vt:lpstr>Constantia</vt:lpstr>
      <vt:lpstr>Franklin Gothic Book</vt:lpstr>
      <vt:lpstr>Open Sans</vt:lpstr>
      <vt:lpstr>Rage Italic</vt:lpstr>
      <vt:lpstr>Wingdings 2</vt:lpstr>
      <vt:lpstr>Pushpin</vt:lpstr>
      <vt:lpstr>Children’s Visual Health and the role of Screenings</vt:lpstr>
      <vt:lpstr>Introduction / Disclosures</vt:lpstr>
      <vt:lpstr>Purpose of Vision Screenings</vt:lpstr>
      <vt:lpstr>Vision Screening Rationale</vt:lpstr>
      <vt:lpstr>Amblyopia Continued</vt:lpstr>
      <vt:lpstr>Strabismus</vt:lpstr>
      <vt:lpstr>Refractive Error: </vt:lpstr>
      <vt:lpstr>Why Screenings in School? The National Survey of Children’s Health (2016–2017) https://preventblindness.org/wp-content/uploads/2020/07/Snapshot-Report-2020condensedF.pdf</vt:lpstr>
      <vt:lpstr>Why Screenings in School? The National Survey of Children’s Health (2016–2017) https://preventblindness.org/wp-content/uploads/2020/07/Snapshot-Report-2020condensedF.pdf</vt:lpstr>
      <vt:lpstr>Why Screenings in School? The National Survey of Children’s Health (2016–2017) https://preventblindness.org/wp-content/uploads/2020/07/Snapshot-Report-2020condensedF.pdf</vt:lpstr>
      <vt:lpstr>Vision Screening by Pediatricians</vt:lpstr>
      <vt:lpstr> Coordinated School Health Initiative</vt:lpstr>
      <vt:lpstr>Screening Follow Ups?</vt:lpstr>
      <vt:lpstr>Current Tennessee Vision Screening Guidelines  FINAL_Health_screening_Guidelines_2022.pdf (tn.gov)</vt:lpstr>
      <vt:lpstr>TN Guidelines</vt:lpstr>
      <vt:lpstr>TN Vision Screening Requirement</vt:lpstr>
      <vt:lpstr>TN Vision Screening Requirements</vt:lpstr>
      <vt:lpstr>Eye Charts for Preschoolers/Non-Verbal</vt:lpstr>
      <vt:lpstr>Color Perception</vt:lpstr>
      <vt:lpstr>Color Perception</vt:lpstr>
      <vt:lpstr>Optional: Muscle Balance</vt:lpstr>
      <vt:lpstr>Optional: Depth Perception</vt:lpstr>
      <vt:lpstr>Optional: Ocular Motor Testing</vt:lpstr>
      <vt:lpstr>Mechanical Vision Testers and Best Practices</vt:lpstr>
      <vt:lpstr>National Expert Panel Recommended Practices</vt:lpstr>
      <vt:lpstr>NEP’s Recommended Practices</vt:lpstr>
      <vt:lpstr>PowerPoint Presentation</vt:lpstr>
      <vt:lpstr>PowerPoint Presentation</vt:lpstr>
      <vt:lpstr>FAQ’s </vt:lpstr>
      <vt:lpstr>Post Screening Referrals</vt:lpstr>
      <vt:lpstr>Referral Advice for Parents</vt:lpstr>
      <vt:lpstr>Access to Care/ ACA</vt:lpstr>
      <vt:lpstr>Additional Resources TN Guide</vt:lpstr>
      <vt:lpstr>What do We Do? SCO: Active Consent</vt:lpstr>
      <vt:lpstr> Modified Clinical Technique </vt:lpstr>
      <vt:lpstr>Set Up- Near</vt:lpstr>
      <vt:lpstr>Set- Up: Ret and Direct</vt:lpstr>
      <vt:lpstr>PowerPoint Presentation</vt:lpstr>
      <vt:lpstr>PowerPoint Presentation</vt:lpstr>
      <vt:lpstr>PowerPoint Presentation</vt:lpstr>
      <vt:lpstr>Where Are we Serving?</vt:lpstr>
      <vt:lpstr>5 Year SCO Review of Screening Data</vt:lpstr>
      <vt:lpstr>Failure Causation</vt:lpstr>
      <vt:lpstr>Screening Vs. Comprehensive Eye Exam</vt:lpstr>
      <vt:lpstr>Comprehensive Exam Includes</vt:lpstr>
      <vt:lpstr>Frequency of Exam: AOA Recommendations</vt:lpstr>
      <vt:lpstr>Comprehensive Eye Exams: 5 year review (n=39,)585</vt:lpstr>
      <vt:lpstr>Age of First Exam</vt:lpstr>
      <vt:lpstr>Reason for First Eye exam</vt:lpstr>
      <vt:lpstr>SCO Parent Survey: Why No Comprehensive Exam? (n=1,105)</vt:lpstr>
      <vt:lpstr>Addressing Barriers: MobilEyes</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 Screenings In TN and Beyond</dc:title>
  <dc:creator>Elkins, Lindsay Moran</dc:creator>
  <cp:lastModifiedBy>Elkins, Lindsay</cp:lastModifiedBy>
  <cp:revision>164</cp:revision>
  <dcterms:created xsi:type="dcterms:W3CDTF">2016-05-16T14:05:46Z</dcterms:created>
  <dcterms:modified xsi:type="dcterms:W3CDTF">2022-11-28T22:22:20Z</dcterms:modified>
</cp:coreProperties>
</file>