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 id="214748366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6858000" cx="9144000"/>
  <p:notesSz cx="6858000" cy="9144000"/>
  <p:embeddedFontLst>
    <p:embeddedFont>
      <p:font typeface="Arial Narrow"/>
      <p:regular r:id="rId20"/>
      <p:bold r:id="rId21"/>
      <p:italic r:id="rId22"/>
      <p:boldItalic r:id="rId23"/>
    </p:embeddedFont>
    <p:embeddedFont>
      <p:font typeface="Montserrat"/>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20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208"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ArialNarrow-regular.fntdata"/><Relationship Id="rId22" Type="http://schemas.openxmlformats.org/officeDocument/2006/relationships/font" Target="fonts/ArialNarrow-italic.fntdata"/><Relationship Id="rId21" Type="http://schemas.openxmlformats.org/officeDocument/2006/relationships/font" Target="fonts/ArialNarrow-bold.fntdata"/><Relationship Id="rId24" Type="http://schemas.openxmlformats.org/officeDocument/2006/relationships/font" Target="fonts/Montserrat-regular.fntdata"/><Relationship Id="rId23" Type="http://schemas.openxmlformats.org/officeDocument/2006/relationships/font" Target="fonts/ArialNarrow-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Montserrat-italic.fntdata"/><Relationship Id="rId25" Type="http://schemas.openxmlformats.org/officeDocument/2006/relationships/font" Target="fonts/Montserrat-bold.fntdata"/><Relationship Id="rId27" Type="http://schemas.openxmlformats.org/officeDocument/2006/relationships/font" Target="fonts/Montserrat-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sa.gov/join-military"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ho.int/tobacco/media/en/TobaccoExplained.pdf" TargetMode="External"/><Relationship Id="rId3" Type="http://schemas.openxmlformats.org/officeDocument/2006/relationships/hyperlink" Target="http://www.dwlr.com/blog/2011-05-12/rico-convictions-major-tobacco-companies-affirmed" TargetMode="External"/><Relationship Id="rId4" Type="http://schemas.openxmlformats.org/officeDocument/2006/relationships/hyperlink" Target="https://www.youtube.com/watch?v=e_ZDQKq2F08"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5d14ca3640_2_2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5d14ca3640_2_2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Suggested length: 35 minutes</a:t>
            </a:r>
            <a:endParaRPr>
              <a:latin typeface="Arial"/>
              <a:ea typeface="Arial"/>
              <a:cs typeface="Arial"/>
              <a:sym typeface="Arial"/>
            </a:endParaRPr>
          </a:p>
          <a:p>
            <a:pPr indent="0" lvl="0" marL="0" rtl="0" algn="l">
              <a:spcBef>
                <a:spcPts val="36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a:p>
            <a:pPr indent="0" lvl="0" marL="0" rtl="0" algn="l">
              <a:spcBef>
                <a:spcPts val="36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p:txBody>
      </p:sp>
      <p:sp>
        <p:nvSpPr>
          <p:cNvPr id="167" name="Google Shape;167;g5d14ca3640_2_2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5d3c23d2a0_2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5d3c23d2a0_20_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n-US" u="sng">
                <a:latin typeface="Arial"/>
                <a:ea typeface="Arial"/>
                <a:cs typeface="Arial"/>
                <a:sym typeface="Arial"/>
              </a:rPr>
              <a:t>Work Time (20 min)</a:t>
            </a:r>
            <a:endParaRPr b="1" u="sng">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rPr b="1" lang="en-US">
                <a:latin typeface="Arial"/>
                <a:ea typeface="Arial"/>
                <a:cs typeface="Arial"/>
                <a:sym typeface="Arial"/>
              </a:rPr>
              <a:t>Explain:</a:t>
            </a:r>
            <a:endParaRPr>
              <a:latin typeface="Arial"/>
              <a:ea typeface="Arial"/>
              <a:cs typeface="Arial"/>
              <a:sym typeface="Arial"/>
            </a:endParaRPr>
          </a:p>
          <a:p>
            <a:pPr indent="-171450" lvl="0" marL="171450" marR="0" rtl="0" algn="l">
              <a:lnSpc>
                <a:spcPct val="100000"/>
              </a:lnSpc>
              <a:spcBef>
                <a:spcPts val="360"/>
              </a:spcBef>
              <a:spcAft>
                <a:spcPts val="0"/>
              </a:spcAft>
              <a:buClr>
                <a:schemeClr val="dk1"/>
              </a:buClr>
              <a:buSzPts val="1200"/>
              <a:buFont typeface="Arial"/>
              <a:buChar char="•"/>
            </a:pPr>
            <a:r>
              <a:rPr b="1" lang="en-US">
                <a:latin typeface="Arial"/>
                <a:ea typeface="Arial"/>
                <a:cs typeface="Arial"/>
                <a:sym typeface="Arial"/>
              </a:rPr>
              <a:t>Co-Create</a:t>
            </a:r>
            <a:r>
              <a:rPr lang="en-US">
                <a:latin typeface="Arial"/>
                <a:ea typeface="Arial"/>
                <a:cs typeface="Arial"/>
                <a:sym typeface="Arial"/>
              </a:rPr>
              <a:t> means that you get chance to make new rules or improve the rules and communicate your ideas to </a:t>
            </a:r>
            <a:r>
              <a:rPr lang="en-US">
                <a:latin typeface="Arial"/>
                <a:ea typeface="Arial"/>
                <a:cs typeface="Arial"/>
                <a:sym typeface="Arial"/>
              </a:rPr>
              <a:t>your school district Wellness Committee (aka, School Health Advisory Committee or SHAC) and Tobacco Control and Prevention Agency</a:t>
            </a:r>
            <a:endParaRPr>
              <a:latin typeface="Arial"/>
              <a:ea typeface="Arial"/>
              <a:cs typeface="Arial"/>
              <a:sym typeface="Arial"/>
            </a:endParaRPr>
          </a:p>
          <a:p>
            <a:pPr indent="-171450" lvl="0" marL="171450" marR="0" rtl="0" algn="l">
              <a:lnSpc>
                <a:spcPct val="100000"/>
              </a:lnSpc>
              <a:spcBef>
                <a:spcPts val="360"/>
              </a:spcBef>
              <a:spcAft>
                <a:spcPts val="0"/>
              </a:spcAft>
              <a:buClr>
                <a:schemeClr val="dk1"/>
              </a:buClr>
              <a:buSzPts val="1200"/>
              <a:buFont typeface="Arial"/>
              <a:buChar char="•"/>
            </a:pPr>
            <a:r>
              <a:rPr b="1" lang="en-US">
                <a:latin typeface="Arial"/>
                <a:ea typeface="Arial"/>
                <a:cs typeface="Arial"/>
                <a:sym typeface="Arial"/>
              </a:rPr>
              <a:t>Hack the System </a:t>
            </a:r>
            <a:r>
              <a:rPr lang="en-US">
                <a:latin typeface="Arial"/>
                <a:ea typeface="Arial"/>
                <a:cs typeface="Arial"/>
                <a:sym typeface="Arial"/>
              </a:rPr>
              <a:t>means evaluating school district and state rules that govern youth tobacco and e-cigarettes</a:t>
            </a:r>
            <a:endParaRPr>
              <a:latin typeface="Arial"/>
              <a:ea typeface="Arial"/>
              <a:cs typeface="Arial"/>
              <a:sym typeface="Arial"/>
            </a:endParaRPr>
          </a:p>
          <a:p>
            <a:pPr indent="0" lvl="0" marL="0" marR="0" rtl="0" algn="l">
              <a:lnSpc>
                <a:spcPct val="100000"/>
              </a:lnSpc>
              <a:spcBef>
                <a:spcPts val="360"/>
              </a:spcBef>
              <a:spcAft>
                <a:spcPts val="0"/>
              </a:spcAft>
              <a:buNone/>
            </a:pPr>
            <a:r>
              <a:t/>
            </a:r>
            <a:endParaRPr>
              <a:latin typeface="Arial"/>
              <a:ea typeface="Arial"/>
              <a:cs typeface="Arial"/>
              <a:sym typeface="Arial"/>
            </a:endParaRPr>
          </a:p>
          <a:p>
            <a:pPr indent="0" lvl="0" marL="0" marR="0" rtl="0" algn="l">
              <a:lnSpc>
                <a:spcPct val="100000"/>
              </a:lnSpc>
              <a:spcBef>
                <a:spcPts val="360"/>
              </a:spcBef>
              <a:spcAft>
                <a:spcPts val="0"/>
              </a:spcAft>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Self-management - goal setting, organizational skills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 building, teamwork</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solving problems, evaluating, reflecting, ethical responsibility</a:t>
            </a:r>
            <a:endParaRPr>
              <a:latin typeface="Arial"/>
              <a:ea typeface="Arial"/>
              <a:cs typeface="Arial"/>
              <a:sym typeface="Arial"/>
            </a:endParaRPr>
          </a:p>
          <a:p>
            <a:pPr indent="0" lvl="0" marL="0" rtl="0" algn="l">
              <a:lnSpc>
                <a:spcPct val="115000"/>
              </a:lnSpc>
              <a:spcBef>
                <a:spcPts val="400"/>
              </a:spcBef>
              <a:spcAft>
                <a:spcPts val="0"/>
              </a:spcAft>
              <a:buNone/>
            </a:pPr>
            <a:r>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lang="en-US">
                <a:latin typeface="Arial"/>
                <a:ea typeface="Arial"/>
                <a:cs typeface="Arial"/>
                <a:sym typeface="Arial"/>
              </a:rPr>
              <a:t>Image from iStock. </a:t>
            </a:r>
            <a:endParaRPr>
              <a:latin typeface="Arial"/>
              <a:ea typeface="Arial"/>
              <a:cs typeface="Arial"/>
              <a:sym typeface="Arial"/>
            </a:endParaRPr>
          </a:p>
        </p:txBody>
      </p:sp>
      <p:sp>
        <p:nvSpPr>
          <p:cNvPr id="256" name="Google Shape;256;g5d3c23d2a0_20_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5d14ca3640_2_3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5d14ca3640_2_3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u="sng">
                <a:latin typeface="Arial"/>
                <a:ea typeface="Arial"/>
                <a:cs typeface="Arial"/>
                <a:sym typeface="Arial"/>
              </a:rPr>
              <a:t>Session 3, </a:t>
            </a:r>
            <a:r>
              <a:rPr b="1" lang="en-US" u="sng">
                <a:latin typeface="Arial"/>
                <a:ea typeface="Arial"/>
                <a:cs typeface="Arial"/>
                <a:sym typeface="Arial"/>
              </a:rPr>
              <a:t>Activity 2: Tobacco &amp; E-cigarette Law Investigation</a:t>
            </a:r>
            <a:endParaRPr b="1" u="sng">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Distribute </a:t>
            </a:r>
            <a:r>
              <a:rPr lang="en-US">
                <a:latin typeface="Arial"/>
                <a:ea typeface="Arial"/>
                <a:cs typeface="Arial"/>
                <a:sym typeface="Arial"/>
              </a:rPr>
              <a:t>one copy of</a:t>
            </a:r>
            <a:r>
              <a:rPr b="1" lang="en-US">
                <a:latin typeface="Arial"/>
                <a:ea typeface="Arial"/>
                <a:cs typeface="Arial"/>
                <a:sym typeface="Arial"/>
              </a:rPr>
              <a:t> </a:t>
            </a:r>
            <a:r>
              <a:rPr lang="en-US">
                <a:latin typeface="Arial"/>
                <a:ea typeface="Arial"/>
                <a:cs typeface="Arial"/>
                <a:sym typeface="Arial"/>
              </a:rPr>
              <a:t>Session 3, Activity 2, Tobacco &amp; E-cigarette Law Investigation to each student</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Ask </a:t>
            </a:r>
            <a:r>
              <a:rPr lang="en-US">
                <a:latin typeface="Arial"/>
                <a:ea typeface="Arial"/>
                <a:cs typeface="Arial"/>
                <a:sym typeface="Arial"/>
              </a:rPr>
              <a:t>students to assemble into their groups.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Instruct </a:t>
            </a:r>
            <a:r>
              <a:rPr lang="en-US">
                <a:latin typeface="Arial"/>
                <a:ea typeface="Arial"/>
                <a:cs typeface="Arial"/>
                <a:sym typeface="Arial"/>
              </a:rPr>
              <a:t>Peer group facilitators to divide their group into 2 groups. </a:t>
            </a:r>
            <a:endParaRPr>
              <a:latin typeface="Arial"/>
              <a:ea typeface="Arial"/>
              <a:cs typeface="Arial"/>
              <a:sym typeface="Arial"/>
            </a:endParaRPr>
          </a:p>
          <a:p>
            <a:pPr indent="-317500" lvl="0" marL="457200" rtl="0" algn="l">
              <a:spcBef>
                <a:spcPts val="360"/>
              </a:spcBef>
              <a:spcAft>
                <a:spcPts val="0"/>
              </a:spcAft>
              <a:buSzPts val="1400"/>
              <a:buFont typeface="Arial"/>
              <a:buChar char="●"/>
            </a:pPr>
            <a:r>
              <a:rPr lang="en-US">
                <a:latin typeface="Arial"/>
                <a:ea typeface="Arial"/>
                <a:cs typeface="Arial"/>
                <a:sym typeface="Arial"/>
              </a:rPr>
              <a:t>Team one: Find the answers to the </a:t>
            </a:r>
            <a:r>
              <a:rPr i="1" lang="en-US">
                <a:latin typeface="Arial"/>
                <a:ea typeface="Arial"/>
                <a:cs typeface="Arial"/>
                <a:sym typeface="Arial"/>
              </a:rPr>
              <a:t>school district rules</a:t>
            </a:r>
            <a:r>
              <a:rPr lang="en-US">
                <a:latin typeface="Arial"/>
                <a:ea typeface="Arial"/>
                <a:cs typeface="Arial"/>
                <a:sym typeface="Arial"/>
              </a:rPr>
              <a:t>.</a:t>
            </a:r>
            <a:endParaRPr>
              <a:latin typeface="Arial"/>
              <a:ea typeface="Arial"/>
              <a:cs typeface="Arial"/>
              <a:sym typeface="Arial"/>
            </a:endParaRPr>
          </a:p>
          <a:p>
            <a:pPr indent="-317500" lvl="0" marL="457200" rtl="0" algn="l">
              <a:spcBef>
                <a:spcPts val="0"/>
              </a:spcBef>
              <a:spcAft>
                <a:spcPts val="0"/>
              </a:spcAft>
              <a:buSzPts val="1400"/>
              <a:buFont typeface="Arial"/>
              <a:buChar char="●"/>
            </a:pPr>
            <a:r>
              <a:rPr lang="en-US">
                <a:latin typeface="Arial"/>
                <a:ea typeface="Arial"/>
                <a:cs typeface="Arial"/>
                <a:sym typeface="Arial"/>
              </a:rPr>
              <a:t>Team two: Find the answers to the</a:t>
            </a:r>
            <a:r>
              <a:rPr i="1" lang="en-US">
                <a:latin typeface="Arial"/>
                <a:ea typeface="Arial"/>
                <a:cs typeface="Arial"/>
                <a:sym typeface="Arial"/>
              </a:rPr>
              <a:t> local, state, and national rules/laws</a:t>
            </a:r>
            <a:r>
              <a:rPr lang="en-US">
                <a:latin typeface="Arial"/>
                <a:ea typeface="Arial"/>
                <a:cs typeface="Arial"/>
                <a:sym typeface="Arial"/>
              </a:rPr>
              <a:t>.</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Explain: </a:t>
            </a:r>
            <a:endParaRPr b="1">
              <a:latin typeface="Arial"/>
              <a:ea typeface="Arial"/>
              <a:cs typeface="Arial"/>
              <a:sym typeface="Arial"/>
            </a:endParaRPr>
          </a:p>
          <a:p>
            <a:pPr indent="-317500" lvl="0" marL="457200" rtl="0" algn="l">
              <a:spcBef>
                <a:spcPts val="360"/>
              </a:spcBef>
              <a:spcAft>
                <a:spcPts val="0"/>
              </a:spcAft>
              <a:buClr>
                <a:schemeClr val="dk1"/>
              </a:buClr>
              <a:buSzPts val="1400"/>
              <a:buChar char="●"/>
            </a:pPr>
            <a:r>
              <a:rPr lang="en-US">
                <a:latin typeface="Arial"/>
                <a:ea typeface="Arial"/>
                <a:cs typeface="Arial"/>
                <a:sym typeface="Arial"/>
              </a:rPr>
              <a:t>For each line, indicate </a:t>
            </a:r>
            <a:r>
              <a:rPr b="1" lang="en-US">
                <a:latin typeface="Arial"/>
                <a:ea typeface="Arial"/>
                <a:cs typeface="Arial"/>
                <a:sym typeface="Arial"/>
              </a:rPr>
              <a:t>YES</a:t>
            </a:r>
            <a:r>
              <a:rPr lang="en-US">
                <a:latin typeface="Arial"/>
                <a:ea typeface="Arial"/>
                <a:cs typeface="Arial"/>
                <a:sym typeface="Arial"/>
              </a:rPr>
              <a:t> or </a:t>
            </a:r>
            <a:r>
              <a:rPr b="1" lang="en-US">
                <a:latin typeface="Arial"/>
                <a:ea typeface="Arial"/>
                <a:cs typeface="Arial"/>
                <a:sym typeface="Arial"/>
              </a:rPr>
              <a:t>NO</a:t>
            </a:r>
            <a:r>
              <a:rPr lang="en-US">
                <a:latin typeface="Arial"/>
                <a:ea typeface="Arial"/>
                <a:cs typeface="Arial"/>
                <a:sym typeface="Arial"/>
              </a:rPr>
              <a:t> to determine whether the rule is present at the school district level or the local, state, or national level. </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For the </a:t>
            </a:r>
            <a:r>
              <a:rPr b="1" lang="en-US">
                <a:latin typeface="Arial"/>
                <a:ea typeface="Arial"/>
                <a:cs typeface="Arial"/>
                <a:sym typeface="Arial"/>
              </a:rPr>
              <a:t>YES</a:t>
            </a:r>
            <a:r>
              <a:rPr lang="en-US">
                <a:latin typeface="Arial"/>
                <a:ea typeface="Arial"/>
                <a:cs typeface="Arial"/>
                <a:sym typeface="Arial"/>
              </a:rPr>
              <a:t> items, team members should discuss how to strengthen the rule.</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For the </a:t>
            </a:r>
            <a:r>
              <a:rPr b="1" lang="en-US">
                <a:latin typeface="Arial"/>
                <a:ea typeface="Arial"/>
                <a:cs typeface="Arial"/>
                <a:sym typeface="Arial"/>
              </a:rPr>
              <a:t>NO</a:t>
            </a:r>
            <a:r>
              <a:rPr lang="en-US">
                <a:latin typeface="Arial"/>
                <a:ea typeface="Arial"/>
                <a:cs typeface="Arial"/>
                <a:sym typeface="Arial"/>
              </a:rPr>
              <a:t> items, team members should work outside of class to write their own rules. </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Remind</a:t>
            </a:r>
            <a:r>
              <a:rPr lang="en-US">
                <a:latin typeface="Arial"/>
                <a:ea typeface="Arial"/>
                <a:cs typeface="Arial"/>
                <a:sym typeface="Arial"/>
              </a:rPr>
              <a:t> students these rules are intended to protect them from lifelong addiction to nicotine.</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Ask </a:t>
            </a:r>
            <a:r>
              <a:rPr lang="en-US">
                <a:latin typeface="Arial"/>
                <a:ea typeface="Arial"/>
                <a:cs typeface="Arial"/>
                <a:sym typeface="Arial"/>
              </a:rPr>
              <a:t>each peer facilitator (or another student) to share at least one existing rule they would strengthen and how they would make it better.</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Note: </a:t>
            </a:r>
            <a:endParaRPr b="1">
              <a:latin typeface="Arial"/>
              <a:ea typeface="Arial"/>
              <a:cs typeface="Arial"/>
              <a:sym typeface="Arial"/>
            </a:endParaRPr>
          </a:p>
          <a:p>
            <a:pPr indent="-304800" lvl="0" marL="457200" rtl="0" algn="l">
              <a:spcBef>
                <a:spcPts val="360"/>
              </a:spcBef>
              <a:spcAft>
                <a:spcPts val="0"/>
              </a:spcAft>
              <a:buClr>
                <a:schemeClr val="dk1"/>
              </a:buClr>
              <a:buSzPts val="1200"/>
              <a:buChar char="●"/>
            </a:pPr>
            <a:r>
              <a:rPr lang="en-US">
                <a:latin typeface="Arial"/>
                <a:ea typeface="Arial"/>
                <a:cs typeface="Arial"/>
                <a:sym typeface="Arial"/>
              </a:rPr>
              <a:t>Students may need to work outside of class to complete this project. </a:t>
            </a:r>
            <a:endParaRPr>
              <a:latin typeface="Arial"/>
              <a:ea typeface="Arial"/>
              <a:cs typeface="Arial"/>
              <a:sym typeface="Arial"/>
            </a:endParaRPr>
          </a:p>
          <a:p>
            <a:pPr indent="-317500" lvl="0" marL="457200" rtl="0" algn="l">
              <a:spcBef>
                <a:spcPts val="360"/>
              </a:spcBef>
              <a:spcAft>
                <a:spcPts val="0"/>
              </a:spcAft>
              <a:buClr>
                <a:schemeClr val="dk1"/>
              </a:buClr>
              <a:buSzPts val="1400"/>
              <a:buChar char="●"/>
            </a:pPr>
            <a:r>
              <a:rPr lang="en-US">
                <a:latin typeface="Arial"/>
                <a:ea typeface="Arial"/>
                <a:cs typeface="Arial"/>
                <a:sym typeface="Arial"/>
              </a:rPr>
              <a:t>Students will be presenting their findings during the next lesson. </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Self-management - goal setting, organizational skills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 building, teamwork</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solving problems, evaluating, reflecting, ethical responsibility</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263" name="Google Shape;263;g5d14ca3640_2_3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5d14ca3640_2_2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g5d14ca3640_2_2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n-US" u="sng">
                <a:latin typeface="Arial"/>
                <a:ea typeface="Arial"/>
                <a:cs typeface="Arial"/>
                <a:sym typeface="Arial"/>
              </a:rPr>
              <a:t>Session 3, Activity 2: Tobacco &amp; E-cigarette Law Investigation</a:t>
            </a:r>
            <a:endParaRPr b="1" u="sng">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Distribute </a:t>
            </a:r>
            <a:r>
              <a:rPr lang="en-US">
                <a:latin typeface="Arial"/>
                <a:ea typeface="Arial"/>
                <a:cs typeface="Arial"/>
                <a:sym typeface="Arial"/>
              </a:rPr>
              <a:t>one copy of</a:t>
            </a:r>
            <a:r>
              <a:rPr b="1" lang="en-US">
                <a:latin typeface="Arial"/>
                <a:ea typeface="Arial"/>
                <a:cs typeface="Arial"/>
                <a:sym typeface="Arial"/>
              </a:rPr>
              <a:t> </a:t>
            </a:r>
            <a:r>
              <a:rPr lang="en-US">
                <a:latin typeface="Arial"/>
                <a:ea typeface="Arial"/>
                <a:cs typeface="Arial"/>
                <a:sym typeface="Arial"/>
              </a:rPr>
              <a:t>Session 3, Activity 2, Tobacco &amp; E-cigarette Law Investigation to each student</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Ask </a:t>
            </a:r>
            <a:r>
              <a:rPr lang="en-US">
                <a:latin typeface="Arial"/>
                <a:ea typeface="Arial"/>
                <a:cs typeface="Arial"/>
                <a:sym typeface="Arial"/>
              </a:rPr>
              <a:t>students to assemble into their groups.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Instruct </a:t>
            </a:r>
            <a:r>
              <a:rPr lang="en-US">
                <a:latin typeface="Arial"/>
                <a:ea typeface="Arial"/>
                <a:cs typeface="Arial"/>
                <a:sym typeface="Arial"/>
              </a:rPr>
              <a:t>Peer group facilitators to divide their group into 2 groups. </a:t>
            </a:r>
            <a:endParaRPr>
              <a:latin typeface="Arial"/>
              <a:ea typeface="Arial"/>
              <a:cs typeface="Arial"/>
              <a:sym typeface="Arial"/>
            </a:endParaRPr>
          </a:p>
          <a:p>
            <a:pPr indent="-317500" lvl="0" marL="457200" rtl="0" algn="l">
              <a:spcBef>
                <a:spcPts val="360"/>
              </a:spcBef>
              <a:spcAft>
                <a:spcPts val="0"/>
              </a:spcAft>
              <a:buClr>
                <a:schemeClr val="dk1"/>
              </a:buClr>
              <a:buSzPts val="1400"/>
              <a:buChar char="●"/>
            </a:pPr>
            <a:r>
              <a:rPr lang="en-US">
                <a:latin typeface="Arial"/>
                <a:ea typeface="Arial"/>
                <a:cs typeface="Arial"/>
                <a:sym typeface="Arial"/>
              </a:rPr>
              <a:t>Team one: Find the answers to the </a:t>
            </a:r>
            <a:r>
              <a:rPr i="1" lang="en-US">
                <a:latin typeface="Arial"/>
                <a:ea typeface="Arial"/>
                <a:cs typeface="Arial"/>
                <a:sym typeface="Arial"/>
              </a:rPr>
              <a:t>school rules</a:t>
            </a:r>
            <a:r>
              <a:rPr lang="en-US">
                <a:latin typeface="Arial"/>
                <a:ea typeface="Arial"/>
                <a:cs typeface="Arial"/>
                <a:sym typeface="Arial"/>
              </a:rPr>
              <a:t>.</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Team two:  Find the answers to the</a:t>
            </a:r>
            <a:r>
              <a:rPr i="1" lang="en-US">
                <a:latin typeface="Arial"/>
                <a:ea typeface="Arial"/>
                <a:cs typeface="Arial"/>
                <a:sym typeface="Arial"/>
              </a:rPr>
              <a:t> local, state, and national rules/laws</a:t>
            </a:r>
            <a:r>
              <a:rPr lang="en-US">
                <a:latin typeface="Arial"/>
                <a:ea typeface="Arial"/>
                <a:cs typeface="Arial"/>
                <a:sym typeface="Arial"/>
              </a:rPr>
              <a:t>.</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Explain: </a:t>
            </a:r>
            <a:endParaRPr b="1">
              <a:latin typeface="Arial"/>
              <a:ea typeface="Arial"/>
              <a:cs typeface="Arial"/>
              <a:sym typeface="Arial"/>
            </a:endParaRPr>
          </a:p>
          <a:p>
            <a:pPr indent="-317500" lvl="0" marL="457200" rtl="0" algn="l">
              <a:spcBef>
                <a:spcPts val="360"/>
              </a:spcBef>
              <a:spcAft>
                <a:spcPts val="0"/>
              </a:spcAft>
              <a:buClr>
                <a:schemeClr val="dk1"/>
              </a:buClr>
              <a:buSzPts val="1400"/>
              <a:buChar char="●"/>
            </a:pPr>
            <a:r>
              <a:rPr lang="en-US">
                <a:latin typeface="Arial"/>
                <a:ea typeface="Arial"/>
                <a:cs typeface="Arial"/>
                <a:sym typeface="Arial"/>
              </a:rPr>
              <a:t>For each line, indicate </a:t>
            </a:r>
            <a:r>
              <a:rPr b="1" lang="en-US">
                <a:latin typeface="Arial"/>
                <a:ea typeface="Arial"/>
                <a:cs typeface="Arial"/>
                <a:sym typeface="Arial"/>
              </a:rPr>
              <a:t>YES</a:t>
            </a:r>
            <a:r>
              <a:rPr lang="en-US">
                <a:latin typeface="Arial"/>
                <a:ea typeface="Arial"/>
                <a:cs typeface="Arial"/>
                <a:sym typeface="Arial"/>
              </a:rPr>
              <a:t> or </a:t>
            </a:r>
            <a:r>
              <a:rPr b="1" lang="en-US">
                <a:latin typeface="Arial"/>
                <a:ea typeface="Arial"/>
                <a:cs typeface="Arial"/>
                <a:sym typeface="Arial"/>
              </a:rPr>
              <a:t>NO</a:t>
            </a:r>
            <a:r>
              <a:rPr lang="en-US">
                <a:latin typeface="Arial"/>
                <a:ea typeface="Arial"/>
                <a:cs typeface="Arial"/>
                <a:sym typeface="Arial"/>
              </a:rPr>
              <a:t> to determine whether the rule is present at the school district level or the local, state, or national level. </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For the </a:t>
            </a:r>
            <a:r>
              <a:rPr b="1" lang="en-US">
                <a:latin typeface="Arial"/>
                <a:ea typeface="Arial"/>
                <a:cs typeface="Arial"/>
                <a:sym typeface="Arial"/>
              </a:rPr>
              <a:t>YES</a:t>
            </a:r>
            <a:r>
              <a:rPr lang="en-US">
                <a:latin typeface="Arial"/>
                <a:ea typeface="Arial"/>
                <a:cs typeface="Arial"/>
                <a:sym typeface="Arial"/>
              </a:rPr>
              <a:t> items, team members should discuss how to strengthen the rule.</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For the </a:t>
            </a:r>
            <a:r>
              <a:rPr b="1" lang="en-US">
                <a:latin typeface="Arial"/>
                <a:ea typeface="Arial"/>
                <a:cs typeface="Arial"/>
                <a:sym typeface="Arial"/>
              </a:rPr>
              <a:t>NO</a:t>
            </a:r>
            <a:r>
              <a:rPr lang="en-US">
                <a:latin typeface="Arial"/>
                <a:ea typeface="Arial"/>
                <a:cs typeface="Arial"/>
                <a:sym typeface="Arial"/>
              </a:rPr>
              <a:t> items, team members should work outside of class to write their own rules.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b="1">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Remind</a:t>
            </a:r>
            <a:r>
              <a:rPr lang="en-US">
                <a:latin typeface="Arial"/>
                <a:ea typeface="Arial"/>
                <a:cs typeface="Arial"/>
                <a:sym typeface="Arial"/>
              </a:rPr>
              <a:t> students these rules are intended to protect them from lifelong addiction to nicotine.</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Ask </a:t>
            </a:r>
            <a:r>
              <a:rPr lang="en-US">
                <a:latin typeface="Arial"/>
                <a:ea typeface="Arial"/>
                <a:cs typeface="Arial"/>
                <a:sym typeface="Arial"/>
              </a:rPr>
              <a:t>each peer facilitator (or another student) to share at least one existing rule they would strengthen and how they would make it better.</a:t>
            </a:r>
            <a:endParaRPr b="1" u="sng">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Note: </a:t>
            </a:r>
            <a:endParaRPr b="1">
              <a:latin typeface="Arial"/>
              <a:ea typeface="Arial"/>
              <a:cs typeface="Arial"/>
              <a:sym typeface="Arial"/>
            </a:endParaRPr>
          </a:p>
          <a:p>
            <a:pPr indent="-304800" lvl="0" marL="457200" rtl="0" algn="l">
              <a:spcBef>
                <a:spcPts val="360"/>
              </a:spcBef>
              <a:spcAft>
                <a:spcPts val="0"/>
              </a:spcAft>
              <a:buClr>
                <a:schemeClr val="dk1"/>
              </a:buClr>
              <a:buSzPts val="1200"/>
              <a:buChar char="●"/>
            </a:pPr>
            <a:r>
              <a:rPr lang="en-US">
                <a:latin typeface="Arial"/>
                <a:ea typeface="Arial"/>
                <a:cs typeface="Arial"/>
                <a:sym typeface="Arial"/>
              </a:rPr>
              <a:t>Students may need to work outside of class to complete this project. </a:t>
            </a:r>
            <a:endParaRPr>
              <a:latin typeface="Arial"/>
              <a:ea typeface="Arial"/>
              <a:cs typeface="Arial"/>
              <a:sym typeface="Arial"/>
            </a:endParaRPr>
          </a:p>
          <a:p>
            <a:pPr indent="-317500" lvl="0" marL="457200" rtl="0" algn="l">
              <a:spcBef>
                <a:spcPts val="360"/>
              </a:spcBef>
              <a:spcAft>
                <a:spcPts val="0"/>
              </a:spcAft>
              <a:buClr>
                <a:schemeClr val="dk1"/>
              </a:buClr>
              <a:buSzPts val="1400"/>
              <a:buChar char="●"/>
            </a:pPr>
            <a:r>
              <a:rPr lang="en-US">
                <a:latin typeface="Arial"/>
                <a:ea typeface="Arial"/>
                <a:cs typeface="Arial"/>
                <a:sym typeface="Arial"/>
              </a:rPr>
              <a:t>Students will be presenting their findings during the next lesson. </a:t>
            </a:r>
            <a:endParaRPr b="1" u="sng">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Self-management - goal setting, organizational skills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 building, teamwork</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solving problems, evaluating, reflecting, ethical responsibility</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270" name="Google Shape;270;g5d14ca3640_2_2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5d14ca3640_2_2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5d14ca3640_2_2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latin typeface="Arial"/>
                <a:ea typeface="Arial"/>
                <a:cs typeface="Arial"/>
                <a:sym typeface="Arial"/>
              </a:rPr>
              <a:t>Ask</a:t>
            </a:r>
            <a:r>
              <a:rPr lang="en-US">
                <a:latin typeface="Arial"/>
                <a:ea typeface="Arial"/>
                <a:cs typeface="Arial"/>
                <a:sym typeface="Arial"/>
              </a:rPr>
              <a:t>:  Why aren’t these rules implemented everywhere?</a:t>
            </a:r>
            <a:endParaRPr>
              <a:latin typeface="Arial"/>
              <a:ea typeface="Arial"/>
              <a:cs typeface="Arial"/>
              <a:sym typeface="Arial"/>
            </a:endParaRPr>
          </a:p>
          <a:p>
            <a:pPr indent="0" lvl="0" marL="0" rtl="0" algn="l">
              <a:spcBef>
                <a:spcPts val="360"/>
              </a:spcBef>
              <a:spcAft>
                <a:spcPts val="0"/>
              </a:spcAft>
              <a:buClr>
                <a:schemeClr val="dk1"/>
              </a:buClr>
              <a:buSzPts val="1200"/>
              <a:buFont typeface="Arial"/>
              <a:buNone/>
            </a:pPr>
            <a:r>
              <a:rPr b="1" lang="en-US">
                <a:latin typeface="Arial"/>
                <a:ea typeface="Arial"/>
                <a:cs typeface="Arial"/>
                <a:sym typeface="Arial"/>
              </a:rPr>
              <a:t>Remind </a:t>
            </a:r>
            <a:r>
              <a:rPr lang="en-US">
                <a:latin typeface="Arial"/>
                <a:ea typeface="Arial"/>
                <a:cs typeface="Arial"/>
                <a:sym typeface="Arial"/>
              </a:rPr>
              <a:t>students the tobacco and e-cigarette companies: </a:t>
            </a:r>
            <a:endParaRPr>
              <a:latin typeface="Arial"/>
              <a:ea typeface="Arial"/>
              <a:cs typeface="Arial"/>
              <a:sym typeface="Arial"/>
            </a:endParaRPr>
          </a:p>
          <a:p>
            <a:pPr indent="-304800" lvl="0" marL="457200" rtl="0" algn="l">
              <a:spcBef>
                <a:spcPts val="360"/>
              </a:spcBef>
              <a:spcAft>
                <a:spcPts val="0"/>
              </a:spcAft>
              <a:buSzPts val="1200"/>
              <a:buFont typeface="Arial"/>
              <a:buChar char="●"/>
            </a:pPr>
            <a:r>
              <a:rPr lang="en-US">
                <a:latin typeface="Arial"/>
                <a:ea typeface="Arial"/>
                <a:cs typeface="Arial"/>
                <a:sym typeface="Arial"/>
              </a:rPr>
              <a:t>have money and power to influence policies.</a:t>
            </a:r>
            <a:endParaRPr>
              <a:latin typeface="Arial"/>
              <a:ea typeface="Arial"/>
              <a:cs typeface="Arial"/>
              <a:sym typeface="Arial"/>
            </a:endParaRPr>
          </a:p>
          <a:p>
            <a:pPr indent="-304800" lvl="0" marL="457200" rtl="0" algn="l">
              <a:spcBef>
                <a:spcPts val="0"/>
              </a:spcBef>
              <a:spcAft>
                <a:spcPts val="0"/>
              </a:spcAft>
              <a:buSzPts val="1200"/>
              <a:buFont typeface="Arial"/>
              <a:buChar char="●"/>
            </a:pPr>
            <a:r>
              <a:rPr lang="en-US">
                <a:latin typeface="Arial"/>
                <a:ea typeface="Arial"/>
                <a:cs typeface="Arial"/>
                <a:sym typeface="Arial"/>
              </a:rPr>
              <a:t>their paycheck depends on getting youths addicted to their product.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lnSpc>
                <a:spcPct val="115000"/>
              </a:lnSpc>
              <a:spcBef>
                <a:spcPts val="400"/>
              </a:spcBef>
              <a:spcAft>
                <a:spcPts val="0"/>
              </a:spcAft>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Self-management - goal setting, organizational skills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 building, teamwork</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solving problems, evaluating, reflecting, ethical responsibility</a:t>
            </a:r>
            <a:endParaRPr b="1">
              <a:latin typeface="Arial"/>
              <a:ea typeface="Arial"/>
              <a:cs typeface="Arial"/>
              <a:sym typeface="Arial"/>
            </a:endParaRPr>
          </a:p>
        </p:txBody>
      </p:sp>
      <p:sp>
        <p:nvSpPr>
          <p:cNvPr id="277" name="Google Shape;277;g5d14ca3640_2_27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5d14ca3640_2_2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g5d14ca3640_2_2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u="sng">
                <a:latin typeface="Arial"/>
                <a:ea typeface="Arial"/>
                <a:cs typeface="Arial"/>
                <a:sym typeface="Arial"/>
              </a:rPr>
              <a:t>Introduction (5 min)</a:t>
            </a:r>
            <a:endParaRPr>
              <a:latin typeface="Arial"/>
              <a:ea typeface="Arial"/>
              <a:cs typeface="Arial"/>
              <a:sym typeface="Arial"/>
            </a:endParaRPr>
          </a:p>
          <a:p>
            <a:pPr indent="0" lvl="0" marL="0" rtl="0" algn="l">
              <a:spcBef>
                <a:spcPts val="0"/>
              </a:spcBef>
              <a:spcAft>
                <a:spcPts val="0"/>
              </a:spcAft>
              <a:buNone/>
            </a:pPr>
            <a:r>
              <a:rPr b="1" lang="en-US">
                <a:latin typeface="Arial"/>
                <a:ea typeface="Arial"/>
                <a:cs typeface="Arial"/>
                <a:sym typeface="Arial"/>
              </a:rPr>
              <a:t>Ask</a:t>
            </a:r>
            <a:r>
              <a:rPr lang="en-US">
                <a:latin typeface="Arial"/>
                <a:ea typeface="Arial"/>
                <a:cs typeface="Arial"/>
                <a:sym typeface="Arial"/>
              </a:rPr>
              <a:t> students to share what they feel are the pros and cons of the rules, laws, and codes they could find. </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rPr b="1" lang="en-US">
                <a:latin typeface="Arial"/>
                <a:ea typeface="Arial"/>
                <a:cs typeface="Arial"/>
                <a:sym typeface="Arial"/>
              </a:rPr>
              <a:t>List </a:t>
            </a:r>
            <a:r>
              <a:rPr lang="en-US">
                <a:latin typeface="Arial"/>
                <a:ea typeface="Arial"/>
                <a:cs typeface="Arial"/>
                <a:sym typeface="Arial"/>
              </a:rPr>
              <a:t>examples of age limit restriction on certain activities.</a:t>
            </a:r>
            <a:endParaRPr>
              <a:latin typeface="Arial"/>
              <a:ea typeface="Arial"/>
              <a:cs typeface="Arial"/>
              <a:sym typeface="Arial"/>
            </a:endParaRPr>
          </a:p>
          <a:p>
            <a:pPr indent="-95250" lvl="0" marL="171450" marR="0" rtl="0" algn="l">
              <a:lnSpc>
                <a:spcPct val="100000"/>
              </a:lnSpc>
              <a:spcBef>
                <a:spcPts val="36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a:p>
            <a:pPr indent="-95250" lvl="0" marL="171450" marR="0" rtl="0" algn="l">
              <a:lnSpc>
                <a:spcPct val="100000"/>
              </a:lnSpc>
              <a:spcBef>
                <a:spcPts val="36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a:p>
            <a:pPr indent="-95250" lvl="0" marL="171450" marR="0" rtl="0" algn="l">
              <a:lnSpc>
                <a:spcPct val="100000"/>
              </a:lnSpc>
              <a:spcBef>
                <a:spcPts val="36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a:p>
            <a:pPr indent="0" lvl="0" marL="0" rtl="0" algn="l">
              <a:spcBef>
                <a:spcPts val="360"/>
              </a:spcBef>
              <a:spcAft>
                <a:spcPts val="0"/>
              </a:spcAft>
              <a:buNone/>
            </a:pPr>
            <a:r>
              <a:rPr lang="en-US" sz="1200">
                <a:solidFill>
                  <a:schemeClr val="dk1"/>
                </a:solidFill>
                <a:latin typeface="Arial"/>
                <a:ea typeface="Arial"/>
                <a:cs typeface="Arial"/>
                <a:sym typeface="Arial"/>
              </a:rPr>
              <a:t>All photos (except advertisements) from Pixabay unless otherwise cited.</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175" name="Google Shape;175;g5d14ca3640_2_2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5d14ca3640_2_2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g5d14ca3640_2_2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u="sng">
                <a:latin typeface="Arial"/>
                <a:ea typeface="Arial"/>
                <a:cs typeface="Arial"/>
                <a:sym typeface="Arial"/>
              </a:rPr>
              <a:t>Direct Instruction (10 min)</a:t>
            </a:r>
            <a:endParaRPr b="1" u="sng">
              <a:latin typeface="Arial"/>
              <a:ea typeface="Arial"/>
              <a:cs typeface="Arial"/>
              <a:sym typeface="Arial"/>
            </a:endParaRPr>
          </a:p>
          <a:p>
            <a:pPr indent="0" lvl="0" marL="0" rtl="0" algn="l">
              <a:spcBef>
                <a:spcPts val="0"/>
              </a:spcBef>
              <a:spcAft>
                <a:spcPts val="0"/>
              </a:spcAft>
              <a:buNone/>
            </a:pPr>
            <a:r>
              <a:rPr b="1" lang="en-US">
                <a:latin typeface="Arial"/>
                <a:ea typeface="Arial"/>
                <a:cs typeface="Arial"/>
                <a:sym typeface="Arial"/>
              </a:rPr>
              <a:t>Ask</a:t>
            </a:r>
            <a:r>
              <a:rPr lang="en-US">
                <a:latin typeface="Arial"/>
                <a:ea typeface="Arial"/>
                <a:cs typeface="Arial"/>
                <a:sym typeface="Arial"/>
              </a:rPr>
              <a:t> the students to assemble into their numbered groups.</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Social awareness - perspective taking,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 building, teamwork</a:t>
            </a:r>
            <a:endParaRPr>
              <a:latin typeface="Arial"/>
              <a:ea typeface="Arial"/>
              <a:cs typeface="Arial"/>
              <a:sym typeface="Arial"/>
            </a:endParaRPr>
          </a:p>
        </p:txBody>
      </p:sp>
      <p:sp>
        <p:nvSpPr>
          <p:cNvPr id="183" name="Google Shape;183;g5d14ca3640_2_2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5d14ca3640_2_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g5d14ca3640_2_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u="sng">
                <a:latin typeface="Arial"/>
                <a:ea typeface="Arial"/>
                <a:cs typeface="Arial"/>
                <a:sym typeface="Arial"/>
              </a:rPr>
              <a:t>Activity 1: Laws &amp; Rules (5 min)</a:t>
            </a:r>
            <a:endParaRPr>
              <a:latin typeface="Arial"/>
              <a:ea typeface="Arial"/>
              <a:cs typeface="Arial"/>
              <a:sym typeface="Arial"/>
            </a:endParaRPr>
          </a:p>
          <a:p>
            <a:pPr indent="0" lvl="0" marL="0" rtl="0" algn="l">
              <a:spcBef>
                <a:spcPts val="360"/>
              </a:spcBef>
              <a:spcAft>
                <a:spcPts val="0"/>
              </a:spcAft>
              <a:buClr>
                <a:schemeClr val="dk1"/>
              </a:buClr>
              <a:buSzPts val="1200"/>
              <a:buFont typeface="Arial"/>
              <a:buNone/>
            </a:pPr>
            <a:r>
              <a:rPr b="1" lang="en-US">
                <a:latin typeface="Arial"/>
                <a:ea typeface="Arial"/>
                <a:cs typeface="Arial"/>
                <a:sym typeface="Arial"/>
              </a:rPr>
              <a:t>Ask:</a:t>
            </a:r>
            <a:r>
              <a:rPr lang="en-US">
                <a:latin typeface="Arial"/>
                <a:ea typeface="Arial"/>
                <a:cs typeface="Arial"/>
                <a:sym typeface="Arial"/>
              </a:rPr>
              <a:t> Who can tell me some common age limits (</a:t>
            </a:r>
            <a:r>
              <a:rPr lang="en-US">
                <a:latin typeface="Arial"/>
                <a:ea typeface="Arial"/>
                <a:cs typeface="Arial"/>
                <a:sym typeface="Arial"/>
              </a:rPr>
              <a:t>restrictions</a:t>
            </a:r>
            <a:r>
              <a:rPr lang="en-US">
                <a:latin typeface="Arial"/>
                <a:ea typeface="Arial"/>
                <a:cs typeface="Arial"/>
                <a:sym typeface="Arial"/>
              </a:rPr>
              <a:t>)?</a:t>
            </a:r>
            <a:endParaRPr>
              <a:latin typeface="Arial"/>
              <a:ea typeface="Arial"/>
              <a:cs typeface="Arial"/>
              <a:sym typeface="Arial"/>
            </a:endParaRPr>
          </a:p>
          <a:p>
            <a:pPr indent="0" lvl="0" marL="0" rtl="0" algn="l">
              <a:spcBef>
                <a:spcPts val="360"/>
              </a:spcBef>
              <a:spcAft>
                <a:spcPts val="0"/>
              </a:spcAft>
              <a:buClr>
                <a:schemeClr val="dk1"/>
              </a:buClr>
              <a:buSzPts val="1200"/>
              <a:buFont typeface="Arial"/>
              <a:buNone/>
            </a:pPr>
            <a:r>
              <a:rPr b="1" lang="en-US">
                <a:latin typeface="Arial"/>
                <a:ea typeface="Arial"/>
                <a:cs typeface="Arial"/>
                <a:sym typeface="Arial"/>
              </a:rPr>
              <a:t>Reveal</a:t>
            </a:r>
            <a:r>
              <a:rPr lang="en-US">
                <a:latin typeface="Arial"/>
                <a:ea typeface="Arial"/>
                <a:cs typeface="Arial"/>
                <a:sym typeface="Arial"/>
              </a:rPr>
              <a:t> the p</a:t>
            </a:r>
            <a:r>
              <a:rPr lang="en-US">
                <a:latin typeface="Arial"/>
                <a:ea typeface="Arial"/>
                <a:cs typeface="Arial"/>
                <a:sym typeface="Arial"/>
              </a:rPr>
              <a:t>ossible answers: Driving age, working age, military service, purchase of alcohol, tobacco product, consensual sex.</a:t>
            </a:r>
            <a:endParaRPr>
              <a:latin typeface="Arial"/>
              <a:ea typeface="Arial"/>
              <a:cs typeface="Arial"/>
              <a:sym typeface="Arial"/>
            </a:endParaRPr>
          </a:p>
          <a:p>
            <a:pPr indent="0" lvl="0" marL="0" rtl="0" algn="l">
              <a:spcBef>
                <a:spcPts val="360"/>
              </a:spcBef>
              <a:spcAft>
                <a:spcPts val="0"/>
              </a:spcAft>
              <a:buClr>
                <a:schemeClr val="dk1"/>
              </a:buClr>
              <a:buSzPts val="1200"/>
              <a:buFont typeface="Arial"/>
              <a:buNone/>
            </a:pPr>
            <a:r>
              <a:rPr b="1" lang="en-US">
                <a:latin typeface="Arial"/>
                <a:ea typeface="Arial"/>
                <a:cs typeface="Arial"/>
                <a:sym typeface="Arial"/>
              </a:rPr>
              <a:t>Class Poll</a:t>
            </a:r>
            <a:r>
              <a:rPr lang="en-US">
                <a:latin typeface="Arial"/>
                <a:ea typeface="Arial"/>
                <a:cs typeface="Arial"/>
                <a:sym typeface="Arial"/>
              </a:rPr>
              <a:t>: What should be the maximum age for military service?</a:t>
            </a:r>
            <a:endParaRPr>
              <a:latin typeface="Arial"/>
              <a:ea typeface="Arial"/>
              <a:cs typeface="Arial"/>
              <a:sym typeface="Arial"/>
            </a:endParaRPr>
          </a:p>
          <a:p>
            <a:pPr indent="0" lvl="0" marL="0" rtl="0" algn="l">
              <a:spcBef>
                <a:spcPts val="360"/>
              </a:spcBef>
              <a:spcAft>
                <a:spcPts val="0"/>
              </a:spcAft>
              <a:buClr>
                <a:schemeClr val="dk1"/>
              </a:buClr>
              <a:buSzPts val="1200"/>
              <a:buFont typeface="Arial"/>
              <a:buNone/>
            </a:pPr>
            <a:r>
              <a:rPr b="1" lang="en-US">
                <a:latin typeface="Arial"/>
                <a:ea typeface="Arial"/>
                <a:cs typeface="Arial"/>
                <a:sym typeface="Arial"/>
              </a:rPr>
              <a:t>Ask:</a:t>
            </a:r>
            <a:r>
              <a:rPr lang="en-US">
                <a:latin typeface="Arial"/>
                <a:ea typeface="Arial"/>
                <a:cs typeface="Arial"/>
                <a:sym typeface="Arial"/>
              </a:rPr>
              <a:t>  What is the purpose of these laws and rules? </a:t>
            </a:r>
            <a:endParaRPr>
              <a:latin typeface="Arial"/>
              <a:ea typeface="Arial"/>
              <a:cs typeface="Arial"/>
              <a:sym typeface="Arial"/>
            </a:endParaRPr>
          </a:p>
          <a:p>
            <a:pPr indent="0" lvl="0" marL="0" rtl="0" algn="l">
              <a:spcBef>
                <a:spcPts val="360"/>
              </a:spcBef>
              <a:spcAft>
                <a:spcPts val="0"/>
              </a:spcAft>
              <a:buClr>
                <a:schemeClr val="dk1"/>
              </a:buClr>
              <a:buSzPts val="1200"/>
              <a:buFont typeface="Arial"/>
              <a:buNone/>
            </a:pPr>
            <a:r>
              <a:rPr b="1" lang="en-US">
                <a:latin typeface="Arial"/>
                <a:ea typeface="Arial"/>
                <a:cs typeface="Arial"/>
                <a:sym typeface="Arial"/>
              </a:rPr>
              <a:t>Possible reasons.</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lang="en-US">
                <a:latin typeface="Arial"/>
                <a:ea typeface="Arial"/>
                <a:cs typeface="Arial"/>
                <a:sym typeface="Arial"/>
              </a:rPr>
              <a:t>Young children aren’t experienced or mature enough to make informed decisions.</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lang="en-US">
                <a:latin typeface="Arial"/>
                <a:ea typeface="Arial"/>
                <a:cs typeface="Arial"/>
                <a:sym typeface="Arial"/>
              </a:rPr>
              <a:t>Because their brains are growing rapidly, adolescents are naturally impulsive, moody, and make quick decisions. </a:t>
            </a:r>
            <a:endParaRPr>
              <a:latin typeface="Arial"/>
              <a:ea typeface="Arial"/>
              <a:cs typeface="Arial"/>
              <a:sym typeface="Arial"/>
            </a:endParaRPr>
          </a:p>
          <a:p>
            <a:pPr indent="0" lvl="0" marL="0" rtl="0" algn="l">
              <a:spcBef>
                <a:spcPts val="0"/>
              </a:spcBef>
              <a:spcAft>
                <a:spcPts val="0"/>
              </a:spcAft>
              <a:buNone/>
            </a:pPr>
            <a:r>
              <a:rPr b="1" lang="en-US">
                <a:latin typeface="Arial"/>
                <a:ea typeface="Arial"/>
                <a:cs typeface="Arial"/>
                <a:sym typeface="Arial"/>
              </a:rPr>
              <a:t>Explain </a:t>
            </a:r>
            <a:r>
              <a:rPr lang="en-US">
                <a:latin typeface="Arial"/>
                <a:ea typeface="Arial"/>
                <a:cs typeface="Arial"/>
                <a:sym typeface="Arial"/>
              </a:rPr>
              <a:t>In most countries of the world, children and young adults have different rights than adults. Some products or activities are considered dangerous or unhealthy, so age limits are created to ensure young people are protected from unnecessary harm.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Self-management - goal setting, organizational skills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 building, teamwork</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solving problems, evaluating, reflecting, ethical responsibility</a:t>
            </a:r>
            <a:endParaRPr>
              <a:latin typeface="Arial"/>
              <a:ea typeface="Arial"/>
              <a:cs typeface="Arial"/>
              <a:sym typeface="Arial"/>
            </a:endParaRPr>
          </a:p>
          <a:p>
            <a:pPr indent="0" lvl="0" marL="0" rtl="0" algn="l">
              <a:spcBef>
                <a:spcPts val="360"/>
              </a:spcBef>
              <a:spcAft>
                <a:spcPts val="0"/>
              </a:spcAft>
              <a:buClr>
                <a:schemeClr val="dk1"/>
              </a:buClr>
              <a:buSzPts val="1200"/>
              <a:buFont typeface="Arial"/>
              <a:buNone/>
            </a:pPr>
            <a:r>
              <a:rPr lang="en-US">
                <a:latin typeface="Arial"/>
                <a:ea typeface="Arial"/>
                <a:cs typeface="Arial"/>
                <a:sym typeface="Arial"/>
              </a:rPr>
              <a:t>Resource: </a:t>
            </a:r>
            <a:r>
              <a:rPr lang="en-US" sz="1100" u="sng">
                <a:solidFill>
                  <a:schemeClr val="hlink"/>
                </a:solidFill>
                <a:latin typeface="Arial"/>
                <a:ea typeface="Arial"/>
                <a:cs typeface="Arial"/>
                <a:sym typeface="Arial"/>
                <a:hlinkClick r:id="rId2"/>
              </a:rPr>
              <a:t>https://www.usa.gov/join-military</a:t>
            </a:r>
            <a:endParaRPr>
              <a:latin typeface="Arial"/>
              <a:ea typeface="Arial"/>
              <a:cs typeface="Arial"/>
              <a:sym typeface="Arial"/>
            </a:endParaRPr>
          </a:p>
          <a:p>
            <a:pPr indent="0" lvl="0" marL="0" rtl="0" algn="l">
              <a:spcBef>
                <a:spcPts val="360"/>
              </a:spcBef>
              <a:spcAft>
                <a:spcPts val="0"/>
              </a:spcAft>
              <a:buClr>
                <a:schemeClr val="dk1"/>
              </a:buClr>
              <a:buSzPts val="1200"/>
              <a:buFont typeface="Arial"/>
              <a:buNone/>
            </a:pPr>
            <a:r>
              <a:rPr lang="en-US">
                <a:latin typeface="Arial"/>
                <a:ea typeface="Arial"/>
                <a:cs typeface="Arial"/>
                <a:sym typeface="Arial"/>
              </a:rPr>
              <a:t>Image from BURST</a:t>
            </a:r>
            <a:endParaRPr>
              <a:latin typeface="Arial"/>
              <a:ea typeface="Arial"/>
              <a:cs typeface="Arial"/>
              <a:sym typeface="Arial"/>
            </a:endParaRPr>
          </a:p>
        </p:txBody>
      </p:sp>
      <p:sp>
        <p:nvSpPr>
          <p:cNvPr id="192" name="Google Shape;192;g5d14ca3640_2_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5d214ebe36_1_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g5d214ebe36_1_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n-US" u="sng">
                <a:latin typeface="Arial"/>
                <a:ea typeface="Arial"/>
                <a:cs typeface="Arial"/>
                <a:sym typeface="Arial"/>
              </a:rPr>
              <a:t>Activity 1: Laws &amp; Rules (5 mins)</a:t>
            </a:r>
            <a:endParaRPr b="1" u="sng">
              <a:latin typeface="Arial"/>
              <a:ea typeface="Arial"/>
              <a:cs typeface="Arial"/>
              <a:sym typeface="Arial"/>
            </a:endParaRPr>
          </a:p>
          <a:p>
            <a:pPr indent="0" lvl="0" marL="0" rtl="0" algn="l">
              <a:spcBef>
                <a:spcPts val="0"/>
              </a:spcBef>
              <a:spcAft>
                <a:spcPts val="0"/>
              </a:spcAft>
              <a:buNone/>
            </a:pPr>
            <a:r>
              <a:rPr b="1" lang="en-US">
                <a:latin typeface="Arial"/>
                <a:ea typeface="Arial"/>
                <a:cs typeface="Arial"/>
                <a:sym typeface="Arial"/>
              </a:rPr>
              <a:t>Distribute </a:t>
            </a:r>
            <a:r>
              <a:rPr lang="en-US">
                <a:latin typeface="Arial"/>
                <a:ea typeface="Arial"/>
                <a:cs typeface="Arial"/>
                <a:sym typeface="Arial"/>
              </a:rPr>
              <a:t>an index card or square of paper to each student.</a:t>
            </a:r>
            <a:endParaRPr>
              <a:latin typeface="Arial"/>
              <a:ea typeface="Arial"/>
              <a:cs typeface="Arial"/>
              <a:sym typeface="Arial"/>
            </a:endParaRPr>
          </a:p>
          <a:p>
            <a:pPr indent="0" lvl="0" marL="0" rtl="0" algn="l">
              <a:spcBef>
                <a:spcPts val="0"/>
              </a:spcBef>
              <a:spcAft>
                <a:spcPts val="0"/>
              </a:spcAft>
              <a:buClr>
                <a:schemeClr val="dk1"/>
              </a:buClr>
              <a:buFont typeface="Arial"/>
              <a:buNone/>
            </a:pPr>
            <a:r>
              <a:rPr b="1" lang="en-US">
                <a:latin typeface="Arial"/>
                <a:ea typeface="Arial"/>
                <a:cs typeface="Arial"/>
                <a:sym typeface="Arial"/>
              </a:rPr>
              <a:t>Instruct </a:t>
            </a:r>
            <a:r>
              <a:rPr lang="en-US">
                <a:latin typeface="Arial"/>
                <a:ea typeface="Arial"/>
                <a:cs typeface="Arial"/>
                <a:sym typeface="Arial"/>
              </a:rPr>
              <a:t>students to record their answers to the following questions on their index card or square of paper.</a:t>
            </a:r>
            <a:endParaRPr>
              <a:latin typeface="Arial"/>
              <a:ea typeface="Arial"/>
              <a:cs typeface="Arial"/>
              <a:sym typeface="Arial"/>
            </a:endParaRPr>
          </a:p>
          <a:p>
            <a:pPr indent="-317500" lvl="0" marL="457200" rtl="0" algn="l">
              <a:spcBef>
                <a:spcPts val="0"/>
              </a:spcBef>
              <a:spcAft>
                <a:spcPts val="0"/>
              </a:spcAft>
              <a:buSzPts val="1400"/>
              <a:buFont typeface="Arial"/>
              <a:buChar char="●"/>
            </a:pPr>
            <a:r>
              <a:rPr lang="en-US">
                <a:latin typeface="Arial"/>
                <a:ea typeface="Arial"/>
                <a:cs typeface="Arial"/>
                <a:sym typeface="Arial"/>
              </a:rPr>
              <a:t>What are some the laws/rules regarding tobacco and e-cigarettes?</a:t>
            </a:r>
            <a:endParaRPr>
              <a:latin typeface="Arial"/>
              <a:ea typeface="Arial"/>
              <a:cs typeface="Arial"/>
              <a:sym typeface="Arial"/>
            </a:endParaRPr>
          </a:p>
          <a:p>
            <a:pPr indent="-317500" lvl="0" marL="457200" rtl="0" algn="l">
              <a:spcBef>
                <a:spcPts val="0"/>
              </a:spcBef>
              <a:spcAft>
                <a:spcPts val="0"/>
              </a:spcAft>
              <a:buSzPts val="1400"/>
              <a:buChar char="●"/>
            </a:pPr>
            <a:r>
              <a:rPr lang="en-US">
                <a:latin typeface="Arial"/>
                <a:ea typeface="Arial"/>
                <a:cs typeface="Arial"/>
                <a:sym typeface="Arial"/>
              </a:rPr>
              <a:t>Why are there rules and age-limits for tobacco and e-cigarettes?</a:t>
            </a:r>
            <a:endParaRPr>
              <a:latin typeface="Arial"/>
              <a:ea typeface="Arial"/>
              <a:cs typeface="Arial"/>
              <a:sym typeface="Arial"/>
            </a:endParaRPr>
          </a:p>
          <a:p>
            <a:pPr indent="0" lvl="0" marL="45720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Clr>
                <a:schemeClr val="dk1"/>
              </a:buClr>
              <a:buFont typeface="Arial"/>
              <a:buNone/>
            </a:pPr>
            <a:r>
              <a:rPr b="1" lang="en-US">
                <a:latin typeface="Arial"/>
                <a:ea typeface="Arial"/>
                <a:cs typeface="Arial"/>
                <a:sym typeface="Arial"/>
              </a:rPr>
              <a:t>Ask </a:t>
            </a:r>
            <a:r>
              <a:rPr lang="en-US">
                <a:latin typeface="Arial"/>
                <a:ea typeface="Arial"/>
                <a:cs typeface="Arial"/>
                <a:sym typeface="Arial"/>
              </a:rPr>
              <a:t>the peer group facilitators to share at least one rule/law and one reason why it might exist.</a:t>
            </a:r>
            <a:endParaRPr>
              <a:latin typeface="Arial"/>
              <a:ea typeface="Arial"/>
              <a:cs typeface="Arial"/>
              <a:sym typeface="Arial"/>
            </a:endParaRPr>
          </a:p>
          <a:p>
            <a:pPr indent="0" lvl="0" marL="0" rtl="0" algn="l">
              <a:spcBef>
                <a:spcPts val="0"/>
              </a:spcBef>
              <a:spcAft>
                <a:spcPts val="0"/>
              </a:spcAft>
              <a:buClr>
                <a:schemeClr val="dk1"/>
              </a:buClr>
              <a:buFont typeface="Arial"/>
              <a:buNone/>
            </a:pPr>
            <a:r>
              <a:t/>
            </a:r>
            <a:endParaRPr b="1">
              <a:latin typeface="Arial"/>
              <a:ea typeface="Arial"/>
              <a:cs typeface="Arial"/>
              <a:sym typeface="Arial"/>
            </a:endParaRPr>
          </a:p>
          <a:p>
            <a:pPr indent="0" lvl="0" marL="0" rtl="0" algn="l">
              <a:spcBef>
                <a:spcPts val="0"/>
              </a:spcBef>
              <a:spcAft>
                <a:spcPts val="0"/>
              </a:spcAft>
              <a:buClr>
                <a:schemeClr val="dk1"/>
              </a:buClr>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Self-management - goal setting, organizational skills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 building, teamwork</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solving problems, evaluating, reflecting, ethical responsibility</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200" name="Google Shape;200;g5d214ebe36_1_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5d14ca3640_2_2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5d14ca3640_2_2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n-US" u="sng">
                <a:latin typeface="Arial"/>
                <a:ea typeface="Arial"/>
                <a:cs typeface="Arial"/>
                <a:sym typeface="Arial"/>
              </a:rPr>
              <a:t>Activity 1: Laws &amp; Rules (5 mins)</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Reveal</a:t>
            </a:r>
            <a:r>
              <a:rPr lang="en-US">
                <a:latin typeface="Arial"/>
                <a:ea typeface="Arial"/>
                <a:cs typeface="Arial"/>
                <a:sym typeface="Arial"/>
              </a:rPr>
              <a:t> the possible answers:</a:t>
            </a:r>
            <a:endParaRPr>
              <a:latin typeface="Arial"/>
              <a:ea typeface="Arial"/>
              <a:cs typeface="Arial"/>
              <a:sym typeface="Arial"/>
            </a:endParaRPr>
          </a:p>
          <a:p>
            <a:pPr indent="-317500" lvl="0" marL="457200" rtl="0" algn="l">
              <a:spcBef>
                <a:spcPts val="360"/>
              </a:spcBef>
              <a:spcAft>
                <a:spcPts val="0"/>
              </a:spcAft>
              <a:buSzPts val="1400"/>
              <a:buChar char="●"/>
            </a:pPr>
            <a:r>
              <a:rPr lang="en-US">
                <a:latin typeface="Arial"/>
                <a:ea typeface="Arial"/>
                <a:cs typeface="Arial"/>
                <a:sym typeface="Arial"/>
              </a:rPr>
              <a:t>Tobacco and e-cigarette products are </a:t>
            </a:r>
            <a:r>
              <a:rPr lang="en-US">
                <a:latin typeface="Arial"/>
                <a:ea typeface="Arial"/>
                <a:cs typeface="Arial"/>
                <a:sym typeface="Arial"/>
              </a:rPr>
              <a:t>known to be very harmful</a:t>
            </a:r>
            <a:r>
              <a:rPr lang="en-US">
                <a:latin typeface="Arial"/>
                <a:ea typeface="Arial"/>
                <a:cs typeface="Arial"/>
                <a:sym typeface="Arial"/>
              </a:rPr>
              <a:t>. </a:t>
            </a:r>
            <a:endParaRPr>
              <a:latin typeface="Arial"/>
              <a:ea typeface="Arial"/>
              <a:cs typeface="Arial"/>
              <a:sym typeface="Arial"/>
            </a:endParaRPr>
          </a:p>
          <a:p>
            <a:pPr indent="-317500" lvl="0" marL="457200" rtl="0" algn="l">
              <a:spcBef>
                <a:spcPts val="0"/>
              </a:spcBef>
              <a:spcAft>
                <a:spcPts val="0"/>
              </a:spcAft>
              <a:buSzPts val="1400"/>
              <a:buChar char="●"/>
            </a:pPr>
            <a:r>
              <a:rPr lang="en-US">
                <a:latin typeface="Arial"/>
                <a:ea typeface="Arial"/>
                <a:cs typeface="Arial"/>
                <a:sym typeface="Arial"/>
              </a:rPr>
              <a:t>Nicotine contained in tobacco/e-cigarette </a:t>
            </a:r>
            <a:r>
              <a:rPr lang="en-US">
                <a:latin typeface="Arial"/>
                <a:ea typeface="Arial"/>
                <a:cs typeface="Arial"/>
                <a:sym typeface="Arial"/>
              </a:rPr>
              <a:t>is addictive and is a leading cause of death worldwide.</a:t>
            </a:r>
            <a:endParaRPr>
              <a:latin typeface="Arial"/>
              <a:ea typeface="Arial"/>
              <a:cs typeface="Arial"/>
              <a:sym typeface="Arial"/>
            </a:endParaRPr>
          </a:p>
          <a:p>
            <a:pPr indent="-317500" lvl="0" marL="457200" rtl="0" algn="l">
              <a:spcBef>
                <a:spcPts val="0"/>
              </a:spcBef>
              <a:spcAft>
                <a:spcPts val="0"/>
              </a:spcAft>
              <a:buSzPts val="1400"/>
              <a:buChar char="●"/>
            </a:pPr>
            <a:r>
              <a:rPr lang="en-US">
                <a:latin typeface="Arial"/>
                <a:ea typeface="Arial"/>
                <a:cs typeface="Arial"/>
                <a:sym typeface="Arial"/>
              </a:rPr>
              <a:t>Children are considered vulnerable population, </a:t>
            </a:r>
            <a:r>
              <a:rPr lang="en-US">
                <a:latin typeface="Arial"/>
                <a:ea typeface="Arial"/>
                <a:cs typeface="Arial"/>
                <a:sym typeface="Arial"/>
              </a:rPr>
              <a:t>therefore</a:t>
            </a:r>
            <a:r>
              <a:rPr lang="en-US">
                <a:latin typeface="Arial"/>
                <a:ea typeface="Arial"/>
                <a:cs typeface="Arial"/>
                <a:sym typeface="Arial"/>
              </a:rPr>
              <a:t> are mandated by federal law to be protected. </a:t>
            </a:r>
            <a:endParaRPr>
              <a:latin typeface="Arial"/>
              <a:ea typeface="Arial"/>
              <a:cs typeface="Arial"/>
              <a:sym typeface="Arial"/>
            </a:endParaRPr>
          </a:p>
          <a:p>
            <a:pPr indent="0" lvl="0" marL="0" rtl="0" algn="l">
              <a:spcBef>
                <a:spcPts val="0"/>
              </a:spcBef>
              <a:spcAft>
                <a:spcPts val="0"/>
              </a:spcAft>
              <a:buClr>
                <a:schemeClr val="dk1"/>
              </a:buClr>
              <a:buFont typeface="Arial"/>
              <a:buNone/>
            </a:pPr>
            <a:r>
              <a:rPr b="1" lang="en-US">
                <a:latin typeface="Arial"/>
                <a:ea typeface="Arial"/>
                <a:cs typeface="Arial"/>
                <a:sym typeface="Arial"/>
              </a:rPr>
              <a:t>Explain</a:t>
            </a:r>
            <a:r>
              <a:rPr lang="en-US">
                <a:latin typeface="Arial"/>
                <a:ea typeface="Arial"/>
                <a:cs typeface="Arial"/>
                <a:sym typeface="Arial"/>
              </a:rPr>
              <a:t>: Nearly all tobacco and e-cigarette users start in middle or high school – under the legal age of purchase (21 years of age Federally). Once your brain gets addicted to nicotine, it’s permanent.  Quitting is possible, but becomes very difficult for most people</a:t>
            </a:r>
            <a:r>
              <a:rPr b="1" lang="en-US">
                <a:latin typeface="Arial"/>
                <a:ea typeface="Arial"/>
                <a:cs typeface="Arial"/>
                <a:sym typeface="Arial"/>
              </a:rPr>
              <a:t>.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Self-management - goal setting, organizational skills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 building, teamwork</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solving problems, evaluating, reflecting, ethical responsibility</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Clr>
                <a:schemeClr val="dk1"/>
              </a:buClr>
              <a:buSzPts val="1200"/>
              <a:buFont typeface="Arial"/>
              <a:buNone/>
            </a:pPr>
            <a:r>
              <a:t/>
            </a:r>
            <a:endParaRPr>
              <a:latin typeface="Arial"/>
              <a:ea typeface="Arial"/>
              <a:cs typeface="Arial"/>
              <a:sym typeface="Arial"/>
            </a:endParaRPr>
          </a:p>
        </p:txBody>
      </p:sp>
      <p:sp>
        <p:nvSpPr>
          <p:cNvPr id="211" name="Google Shape;211;g5d14ca3640_2_2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5d14ca3640_2_2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5d14ca3640_2_2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a:latin typeface="Arial"/>
                <a:ea typeface="Arial"/>
                <a:cs typeface="Arial"/>
                <a:sym typeface="Arial"/>
              </a:rPr>
              <a:t>Ask </a:t>
            </a:r>
            <a:r>
              <a:rPr lang="en-US">
                <a:latin typeface="Arial"/>
                <a:ea typeface="Arial"/>
                <a:cs typeface="Arial"/>
                <a:sym typeface="Arial"/>
              </a:rPr>
              <a:t>students to c</a:t>
            </a:r>
            <a:r>
              <a:rPr lang="en-US">
                <a:latin typeface="Arial"/>
                <a:ea typeface="Arial"/>
                <a:cs typeface="Arial"/>
                <a:sym typeface="Arial"/>
              </a:rPr>
              <a:t>onsider these facts</a:t>
            </a:r>
            <a:r>
              <a:rPr b="1" lang="en-US">
                <a:latin typeface="Arial"/>
                <a:ea typeface="Arial"/>
                <a:cs typeface="Arial"/>
                <a:sym typeface="Arial"/>
              </a:rPr>
              <a:t>:</a:t>
            </a:r>
            <a:endParaRPr b="1">
              <a:latin typeface="Arial"/>
              <a:ea typeface="Arial"/>
              <a:cs typeface="Arial"/>
              <a:sym typeface="Arial"/>
            </a:endParaRPr>
          </a:p>
          <a:p>
            <a:pPr indent="-317500" lvl="0" marL="457200" rtl="0" algn="l">
              <a:spcBef>
                <a:spcPts val="360"/>
              </a:spcBef>
              <a:spcAft>
                <a:spcPts val="0"/>
              </a:spcAft>
              <a:buSzPts val="1400"/>
              <a:buChar char="●"/>
            </a:pPr>
            <a:r>
              <a:rPr lang="en-US">
                <a:latin typeface="Arial"/>
                <a:ea typeface="Arial"/>
                <a:cs typeface="Arial"/>
                <a:sym typeface="Arial"/>
              </a:rPr>
              <a:t>Tobacco companies have been:  </a:t>
            </a:r>
            <a:endParaRPr>
              <a:latin typeface="Arial"/>
              <a:ea typeface="Arial"/>
              <a:cs typeface="Arial"/>
              <a:sym typeface="Arial"/>
            </a:endParaRPr>
          </a:p>
          <a:p>
            <a:pPr indent="-317500" lvl="1" marL="914400" rtl="0" algn="l">
              <a:spcBef>
                <a:spcPts val="0"/>
              </a:spcBef>
              <a:spcAft>
                <a:spcPts val="0"/>
              </a:spcAft>
              <a:buSzPts val="1400"/>
              <a:buChar char="○"/>
            </a:pPr>
            <a:r>
              <a:rPr lang="en-US">
                <a:latin typeface="Arial"/>
                <a:ea typeface="Arial"/>
                <a:cs typeface="Arial"/>
                <a:sym typeface="Arial"/>
              </a:rPr>
              <a:t>convicted of promoting and advertising their products to children. </a:t>
            </a:r>
            <a:endParaRPr>
              <a:latin typeface="Arial"/>
              <a:ea typeface="Arial"/>
              <a:cs typeface="Arial"/>
              <a:sym typeface="Arial"/>
            </a:endParaRPr>
          </a:p>
          <a:p>
            <a:pPr indent="-317500" lvl="1" marL="914400" rtl="0" algn="l">
              <a:spcBef>
                <a:spcPts val="0"/>
              </a:spcBef>
              <a:spcAft>
                <a:spcPts val="0"/>
              </a:spcAft>
              <a:buSzPts val="1400"/>
              <a:buChar char="○"/>
            </a:pPr>
            <a:r>
              <a:rPr lang="en-US">
                <a:latin typeface="Arial"/>
                <a:ea typeface="Arial"/>
                <a:cs typeface="Arial"/>
                <a:sym typeface="Arial"/>
              </a:rPr>
              <a:t>convicted of hiding the health risks to the public.</a:t>
            </a:r>
            <a:endParaRPr>
              <a:latin typeface="Arial"/>
              <a:ea typeface="Arial"/>
              <a:cs typeface="Arial"/>
              <a:sym typeface="Arial"/>
            </a:endParaRPr>
          </a:p>
          <a:p>
            <a:pPr indent="-317500" lvl="0" marL="457200" rtl="0" algn="l">
              <a:spcBef>
                <a:spcPts val="0"/>
              </a:spcBef>
              <a:spcAft>
                <a:spcPts val="0"/>
              </a:spcAft>
              <a:buSzPts val="1400"/>
              <a:buChar char="●"/>
            </a:pPr>
            <a:r>
              <a:rPr lang="en-US">
                <a:latin typeface="Arial"/>
                <a:ea typeface="Arial"/>
                <a:cs typeface="Arial"/>
                <a:sym typeface="Arial"/>
              </a:rPr>
              <a:t>Tobacco and e-cigarette companies advertise to YOU by:</a:t>
            </a:r>
            <a:endParaRPr>
              <a:latin typeface="Arial"/>
              <a:ea typeface="Arial"/>
              <a:cs typeface="Arial"/>
              <a:sym typeface="Arial"/>
            </a:endParaRPr>
          </a:p>
          <a:p>
            <a:pPr indent="-317500" lvl="1" marL="914400" rtl="0" algn="l">
              <a:spcBef>
                <a:spcPts val="0"/>
              </a:spcBef>
              <a:spcAft>
                <a:spcPts val="0"/>
              </a:spcAft>
              <a:buSzPts val="1400"/>
              <a:buChar char="○"/>
            </a:pPr>
            <a:r>
              <a:rPr lang="en-US">
                <a:latin typeface="Arial"/>
                <a:ea typeface="Arial"/>
                <a:cs typeface="Arial"/>
                <a:sym typeface="Arial"/>
              </a:rPr>
              <a:t>Sponsoring music and sports events.</a:t>
            </a:r>
            <a:endParaRPr>
              <a:latin typeface="Arial"/>
              <a:ea typeface="Arial"/>
              <a:cs typeface="Arial"/>
              <a:sym typeface="Arial"/>
            </a:endParaRPr>
          </a:p>
          <a:p>
            <a:pPr indent="-317500" lvl="1" marL="914400" rtl="0" algn="l">
              <a:spcBef>
                <a:spcPts val="0"/>
              </a:spcBef>
              <a:spcAft>
                <a:spcPts val="0"/>
              </a:spcAft>
              <a:buSzPts val="1400"/>
              <a:buChar char="○"/>
            </a:pPr>
            <a:r>
              <a:rPr lang="en-US">
                <a:latin typeface="Arial"/>
                <a:ea typeface="Arial"/>
                <a:cs typeface="Arial"/>
                <a:sym typeface="Arial"/>
              </a:rPr>
              <a:t>Paying celebrities to smoke in movies, TV shows and on social media.</a:t>
            </a:r>
            <a:endParaRPr>
              <a:latin typeface="Arial"/>
              <a:ea typeface="Arial"/>
              <a:cs typeface="Arial"/>
              <a:sym typeface="Arial"/>
            </a:endParaRPr>
          </a:p>
          <a:p>
            <a:pPr indent="0" lvl="0" marL="0" rtl="0" algn="l">
              <a:spcBef>
                <a:spcPts val="360"/>
              </a:spcBef>
              <a:spcAft>
                <a:spcPts val="0"/>
              </a:spcAft>
              <a:buClr>
                <a:schemeClr val="dk1"/>
              </a:buClr>
              <a:buFont typeface="Arial"/>
              <a:buNone/>
            </a:pPr>
            <a:r>
              <a:rPr b="1" lang="en-US">
                <a:latin typeface="Arial"/>
                <a:ea typeface="Arial"/>
                <a:cs typeface="Arial"/>
                <a:sym typeface="Arial"/>
              </a:rPr>
              <a:t>Explain: </a:t>
            </a:r>
            <a:r>
              <a:rPr lang="en-US">
                <a:latin typeface="Arial"/>
                <a:ea typeface="Arial"/>
                <a:cs typeface="Arial"/>
                <a:sym typeface="Arial"/>
              </a:rPr>
              <a:t>These facts demonstrates the lengths tobacco industries will go to market their products to the public especially through advertising.</a:t>
            </a:r>
            <a:r>
              <a:rPr b="1" lang="en-US">
                <a:latin typeface="Arial"/>
                <a:ea typeface="Arial"/>
                <a:cs typeface="Arial"/>
                <a:sym typeface="Arial"/>
              </a:rPr>
              <a:t> Particularly, e-cigarette to young kids.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Sources: </a:t>
            </a:r>
            <a:endParaRPr>
              <a:latin typeface="Arial"/>
              <a:ea typeface="Arial"/>
              <a:cs typeface="Arial"/>
              <a:sym typeface="Arial"/>
            </a:endParaRPr>
          </a:p>
          <a:p>
            <a:pPr indent="0" lvl="0" marL="0" rtl="0" algn="l">
              <a:spcBef>
                <a:spcPts val="360"/>
              </a:spcBef>
              <a:spcAft>
                <a:spcPts val="0"/>
              </a:spcAft>
              <a:buNone/>
            </a:pPr>
            <a:r>
              <a:rPr lang="en-US" sz="1100" u="sng">
                <a:solidFill>
                  <a:schemeClr val="hlink"/>
                </a:solidFill>
                <a:latin typeface="Arial"/>
                <a:ea typeface="Arial"/>
                <a:cs typeface="Arial"/>
                <a:sym typeface="Arial"/>
                <a:hlinkClick r:id="rId2"/>
              </a:rPr>
              <a:t>Tobacco Explained.pdf</a:t>
            </a:r>
            <a:endParaRPr>
              <a:latin typeface="Arial"/>
              <a:ea typeface="Arial"/>
              <a:cs typeface="Arial"/>
              <a:sym typeface="Arial"/>
            </a:endParaRPr>
          </a:p>
          <a:p>
            <a:pPr indent="0" lvl="0" marL="0" rtl="0" algn="l">
              <a:spcBef>
                <a:spcPts val="360"/>
              </a:spcBef>
              <a:spcAft>
                <a:spcPts val="0"/>
              </a:spcAft>
              <a:buNone/>
            </a:pPr>
            <a:r>
              <a:rPr lang="en-US" sz="1100" u="sng">
                <a:solidFill>
                  <a:schemeClr val="hlink"/>
                </a:solidFill>
                <a:latin typeface="Arial"/>
                <a:ea typeface="Arial"/>
                <a:cs typeface="Arial"/>
                <a:sym typeface="Arial"/>
                <a:hlinkClick r:id="rId3"/>
              </a:rPr>
              <a:t>RICO convictions of major tobacco companies affirmed</a:t>
            </a:r>
            <a:r>
              <a:rPr lang="en-US">
                <a:latin typeface="Arial"/>
                <a:ea typeface="Arial"/>
                <a:cs typeface="Arial"/>
                <a:sym typeface="Arial"/>
              </a:rPr>
              <a:t>.</a:t>
            </a:r>
            <a:endParaRPr>
              <a:latin typeface="Arial"/>
              <a:ea typeface="Arial"/>
              <a:cs typeface="Arial"/>
              <a:sym typeface="Arial"/>
            </a:endParaRPr>
          </a:p>
          <a:p>
            <a:pPr indent="0" lvl="0" marL="0" rtl="0" algn="l">
              <a:spcBef>
                <a:spcPts val="360"/>
              </a:spcBef>
              <a:spcAft>
                <a:spcPts val="0"/>
              </a:spcAft>
              <a:buNone/>
            </a:pPr>
            <a:r>
              <a:rPr lang="en-US" sz="1100" u="sng">
                <a:solidFill>
                  <a:schemeClr val="hlink"/>
                </a:solidFill>
                <a:latin typeface="Arial"/>
                <a:ea typeface="Arial"/>
                <a:cs typeface="Arial"/>
                <a:sym typeface="Arial"/>
                <a:hlinkClick r:id="rId4"/>
              </a:rPr>
              <a:t>1994-Tobacco Company CEOs Testify Before Congress</a:t>
            </a:r>
            <a:r>
              <a:rPr lang="en-US">
                <a:latin typeface="Arial"/>
                <a:ea typeface="Arial"/>
                <a:cs typeface="Arial"/>
                <a:sym typeface="Arial"/>
              </a:rPr>
              <a:t>. (1:39 min)</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solving problems, evaluating, reflecting, ethical responsibility</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Image from pixabay.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95250" lvl="0" marL="171450" rtl="0" algn="l">
              <a:spcBef>
                <a:spcPts val="360"/>
              </a:spcBef>
              <a:spcAft>
                <a:spcPts val="0"/>
              </a:spcAft>
              <a:buClr>
                <a:schemeClr val="dk1"/>
              </a:buClr>
              <a:buSzPts val="1200"/>
              <a:buFont typeface="Arial"/>
              <a:buNone/>
            </a:pPr>
            <a:r>
              <a:t/>
            </a:r>
            <a:endParaRPr>
              <a:latin typeface="Arial"/>
              <a:ea typeface="Arial"/>
              <a:cs typeface="Arial"/>
              <a:sym typeface="Arial"/>
            </a:endParaRPr>
          </a:p>
        </p:txBody>
      </p:sp>
      <p:sp>
        <p:nvSpPr>
          <p:cNvPr id="218" name="Google Shape;218;g5d14ca3640_2_2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5d375839de_1_1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5d375839de_1_1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n-US">
                <a:latin typeface="Arial"/>
                <a:ea typeface="Arial"/>
                <a:cs typeface="Arial"/>
                <a:sym typeface="Arial"/>
              </a:rPr>
              <a:t>Explain:</a:t>
            </a:r>
            <a:r>
              <a:rPr lang="en-US">
                <a:latin typeface="Arial"/>
                <a:ea typeface="Arial"/>
                <a:cs typeface="Arial"/>
                <a:sym typeface="Arial"/>
              </a:rPr>
              <a:t> there are different types of laws, rules, and regulations regarding tobacco and e-cigarette that are typically adopted at the school, community, state, and/or national levels. </a:t>
            </a:r>
            <a:endParaRPr>
              <a:latin typeface="Arial"/>
              <a:ea typeface="Arial"/>
              <a:cs typeface="Arial"/>
              <a:sym typeface="Arial"/>
            </a:endParaRPr>
          </a:p>
          <a:p>
            <a:pPr indent="0" lvl="0" marL="0" rtl="0" algn="l">
              <a:spcBef>
                <a:spcPts val="0"/>
              </a:spcBef>
              <a:spcAft>
                <a:spcPts val="0"/>
              </a:spcAft>
              <a:buClr>
                <a:schemeClr val="dk1"/>
              </a:buClr>
              <a:buFont typeface="Arial"/>
              <a:buNone/>
            </a:pPr>
            <a:r>
              <a:rPr lang="en-US">
                <a:latin typeface="Arial"/>
                <a:ea typeface="Arial"/>
                <a:cs typeface="Arial"/>
                <a:sym typeface="Arial"/>
              </a:rPr>
              <a:t>The laws, rules and regulations can be broadly classified into four groups:</a:t>
            </a:r>
            <a:endParaRPr b="1">
              <a:latin typeface="Arial"/>
              <a:ea typeface="Arial"/>
              <a:cs typeface="Arial"/>
              <a:sym typeface="Arial"/>
            </a:endParaRPr>
          </a:p>
          <a:p>
            <a:pPr indent="-304800" lvl="0" marL="457200" rtl="0" algn="l">
              <a:spcBef>
                <a:spcPts val="0"/>
              </a:spcBef>
              <a:spcAft>
                <a:spcPts val="0"/>
              </a:spcAft>
              <a:buClr>
                <a:schemeClr val="dk1"/>
              </a:buClr>
              <a:buSzPts val="1200"/>
              <a:buAutoNum type="arabicPeriod"/>
            </a:pPr>
            <a:r>
              <a:rPr b="1" lang="en-US">
                <a:latin typeface="Arial"/>
                <a:ea typeface="Arial"/>
                <a:cs typeface="Arial"/>
                <a:sym typeface="Arial"/>
              </a:rPr>
              <a:t>Manufacturing</a:t>
            </a:r>
            <a:r>
              <a:rPr lang="en-US">
                <a:latin typeface="Arial"/>
                <a:ea typeface="Arial"/>
                <a:cs typeface="Arial"/>
                <a:sym typeface="Arial"/>
              </a:rPr>
              <a:t>: limiting the amount of nicotine content (max. 20 mg/dl), ban on all flavors and sales of selected products. </a:t>
            </a:r>
            <a:endParaRPr>
              <a:latin typeface="Arial"/>
              <a:ea typeface="Arial"/>
              <a:cs typeface="Arial"/>
              <a:sym typeface="Arial"/>
            </a:endParaRPr>
          </a:p>
          <a:p>
            <a:pPr indent="-304800" lvl="0" marL="457200" rtl="0" algn="l">
              <a:spcBef>
                <a:spcPts val="0"/>
              </a:spcBef>
              <a:spcAft>
                <a:spcPts val="0"/>
              </a:spcAft>
              <a:buClr>
                <a:schemeClr val="dk1"/>
              </a:buClr>
              <a:buSzPts val="1200"/>
              <a:buAutoNum type="arabicPeriod"/>
            </a:pPr>
            <a:r>
              <a:rPr b="1" lang="en-US">
                <a:latin typeface="Arial"/>
                <a:ea typeface="Arial"/>
                <a:cs typeface="Arial"/>
                <a:sym typeface="Arial"/>
              </a:rPr>
              <a:t>Distribution </a:t>
            </a:r>
            <a:r>
              <a:rPr lang="en-US">
                <a:latin typeface="Arial"/>
                <a:ea typeface="Arial"/>
                <a:cs typeface="Arial"/>
                <a:sym typeface="Arial"/>
              </a:rPr>
              <a:t>examples include age: verification for online purchase, carding at storers, ban of nicotine vending machine in public places, age restriction. </a:t>
            </a:r>
            <a:endParaRPr>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a:latin typeface="Arial"/>
                <a:ea typeface="Arial"/>
                <a:cs typeface="Arial"/>
                <a:sym typeface="Arial"/>
              </a:rPr>
              <a:t>Next Slide: </a:t>
            </a:r>
            <a:endParaRPr>
              <a:latin typeface="Arial"/>
              <a:ea typeface="Arial"/>
              <a:cs typeface="Arial"/>
              <a:sym typeface="Arial"/>
            </a:endParaRPr>
          </a:p>
          <a:p>
            <a:pPr indent="-304800" lvl="0" marL="457200" rtl="0" algn="l">
              <a:spcBef>
                <a:spcPts val="0"/>
              </a:spcBef>
              <a:spcAft>
                <a:spcPts val="0"/>
              </a:spcAft>
              <a:buClr>
                <a:schemeClr val="dk1"/>
              </a:buClr>
              <a:buSzPts val="1200"/>
              <a:buAutoNum type="arabicPeriod"/>
            </a:pPr>
            <a:r>
              <a:rPr b="1" lang="en-US">
                <a:latin typeface="Arial"/>
                <a:ea typeface="Arial"/>
                <a:cs typeface="Arial"/>
                <a:sym typeface="Arial"/>
              </a:rPr>
              <a:t>Marketing </a:t>
            </a:r>
            <a:r>
              <a:rPr lang="en-US">
                <a:latin typeface="Arial"/>
                <a:ea typeface="Arial"/>
                <a:cs typeface="Arial"/>
                <a:sym typeface="Arial"/>
              </a:rPr>
              <a:t> </a:t>
            </a:r>
            <a:endParaRPr>
              <a:latin typeface="Arial"/>
              <a:ea typeface="Arial"/>
              <a:cs typeface="Arial"/>
              <a:sym typeface="Arial"/>
            </a:endParaRPr>
          </a:p>
          <a:p>
            <a:pPr indent="-304800" lvl="0" marL="457200" rtl="0" algn="l">
              <a:spcBef>
                <a:spcPts val="0"/>
              </a:spcBef>
              <a:spcAft>
                <a:spcPts val="0"/>
              </a:spcAft>
              <a:buClr>
                <a:schemeClr val="dk1"/>
              </a:buClr>
              <a:buSzPts val="1200"/>
              <a:buAutoNum type="arabicPeriod"/>
            </a:pPr>
            <a:r>
              <a:rPr b="1" lang="en-US">
                <a:latin typeface="Arial"/>
                <a:ea typeface="Arial"/>
                <a:cs typeface="Arial"/>
                <a:sym typeface="Arial"/>
              </a:rPr>
              <a:t>Consumption</a:t>
            </a:r>
            <a:endParaRPr b="1">
              <a:latin typeface="Arial"/>
              <a:ea typeface="Arial"/>
              <a:cs typeface="Arial"/>
              <a:sym typeface="Arial"/>
            </a:endParaRPr>
          </a:p>
          <a:p>
            <a:pPr indent="0" lvl="0" marL="0" rtl="0" algn="l">
              <a:spcBef>
                <a:spcPts val="360"/>
              </a:spcBef>
              <a:spcAft>
                <a:spcPts val="0"/>
              </a:spcAft>
              <a:buClr>
                <a:schemeClr val="dk1"/>
              </a:buClr>
              <a:buFont typeface="Arial"/>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solving problems, evaluating, reflecting, ethical responsibility</a:t>
            </a:r>
            <a:endParaRPr b="1">
              <a:latin typeface="Arial"/>
              <a:ea typeface="Arial"/>
              <a:cs typeface="Arial"/>
              <a:sym typeface="Arial"/>
            </a:endParaRPr>
          </a:p>
        </p:txBody>
      </p:sp>
      <p:sp>
        <p:nvSpPr>
          <p:cNvPr id="226" name="Google Shape;226;g5d375839de_1_1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5d3c23d2a0_12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5d3c23d2a0_12_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latin typeface="Arial"/>
                <a:ea typeface="Arial"/>
                <a:cs typeface="Arial"/>
                <a:sym typeface="Arial"/>
              </a:rPr>
              <a:t>Explain:</a:t>
            </a:r>
            <a:r>
              <a:rPr lang="en-US">
                <a:latin typeface="Arial"/>
                <a:ea typeface="Arial"/>
                <a:cs typeface="Arial"/>
                <a:sym typeface="Arial"/>
              </a:rPr>
              <a:t>This slide illustrates the type of  laws, rules and regulations regarding tobacco and e-cigarettes that are typically adopted at the school, community, state or national levels. </a:t>
            </a:r>
            <a:endParaRPr>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The laws, rules and regulations can be broadly classified into four groups:  </a:t>
            </a:r>
            <a:r>
              <a:rPr b="1" lang="en-US">
                <a:latin typeface="Arial"/>
                <a:ea typeface="Arial"/>
                <a:cs typeface="Arial"/>
                <a:sym typeface="Arial"/>
              </a:rPr>
              <a:t>1) Manufacturing, 2) Distribution, 3) Marketing, 4) Consumption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rPr b="1" lang="en-US">
                <a:latin typeface="Arial"/>
                <a:ea typeface="Arial"/>
                <a:cs typeface="Arial"/>
                <a:sym typeface="Arial"/>
              </a:rPr>
              <a:t>3. Marketing </a:t>
            </a:r>
            <a:r>
              <a:rPr lang="en-US">
                <a:latin typeface="Arial"/>
                <a:ea typeface="Arial"/>
                <a:cs typeface="Arial"/>
                <a:sym typeface="Arial"/>
              </a:rPr>
              <a:t> examples include: placing warning labels on packaging, minimizing/ prohibiting  sponsorship and advertising by tobacco and e-cigarette companies.</a:t>
            </a:r>
            <a:endParaRPr>
              <a:latin typeface="Arial"/>
              <a:ea typeface="Arial"/>
              <a:cs typeface="Arial"/>
              <a:sym typeface="Arial"/>
            </a:endParaRPr>
          </a:p>
          <a:p>
            <a:pPr indent="0" lvl="0" marL="0" rtl="0" algn="l">
              <a:spcBef>
                <a:spcPts val="0"/>
              </a:spcBef>
              <a:spcAft>
                <a:spcPts val="0"/>
              </a:spcAft>
              <a:buNone/>
            </a:pPr>
            <a:r>
              <a:rPr b="1" lang="en-US">
                <a:latin typeface="Arial"/>
                <a:ea typeface="Arial"/>
                <a:cs typeface="Arial"/>
                <a:sym typeface="Arial"/>
              </a:rPr>
              <a:t>4. Consumption </a:t>
            </a:r>
            <a:r>
              <a:rPr lang="en-US">
                <a:latin typeface="Arial"/>
                <a:ea typeface="Arial"/>
                <a:cs typeface="Arial"/>
                <a:sym typeface="Arial"/>
              </a:rPr>
              <a:t>examples include: ban on smoking in public areas, school and community prevention programs and access to these programs, putting taxes on the sales of these products helps to limit access by the public. </a:t>
            </a:r>
            <a:endParaRPr>
              <a:latin typeface="Arial"/>
              <a:ea typeface="Arial"/>
              <a:cs typeface="Arial"/>
              <a:sym typeface="Arial"/>
            </a:endParaRPr>
          </a:p>
          <a:p>
            <a:pPr indent="0" lvl="0" marL="457200" rtl="0" algn="l">
              <a:spcBef>
                <a:spcPts val="0"/>
              </a:spcBef>
              <a:spcAft>
                <a:spcPts val="0"/>
              </a:spcAft>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solving problems, evaluating, reflecting, ethical responsibility</a:t>
            </a:r>
            <a:endParaRPr b="1">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Ask</a:t>
            </a:r>
            <a:r>
              <a:rPr lang="en-US">
                <a:latin typeface="Arial"/>
                <a:ea typeface="Arial"/>
                <a:cs typeface="Arial"/>
                <a:sym typeface="Arial"/>
              </a:rPr>
              <a:t> students to read the different rules.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241" name="Google Shape;241;g5d3c23d2a0_12_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31.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16.png"/><Relationship Id="rId4" Type="http://schemas.openxmlformats.org/officeDocument/2006/relationships/image" Target="../media/image32.png"/><Relationship Id="rId5" Type="http://schemas.openxmlformats.org/officeDocument/2006/relationships/image" Target="../media/image14.png"/><Relationship Id="rId6"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17.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1.png"/><Relationship Id="rId6"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21.png"/><Relationship Id="rId4" Type="http://schemas.openxmlformats.org/officeDocument/2006/relationships/image" Target="../media/image30.png"/><Relationship Id="rId5" Type="http://schemas.openxmlformats.org/officeDocument/2006/relationships/image" Target="../media/image8.png"/><Relationship Id="rId6"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b="113" l="-24331" r="37975" t="-113"/>
          <a:stretch/>
        </p:blipFill>
        <p:spPr>
          <a:xfrm>
            <a:off x="1946031" y="956311"/>
            <a:ext cx="7197970" cy="4417605"/>
          </a:xfrm>
          <a:prstGeom prst="rect">
            <a:avLst/>
          </a:prstGeom>
          <a:noFill/>
          <a:ln>
            <a:noFill/>
          </a:ln>
        </p:spPr>
      </p:pic>
      <p:pic>
        <p:nvPicPr>
          <p:cNvPr id="14" name="Google Shape;14;p2"/>
          <p:cNvPicPr preferRelativeResize="0"/>
          <p:nvPr/>
        </p:nvPicPr>
        <p:blipFill rotWithShape="1">
          <a:blip r:embed="rId3">
            <a:alphaModFix/>
          </a:blip>
          <a:srcRect b="0" l="0" r="36505" t="0"/>
          <a:stretch/>
        </p:blipFill>
        <p:spPr>
          <a:xfrm>
            <a:off x="0" y="1154609"/>
            <a:ext cx="6060831" cy="4224355"/>
          </a:xfrm>
          <a:prstGeom prst="rect">
            <a:avLst/>
          </a:prstGeom>
          <a:noFill/>
          <a:ln>
            <a:noFill/>
          </a:ln>
        </p:spPr>
      </p:pic>
      <p:sp>
        <p:nvSpPr>
          <p:cNvPr id="15" name="Google Shape;15;p2"/>
          <p:cNvSpPr txBox="1"/>
          <p:nvPr>
            <p:ph type="ctrTitle"/>
          </p:nvPr>
        </p:nvSpPr>
        <p:spPr>
          <a:xfrm>
            <a:off x="199292" y="1436794"/>
            <a:ext cx="4958862" cy="3567211"/>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lt1"/>
              </a:buClr>
              <a:buSzPts val="5400"/>
              <a:buFont typeface="Arial Narrow"/>
              <a:buNone/>
              <a:defRPr b="1" i="0" sz="5400">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2"/>
          <p:cNvSpPr txBox="1"/>
          <p:nvPr>
            <p:ph idx="1" type="subTitle"/>
          </p:nvPr>
        </p:nvSpPr>
        <p:spPr>
          <a:xfrm>
            <a:off x="1389185" y="5836912"/>
            <a:ext cx="6858000" cy="427892"/>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1000"/>
              </a:spcBef>
              <a:spcAft>
                <a:spcPts val="0"/>
              </a:spcAft>
              <a:buClr>
                <a:srgbClr val="065DA3"/>
              </a:buClr>
              <a:buSzPts val="2400"/>
              <a:buFont typeface="Arial"/>
              <a:buNone/>
              <a:defRPr b="1" i="0" sz="2400">
                <a:latin typeface="Arial"/>
                <a:ea typeface="Arial"/>
                <a:cs typeface="Arial"/>
                <a:sym typeface="Arial"/>
              </a:defRPr>
            </a:lvl1pPr>
            <a:lvl2pPr lvl="1" algn="ctr">
              <a:lnSpc>
                <a:spcPct val="90000"/>
              </a:lnSpc>
              <a:spcBef>
                <a:spcPts val="500"/>
              </a:spcBef>
              <a:spcAft>
                <a:spcPts val="0"/>
              </a:spcAft>
              <a:buClr>
                <a:schemeClr val="dk1"/>
              </a:buClr>
              <a:buSzPts val="2000"/>
              <a:buFont typeface="Arial"/>
              <a:buNone/>
              <a:defRPr sz="2000"/>
            </a:lvl2pPr>
            <a:lvl3pPr lvl="2" algn="ctr">
              <a:lnSpc>
                <a:spcPct val="90000"/>
              </a:lnSpc>
              <a:spcBef>
                <a:spcPts val="500"/>
              </a:spcBef>
              <a:spcAft>
                <a:spcPts val="0"/>
              </a:spcAft>
              <a:buClr>
                <a:srgbClr val="065DA3"/>
              </a:buClr>
              <a:buSzPts val="1800"/>
              <a:buFont typeface="Arial"/>
              <a:buNone/>
              <a:defRPr sz="1800"/>
            </a:lvl3pPr>
            <a:lvl4pPr lvl="3" algn="ctr">
              <a:lnSpc>
                <a:spcPct val="90000"/>
              </a:lnSpc>
              <a:spcBef>
                <a:spcPts val="500"/>
              </a:spcBef>
              <a:spcAft>
                <a:spcPts val="0"/>
              </a:spcAft>
              <a:buClr>
                <a:schemeClr val="dk1"/>
              </a:buClr>
              <a:buSzPts val="1600"/>
              <a:buFont typeface="Arial"/>
              <a:buNone/>
              <a:defRPr sz="1600"/>
            </a:lvl4pPr>
            <a:lvl5pPr lvl="4" algn="ctr">
              <a:lnSpc>
                <a:spcPct val="90000"/>
              </a:lnSpc>
              <a:spcBef>
                <a:spcPts val="500"/>
              </a:spcBef>
              <a:spcAft>
                <a:spcPts val="0"/>
              </a:spcAft>
              <a:buClr>
                <a:srgbClr val="065DA3"/>
              </a:buClr>
              <a:buSzPts val="160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7" name="Google Shape;17;p2"/>
          <p:cNvPicPr preferRelativeResize="0"/>
          <p:nvPr/>
        </p:nvPicPr>
        <p:blipFill rotWithShape="1">
          <a:blip r:embed="rId4">
            <a:alphaModFix/>
          </a:blip>
          <a:srcRect b="0" l="0" r="0" t="0"/>
          <a:stretch/>
        </p:blipFill>
        <p:spPr>
          <a:xfrm>
            <a:off x="-633046" y="1"/>
            <a:ext cx="9777046" cy="1154608"/>
          </a:xfrm>
          <a:prstGeom prst="rect">
            <a:avLst/>
          </a:prstGeom>
          <a:noFill/>
          <a:ln>
            <a:noFill/>
          </a:ln>
          <a:effectLst>
            <a:outerShdw blurRad="50800" rotWithShape="0" algn="t" dir="5400000" dist="76200">
              <a:srgbClr val="000000">
                <a:alpha val="40000"/>
              </a:srgbClr>
            </a:outerShdw>
          </a:effectLst>
        </p:spPr>
      </p:pic>
      <p:pic>
        <p:nvPicPr>
          <p:cNvPr id="18" name="Google Shape;18;p2"/>
          <p:cNvPicPr preferRelativeResize="0"/>
          <p:nvPr/>
        </p:nvPicPr>
        <p:blipFill rotWithShape="1">
          <a:blip r:embed="rId4">
            <a:alphaModFix/>
          </a:blip>
          <a:srcRect b="0" l="0" r="0" t="0"/>
          <a:stretch/>
        </p:blipFill>
        <p:spPr>
          <a:xfrm rot="10800000">
            <a:off x="0" y="5122499"/>
            <a:ext cx="4199794" cy="426561"/>
          </a:xfrm>
          <a:prstGeom prst="rect">
            <a:avLst/>
          </a:prstGeom>
          <a:noFill/>
          <a:ln>
            <a:noFill/>
          </a:ln>
          <a:effectLst>
            <a:outerShdw blurRad="50800" rotWithShape="0" algn="t" dir="5400000" dist="76200">
              <a:srgbClr val="000000">
                <a:alpha val="40000"/>
              </a:srgbClr>
            </a:outerShdw>
          </a:effectLst>
        </p:spPr>
      </p:pic>
      <p:sp>
        <p:nvSpPr>
          <p:cNvPr id="19" name="Google Shape;19;p2"/>
          <p:cNvSpPr txBox="1"/>
          <p:nvPr/>
        </p:nvSpPr>
        <p:spPr>
          <a:xfrm>
            <a:off x="382407" y="5245161"/>
            <a:ext cx="1795155" cy="252297"/>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chemeClr val="lt1"/>
              </a:buClr>
              <a:buSzPts val="1360"/>
              <a:buFont typeface="Arial"/>
              <a:buNone/>
            </a:pPr>
            <a:r>
              <a:rPr b="0" i="0" lang="en-US" sz="1360" u="none" cap="none" strike="noStrike">
                <a:solidFill>
                  <a:schemeClr val="lt1"/>
                </a:solidFill>
                <a:latin typeface="Montserrat"/>
                <a:ea typeface="Montserrat"/>
                <a:cs typeface="Montserrat"/>
                <a:sym typeface="Montserrat"/>
              </a:rPr>
              <a:t>PRESENTED BY</a:t>
            </a:r>
            <a:endParaRPr/>
          </a:p>
        </p:txBody>
      </p:sp>
      <p:sp>
        <p:nvSpPr>
          <p:cNvPr id="20" name="Google Shape;20;p2"/>
          <p:cNvSpPr txBox="1"/>
          <p:nvPr>
            <p:ph idx="2" type="body"/>
          </p:nvPr>
        </p:nvSpPr>
        <p:spPr>
          <a:xfrm>
            <a:off x="3106616" y="256100"/>
            <a:ext cx="5860442" cy="604838"/>
          </a:xfrm>
          <a:prstGeom prst="rect">
            <a:avLst/>
          </a:prstGeom>
          <a:noFill/>
          <a:ln>
            <a:noFill/>
          </a:ln>
        </p:spPr>
        <p:txBody>
          <a:bodyPr anchorCtr="0" anchor="ctr" bIns="45700" lIns="91425" spcFirstLastPara="1" rIns="91425" wrap="square" tIns="45700">
            <a:noAutofit/>
          </a:bodyPr>
          <a:lstStyle>
            <a:lvl1pPr indent="-406400" lvl="0" marL="457200" algn="r">
              <a:lnSpc>
                <a:spcPct val="90000"/>
              </a:lnSpc>
              <a:spcBef>
                <a:spcPts val="1000"/>
              </a:spcBef>
              <a:spcAft>
                <a:spcPts val="0"/>
              </a:spcAft>
              <a:buClr>
                <a:schemeClr val="lt1"/>
              </a:buClr>
              <a:buSzPts val="2800"/>
              <a:buFont typeface="Arial"/>
              <a:buChar char="•"/>
              <a:defRPr>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1" name="Google Shape;21;p2"/>
          <p:cNvPicPr preferRelativeResize="0"/>
          <p:nvPr/>
        </p:nvPicPr>
        <p:blipFill rotWithShape="1">
          <a:blip r:embed="rId5">
            <a:alphaModFix/>
          </a:blip>
          <a:srcRect b="0" l="0" r="0" t="0"/>
          <a:stretch/>
        </p:blipFill>
        <p:spPr>
          <a:xfrm>
            <a:off x="350505" y="121547"/>
            <a:ext cx="1772561" cy="940288"/>
          </a:xfrm>
          <a:prstGeom prst="rect">
            <a:avLst/>
          </a:prstGeom>
          <a:noFill/>
          <a:ln>
            <a:noFill/>
          </a:ln>
        </p:spPr>
      </p:pic>
      <p:pic>
        <p:nvPicPr>
          <p:cNvPr id="22" name="Google Shape;22;p2"/>
          <p:cNvPicPr preferRelativeResize="0"/>
          <p:nvPr/>
        </p:nvPicPr>
        <p:blipFill rotWithShape="1">
          <a:blip r:embed="rId6">
            <a:alphaModFix/>
          </a:blip>
          <a:srcRect b="0" l="0" r="0" t="0"/>
          <a:stretch/>
        </p:blipFill>
        <p:spPr>
          <a:xfrm>
            <a:off x="0" y="6451600"/>
            <a:ext cx="9144000" cy="406400"/>
          </a:xfrm>
          <a:prstGeom prst="rect">
            <a:avLst/>
          </a:prstGeom>
          <a:noFill/>
          <a:ln>
            <a:noFill/>
          </a:ln>
        </p:spPr>
      </p:pic>
      <p:pic>
        <p:nvPicPr>
          <p:cNvPr id="23" name="Google Shape;23;p2"/>
          <p:cNvPicPr preferRelativeResize="0"/>
          <p:nvPr/>
        </p:nvPicPr>
        <p:blipFill rotWithShape="1">
          <a:blip r:embed="rId2">
            <a:alphaModFix/>
          </a:blip>
          <a:srcRect b="113" l="-24331" r="37975" t="-113"/>
          <a:stretch/>
        </p:blipFill>
        <p:spPr>
          <a:xfrm>
            <a:off x="1946031" y="956311"/>
            <a:ext cx="7197970" cy="4417605"/>
          </a:xfrm>
          <a:prstGeom prst="rect">
            <a:avLst/>
          </a:prstGeom>
          <a:noFill/>
          <a:ln>
            <a:noFill/>
          </a:ln>
        </p:spPr>
      </p:pic>
      <p:pic>
        <p:nvPicPr>
          <p:cNvPr id="24" name="Google Shape;24;p2"/>
          <p:cNvPicPr preferRelativeResize="0"/>
          <p:nvPr/>
        </p:nvPicPr>
        <p:blipFill rotWithShape="1">
          <a:blip r:embed="rId3">
            <a:alphaModFix/>
          </a:blip>
          <a:srcRect b="0" l="0" r="36505" t="0"/>
          <a:stretch/>
        </p:blipFill>
        <p:spPr>
          <a:xfrm>
            <a:off x="0" y="1154609"/>
            <a:ext cx="6060831" cy="4224355"/>
          </a:xfrm>
          <a:prstGeom prst="rect">
            <a:avLst/>
          </a:prstGeom>
          <a:noFill/>
          <a:ln>
            <a:noFill/>
          </a:ln>
        </p:spPr>
      </p:pic>
      <p:pic>
        <p:nvPicPr>
          <p:cNvPr id="25" name="Google Shape;25;p2"/>
          <p:cNvPicPr preferRelativeResize="0"/>
          <p:nvPr/>
        </p:nvPicPr>
        <p:blipFill rotWithShape="1">
          <a:blip r:embed="rId4">
            <a:alphaModFix/>
          </a:blip>
          <a:srcRect b="0" l="0" r="0" t="0"/>
          <a:stretch/>
        </p:blipFill>
        <p:spPr>
          <a:xfrm>
            <a:off x="-633046" y="1"/>
            <a:ext cx="9777046" cy="1154608"/>
          </a:xfrm>
          <a:prstGeom prst="rect">
            <a:avLst/>
          </a:prstGeom>
          <a:noFill/>
          <a:ln>
            <a:noFill/>
          </a:ln>
          <a:effectLst>
            <a:outerShdw blurRad="50800" rotWithShape="0" algn="t" dir="5400000" dist="76200">
              <a:srgbClr val="000000">
                <a:alpha val="40000"/>
              </a:srgbClr>
            </a:outerShdw>
          </a:effectLst>
        </p:spPr>
      </p:pic>
      <p:pic>
        <p:nvPicPr>
          <p:cNvPr id="26" name="Google Shape;26;p2"/>
          <p:cNvPicPr preferRelativeResize="0"/>
          <p:nvPr/>
        </p:nvPicPr>
        <p:blipFill rotWithShape="1">
          <a:blip r:embed="rId4">
            <a:alphaModFix/>
          </a:blip>
          <a:srcRect b="0" l="0" r="0" t="0"/>
          <a:stretch/>
        </p:blipFill>
        <p:spPr>
          <a:xfrm rot="10800000">
            <a:off x="0" y="5122499"/>
            <a:ext cx="4199794" cy="426561"/>
          </a:xfrm>
          <a:prstGeom prst="rect">
            <a:avLst/>
          </a:prstGeom>
          <a:noFill/>
          <a:ln>
            <a:noFill/>
          </a:ln>
          <a:effectLst>
            <a:outerShdw blurRad="50800" rotWithShape="0" algn="t" dir="5400000" dist="76200">
              <a:srgbClr val="000000">
                <a:alpha val="40000"/>
              </a:srgbClr>
            </a:outerShdw>
          </a:effectLst>
        </p:spPr>
      </p:pic>
      <p:pic>
        <p:nvPicPr>
          <p:cNvPr id="27" name="Google Shape;27;p2"/>
          <p:cNvPicPr preferRelativeResize="0"/>
          <p:nvPr/>
        </p:nvPicPr>
        <p:blipFill rotWithShape="1">
          <a:blip r:embed="rId5">
            <a:alphaModFix/>
          </a:blip>
          <a:srcRect b="0" l="0" r="0" t="0"/>
          <a:stretch/>
        </p:blipFill>
        <p:spPr>
          <a:xfrm>
            <a:off x="350505" y="121547"/>
            <a:ext cx="1772561" cy="940288"/>
          </a:xfrm>
          <a:prstGeom prst="rect">
            <a:avLst/>
          </a:prstGeom>
          <a:noFill/>
          <a:ln>
            <a:noFill/>
          </a:ln>
        </p:spPr>
      </p:pic>
      <p:pic>
        <p:nvPicPr>
          <p:cNvPr id="28" name="Google Shape;28;p2"/>
          <p:cNvPicPr preferRelativeResize="0"/>
          <p:nvPr/>
        </p:nvPicPr>
        <p:blipFill rotWithShape="1">
          <a:blip r:embed="rId6">
            <a:alphaModFix/>
          </a:blip>
          <a:srcRect b="0" l="0" r="0" t="0"/>
          <a:stretch/>
        </p:blipFill>
        <p:spPr>
          <a:xfrm>
            <a:off x="0" y="6451600"/>
            <a:ext cx="9144000" cy="406400"/>
          </a:xfrm>
          <a:prstGeom prst="rect">
            <a:avLst/>
          </a:prstGeom>
          <a:noFill/>
          <a:ln>
            <a:noFill/>
          </a:ln>
        </p:spPr>
      </p:pic>
      <p:sp>
        <p:nvSpPr>
          <p:cNvPr id="29" name="Google Shape;29;p2"/>
          <p:cNvSpPr txBox="1"/>
          <p:nvPr>
            <p:ph idx="3" type="title"/>
          </p:nvPr>
        </p:nvSpPr>
        <p:spPr>
          <a:xfrm>
            <a:off x="297475" y="1395300"/>
            <a:ext cx="3870000" cy="3435600"/>
          </a:xfrm>
          <a:prstGeom prst="rect">
            <a:avLst/>
          </a:prstGeom>
        </p:spPr>
        <p:txBody>
          <a:bodyPr anchorCtr="0" anchor="ctr" bIns="45700" lIns="91425" spcFirstLastPara="1" rIns="91425" wrap="square" tIns="45700">
            <a:noAutofit/>
          </a:bodyPr>
          <a:lstStyle>
            <a:lvl1pPr lvl="0">
              <a:spcBef>
                <a:spcPts val="0"/>
              </a:spcBef>
              <a:spcAft>
                <a:spcPts val="0"/>
              </a:spcAft>
              <a:buNone/>
              <a:defRPr>
                <a:solidFill>
                  <a:srgbClr val="FFFFFF"/>
                </a:solidFill>
                <a:latin typeface="Arial"/>
                <a:ea typeface="Arial"/>
                <a:cs typeface="Arial"/>
                <a:sym typeface="Arial"/>
              </a:defRPr>
            </a:lvl1pPr>
            <a:lvl2pPr lvl="1">
              <a:spcBef>
                <a:spcPts val="0"/>
              </a:spcBef>
              <a:spcAft>
                <a:spcPts val="0"/>
              </a:spcAft>
              <a:buNone/>
              <a:defRPr>
                <a:latin typeface="Arial"/>
                <a:ea typeface="Arial"/>
                <a:cs typeface="Arial"/>
                <a:sym typeface="Arial"/>
              </a:defRPr>
            </a:lvl2pPr>
            <a:lvl3pPr lvl="2">
              <a:spcBef>
                <a:spcPts val="0"/>
              </a:spcBef>
              <a:spcAft>
                <a:spcPts val="0"/>
              </a:spcAft>
              <a:buNone/>
              <a:defRPr>
                <a:latin typeface="Arial"/>
                <a:ea typeface="Arial"/>
                <a:cs typeface="Arial"/>
                <a:sym typeface="Arial"/>
              </a:defRPr>
            </a:lvl3pPr>
            <a:lvl4pPr lvl="3">
              <a:spcBef>
                <a:spcPts val="0"/>
              </a:spcBef>
              <a:spcAft>
                <a:spcPts val="0"/>
              </a:spcAft>
              <a:buNone/>
              <a:defRPr>
                <a:latin typeface="Arial"/>
                <a:ea typeface="Arial"/>
                <a:cs typeface="Arial"/>
                <a:sym typeface="Arial"/>
              </a:defRPr>
            </a:lvl4pPr>
            <a:lvl5pPr lvl="4">
              <a:spcBef>
                <a:spcPts val="0"/>
              </a:spcBef>
              <a:spcAft>
                <a:spcPts val="0"/>
              </a:spcAft>
              <a:buNone/>
              <a:defRPr>
                <a:latin typeface="Arial"/>
                <a:ea typeface="Arial"/>
                <a:cs typeface="Arial"/>
                <a:sym typeface="Arial"/>
              </a:defRPr>
            </a:lvl5pPr>
            <a:lvl6pPr lvl="5">
              <a:spcBef>
                <a:spcPts val="0"/>
              </a:spcBef>
              <a:spcAft>
                <a:spcPts val="0"/>
              </a:spcAft>
              <a:buNone/>
              <a:defRPr>
                <a:latin typeface="Arial"/>
                <a:ea typeface="Arial"/>
                <a:cs typeface="Arial"/>
                <a:sym typeface="Arial"/>
              </a:defRPr>
            </a:lvl6pPr>
            <a:lvl7pPr lvl="6">
              <a:spcBef>
                <a:spcPts val="0"/>
              </a:spcBef>
              <a:spcAft>
                <a:spcPts val="0"/>
              </a:spcAft>
              <a:buNone/>
              <a:defRPr>
                <a:latin typeface="Arial"/>
                <a:ea typeface="Arial"/>
                <a:cs typeface="Arial"/>
                <a:sym typeface="Arial"/>
              </a:defRPr>
            </a:lvl7pPr>
            <a:lvl8pPr lvl="7">
              <a:spcBef>
                <a:spcPts val="0"/>
              </a:spcBef>
              <a:spcAft>
                <a:spcPts val="0"/>
              </a:spcAft>
              <a:buNone/>
              <a:defRPr>
                <a:latin typeface="Arial"/>
                <a:ea typeface="Arial"/>
                <a:cs typeface="Arial"/>
                <a:sym typeface="Arial"/>
              </a:defRPr>
            </a:lvl8pPr>
            <a:lvl9pPr lvl="8">
              <a:spcBef>
                <a:spcPts val="0"/>
              </a:spcBef>
              <a:spcAft>
                <a:spcPts val="0"/>
              </a:spcAft>
              <a:buNone/>
              <a:defRPr>
                <a:latin typeface="Arial"/>
                <a:ea typeface="Arial"/>
                <a:cs typeface="Arial"/>
                <a:sym typeface="Arial"/>
              </a:defRPr>
            </a:lvl9pPr>
          </a:lstStyle>
          <a:p/>
        </p:txBody>
      </p:sp>
      <p:sp>
        <p:nvSpPr>
          <p:cNvPr id="30" name="Google Shape;30;p2"/>
          <p:cNvSpPr txBox="1"/>
          <p:nvPr>
            <p:ph idx="4" type="title"/>
          </p:nvPr>
        </p:nvSpPr>
        <p:spPr>
          <a:xfrm>
            <a:off x="2851125" y="147575"/>
            <a:ext cx="6116100" cy="837900"/>
          </a:xfrm>
          <a:prstGeom prst="rect">
            <a:avLst/>
          </a:prstGeom>
        </p:spPr>
        <p:txBody>
          <a:bodyPr anchorCtr="0" anchor="ctr" bIns="45700" lIns="91425" spcFirstLastPara="1" rIns="91425" wrap="square" tIns="45700">
            <a:noAutofit/>
          </a:bodyPr>
          <a:lstStyle>
            <a:lvl1pPr lvl="0" algn="r">
              <a:spcBef>
                <a:spcPts val="0"/>
              </a:spcBef>
              <a:spcAft>
                <a:spcPts val="0"/>
              </a:spcAft>
              <a:buNone/>
              <a:defRPr sz="3500">
                <a:solidFill>
                  <a:srgbClr val="FFFFFF"/>
                </a:solidFill>
                <a:latin typeface="Arial"/>
                <a:ea typeface="Arial"/>
                <a:cs typeface="Arial"/>
                <a:sym typeface="Arial"/>
              </a:defRPr>
            </a:lvl1pPr>
            <a:lvl2pPr lvl="1">
              <a:spcBef>
                <a:spcPts val="0"/>
              </a:spcBef>
              <a:spcAft>
                <a:spcPts val="0"/>
              </a:spcAft>
              <a:buNone/>
              <a:defRPr>
                <a:latin typeface="Arial"/>
                <a:ea typeface="Arial"/>
                <a:cs typeface="Arial"/>
                <a:sym typeface="Arial"/>
              </a:defRPr>
            </a:lvl2pPr>
            <a:lvl3pPr lvl="2">
              <a:spcBef>
                <a:spcPts val="0"/>
              </a:spcBef>
              <a:spcAft>
                <a:spcPts val="0"/>
              </a:spcAft>
              <a:buNone/>
              <a:defRPr>
                <a:latin typeface="Arial"/>
                <a:ea typeface="Arial"/>
                <a:cs typeface="Arial"/>
                <a:sym typeface="Arial"/>
              </a:defRPr>
            </a:lvl3pPr>
            <a:lvl4pPr lvl="3">
              <a:spcBef>
                <a:spcPts val="0"/>
              </a:spcBef>
              <a:spcAft>
                <a:spcPts val="0"/>
              </a:spcAft>
              <a:buNone/>
              <a:defRPr>
                <a:latin typeface="Arial"/>
                <a:ea typeface="Arial"/>
                <a:cs typeface="Arial"/>
                <a:sym typeface="Arial"/>
              </a:defRPr>
            </a:lvl4pPr>
            <a:lvl5pPr lvl="4">
              <a:spcBef>
                <a:spcPts val="0"/>
              </a:spcBef>
              <a:spcAft>
                <a:spcPts val="0"/>
              </a:spcAft>
              <a:buNone/>
              <a:defRPr>
                <a:latin typeface="Arial"/>
                <a:ea typeface="Arial"/>
                <a:cs typeface="Arial"/>
                <a:sym typeface="Arial"/>
              </a:defRPr>
            </a:lvl5pPr>
            <a:lvl6pPr lvl="5">
              <a:spcBef>
                <a:spcPts val="0"/>
              </a:spcBef>
              <a:spcAft>
                <a:spcPts val="0"/>
              </a:spcAft>
              <a:buNone/>
              <a:defRPr>
                <a:latin typeface="Arial"/>
                <a:ea typeface="Arial"/>
                <a:cs typeface="Arial"/>
                <a:sym typeface="Arial"/>
              </a:defRPr>
            </a:lvl6pPr>
            <a:lvl7pPr lvl="6">
              <a:spcBef>
                <a:spcPts val="0"/>
              </a:spcBef>
              <a:spcAft>
                <a:spcPts val="0"/>
              </a:spcAft>
              <a:buNone/>
              <a:defRPr>
                <a:latin typeface="Arial"/>
                <a:ea typeface="Arial"/>
                <a:cs typeface="Arial"/>
                <a:sym typeface="Arial"/>
              </a:defRPr>
            </a:lvl7pPr>
            <a:lvl8pPr lvl="7">
              <a:spcBef>
                <a:spcPts val="0"/>
              </a:spcBef>
              <a:spcAft>
                <a:spcPts val="0"/>
              </a:spcAft>
              <a:buNone/>
              <a:defRPr>
                <a:latin typeface="Arial"/>
                <a:ea typeface="Arial"/>
                <a:cs typeface="Arial"/>
                <a:sym typeface="Arial"/>
              </a:defRPr>
            </a:lvl8pPr>
            <a:lvl9pPr lvl="8">
              <a:spcBef>
                <a:spcPts val="0"/>
              </a:spcBef>
              <a:spcAft>
                <a:spcPts val="0"/>
              </a:spcAft>
              <a:buNone/>
              <a:defRPr>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Content" type="obj">
  <p:cSld name="OBJECT">
    <p:spTree>
      <p:nvGrpSpPr>
        <p:cNvPr id="109" name="Shape 109"/>
        <p:cNvGrpSpPr/>
        <p:nvPr/>
      </p:nvGrpSpPr>
      <p:grpSpPr>
        <a:xfrm>
          <a:off x="0" y="0"/>
          <a:ext cx="0" cy="0"/>
          <a:chOff x="0" y="0"/>
          <a:chExt cx="0" cy="0"/>
        </a:xfrm>
      </p:grpSpPr>
      <p:pic>
        <p:nvPicPr>
          <p:cNvPr id="110" name="Google Shape;110;p12"/>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111" name="Google Shape;111;p12"/>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2" name="Google Shape;112;p12"/>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13" name="Google Shape;113;p12"/>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14" name="Google Shape;114;p12"/>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15" name="Google Shape;115;p12"/>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16" name="Google Shape;116;p12"/>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Content (No Footer)">
  <p:cSld name="Default Content (No Footer)">
    <p:spTree>
      <p:nvGrpSpPr>
        <p:cNvPr id="117" name="Shape 117"/>
        <p:cNvGrpSpPr/>
        <p:nvPr/>
      </p:nvGrpSpPr>
      <p:grpSpPr>
        <a:xfrm>
          <a:off x="0" y="0"/>
          <a:ext cx="0" cy="0"/>
          <a:chOff x="0" y="0"/>
          <a:chExt cx="0" cy="0"/>
        </a:xfrm>
      </p:grpSpPr>
      <p:pic>
        <p:nvPicPr>
          <p:cNvPr id="118" name="Google Shape;118;p13"/>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119" name="Google Shape;119;p13"/>
          <p:cNvSpPr txBox="1"/>
          <p:nvPr>
            <p:ph type="title"/>
          </p:nvPr>
        </p:nvSpPr>
        <p:spPr>
          <a:xfrm>
            <a:off x="348074" y="212632"/>
            <a:ext cx="70608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0" name="Google Shape;120;p13"/>
          <p:cNvSpPr txBox="1"/>
          <p:nvPr>
            <p:ph idx="1" type="body"/>
          </p:nvPr>
        </p:nvSpPr>
        <p:spPr>
          <a:xfrm>
            <a:off x="348073" y="1283409"/>
            <a:ext cx="8502900" cy="54573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21" name="Google Shape;121;p13"/>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22" name="Google Shape;122;p13"/>
          <p:cNvPicPr preferRelativeResize="0"/>
          <p:nvPr/>
        </p:nvPicPr>
        <p:blipFill>
          <a:blip r:embed="rId3">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ernate Content">
  <p:cSld name="Alternate Content">
    <p:spTree>
      <p:nvGrpSpPr>
        <p:cNvPr id="123" name="Shape 123"/>
        <p:cNvGrpSpPr/>
        <p:nvPr/>
      </p:nvGrpSpPr>
      <p:grpSpPr>
        <a:xfrm>
          <a:off x="0" y="0"/>
          <a:ext cx="0" cy="0"/>
          <a:chOff x="0" y="0"/>
          <a:chExt cx="0" cy="0"/>
        </a:xfrm>
      </p:grpSpPr>
      <p:sp>
        <p:nvSpPr>
          <p:cNvPr id="124" name="Google Shape;124;p14"/>
          <p:cNvSpPr txBox="1"/>
          <p:nvPr>
            <p:ph type="title"/>
          </p:nvPr>
        </p:nvSpPr>
        <p:spPr>
          <a:xfrm>
            <a:off x="213947" y="214539"/>
            <a:ext cx="72771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65DA3"/>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25" name="Google Shape;125;p14"/>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126" name="Google Shape;126;p14"/>
          <p:cNvSpPr txBox="1"/>
          <p:nvPr>
            <p:ph idx="1" type="body"/>
          </p:nvPr>
        </p:nvSpPr>
        <p:spPr>
          <a:xfrm>
            <a:off x="213947" y="1283409"/>
            <a:ext cx="86370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27" name="Google Shape;127;p14"/>
          <p:cNvPicPr preferRelativeResize="0"/>
          <p:nvPr/>
        </p:nvPicPr>
        <p:blipFill rotWithShape="1">
          <a:blip r:embed="rId2">
            <a:alphaModFix/>
          </a:blip>
          <a:srcRect b="0" l="0" r="0" t="0"/>
          <a:stretch/>
        </p:blipFill>
        <p:spPr>
          <a:xfrm>
            <a:off x="0" y="6451600"/>
            <a:ext cx="9144000" cy="406400"/>
          </a:xfrm>
          <a:prstGeom prst="rect">
            <a:avLst/>
          </a:prstGeom>
          <a:noFill/>
          <a:ln>
            <a:noFill/>
          </a:ln>
        </p:spPr>
      </p:pic>
      <p:pic>
        <p:nvPicPr>
          <p:cNvPr id="128" name="Google Shape;128;p14"/>
          <p:cNvPicPr preferRelativeResize="0"/>
          <p:nvPr/>
        </p:nvPicPr>
        <p:blipFill>
          <a:blip r:embed="rId3">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ernate Content (No Footer)" type="titleOnly">
  <p:cSld name="TITLE_ONLY">
    <p:spTree>
      <p:nvGrpSpPr>
        <p:cNvPr id="129" name="Shape 129"/>
        <p:cNvGrpSpPr/>
        <p:nvPr/>
      </p:nvGrpSpPr>
      <p:grpSpPr>
        <a:xfrm>
          <a:off x="0" y="0"/>
          <a:ext cx="0" cy="0"/>
          <a:chOff x="0" y="0"/>
          <a:chExt cx="0" cy="0"/>
        </a:xfrm>
      </p:grpSpPr>
      <p:sp>
        <p:nvSpPr>
          <p:cNvPr id="130" name="Google Shape;130;p15"/>
          <p:cNvSpPr txBox="1"/>
          <p:nvPr>
            <p:ph type="title"/>
          </p:nvPr>
        </p:nvSpPr>
        <p:spPr>
          <a:xfrm>
            <a:off x="213946" y="214539"/>
            <a:ext cx="73473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65DA3"/>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31" name="Google Shape;131;p15"/>
          <p:cNvPicPr preferRelativeResize="0"/>
          <p:nvPr/>
        </p:nvPicPr>
        <p:blipFill>
          <a:blip r:embed="rId2">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type="twoObj">
  <p:cSld name="TWO_OBJECTS">
    <p:spTree>
      <p:nvGrpSpPr>
        <p:cNvPr id="132" name="Shape 132"/>
        <p:cNvGrpSpPr/>
        <p:nvPr/>
      </p:nvGrpSpPr>
      <p:grpSpPr>
        <a:xfrm>
          <a:off x="0" y="0"/>
          <a:ext cx="0" cy="0"/>
          <a:chOff x="0" y="0"/>
          <a:chExt cx="0" cy="0"/>
        </a:xfrm>
      </p:grpSpPr>
      <p:pic>
        <p:nvPicPr>
          <p:cNvPr id="133" name="Google Shape;133;p16"/>
          <p:cNvPicPr preferRelativeResize="0"/>
          <p:nvPr/>
        </p:nvPicPr>
        <p:blipFill rotWithShape="1">
          <a:blip r:embed="rId2">
            <a:alphaModFix/>
          </a:blip>
          <a:srcRect b="0" l="0" r="0" t="0"/>
          <a:stretch/>
        </p:blipFill>
        <p:spPr>
          <a:xfrm rot="10800000">
            <a:off x="-1" y="0"/>
            <a:ext cx="7661530" cy="1148862"/>
          </a:xfrm>
          <a:prstGeom prst="rect">
            <a:avLst/>
          </a:prstGeom>
          <a:noFill/>
          <a:ln>
            <a:noFill/>
          </a:ln>
        </p:spPr>
      </p:pic>
      <p:sp>
        <p:nvSpPr>
          <p:cNvPr id="134" name="Google Shape;134;p16"/>
          <p:cNvSpPr txBox="1"/>
          <p:nvPr>
            <p:ph type="title"/>
          </p:nvPr>
        </p:nvSpPr>
        <p:spPr>
          <a:xfrm>
            <a:off x="213947" y="214539"/>
            <a:ext cx="71013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5" name="Google Shape;135;p16"/>
          <p:cNvSpPr txBox="1"/>
          <p:nvPr>
            <p:ph idx="1" type="body"/>
          </p:nvPr>
        </p:nvSpPr>
        <p:spPr>
          <a:xfrm>
            <a:off x="213946" y="1363403"/>
            <a:ext cx="4300800" cy="50022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6" name="Google Shape;136;p16"/>
          <p:cNvSpPr txBox="1"/>
          <p:nvPr>
            <p:ph idx="2" type="body"/>
          </p:nvPr>
        </p:nvSpPr>
        <p:spPr>
          <a:xfrm>
            <a:off x="4629150" y="1363403"/>
            <a:ext cx="4233600" cy="50022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37" name="Google Shape;137;p16"/>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38" name="Google Shape;138;p16"/>
          <p:cNvPicPr preferRelativeResize="0"/>
          <p:nvPr/>
        </p:nvPicPr>
        <p:blipFill rotWithShape="1">
          <a:blip r:embed="rId2">
            <a:alphaModFix/>
          </a:blip>
          <a:srcRect b="0" l="0" r="0" t="0"/>
          <a:stretch/>
        </p:blipFill>
        <p:spPr>
          <a:xfrm rot="10800000">
            <a:off x="-1" y="0"/>
            <a:ext cx="7661530" cy="1148862"/>
          </a:xfrm>
          <a:prstGeom prst="rect">
            <a:avLst/>
          </a:prstGeom>
          <a:noFill/>
          <a:ln>
            <a:noFill/>
          </a:ln>
        </p:spPr>
      </p:pic>
      <p:pic>
        <p:nvPicPr>
          <p:cNvPr id="139" name="Google Shape;139;p16"/>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40" name="Google Shape;140;p16"/>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Thank You Slide">
    <p:spTree>
      <p:nvGrpSpPr>
        <p:cNvPr id="141" name="Shape 141"/>
        <p:cNvGrpSpPr/>
        <p:nvPr/>
      </p:nvGrpSpPr>
      <p:grpSpPr>
        <a:xfrm>
          <a:off x="0" y="0"/>
          <a:ext cx="0" cy="0"/>
          <a:chOff x="0" y="0"/>
          <a:chExt cx="0" cy="0"/>
        </a:xfrm>
      </p:grpSpPr>
      <p:pic>
        <p:nvPicPr>
          <p:cNvPr id="142" name="Google Shape;142;p17"/>
          <p:cNvPicPr preferRelativeResize="0"/>
          <p:nvPr/>
        </p:nvPicPr>
        <p:blipFill rotWithShape="1">
          <a:blip r:embed="rId2">
            <a:alphaModFix/>
          </a:blip>
          <a:srcRect b="0" l="0" r="0" t="0"/>
          <a:stretch/>
        </p:blipFill>
        <p:spPr>
          <a:xfrm>
            <a:off x="4450828" y="2007905"/>
            <a:ext cx="4693171" cy="3130309"/>
          </a:xfrm>
          <a:prstGeom prst="rect">
            <a:avLst/>
          </a:prstGeom>
          <a:noFill/>
          <a:ln>
            <a:noFill/>
          </a:ln>
        </p:spPr>
      </p:pic>
      <p:pic>
        <p:nvPicPr>
          <p:cNvPr id="143" name="Google Shape;143;p17"/>
          <p:cNvPicPr preferRelativeResize="0"/>
          <p:nvPr/>
        </p:nvPicPr>
        <p:blipFill rotWithShape="1">
          <a:blip r:embed="rId3">
            <a:alphaModFix/>
          </a:blip>
          <a:srcRect b="0" l="0" r="0" t="0"/>
          <a:stretch/>
        </p:blipFill>
        <p:spPr>
          <a:xfrm>
            <a:off x="3934525" y="1226708"/>
            <a:ext cx="5209471" cy="779808"/>
          </a:xfrm>
          <a:prstGeom prst="rect">
            <a:avLst/>
          </a:prstGeom>
          <a:noFill/>
          <a:ln>
            <a:noFill/>
          </a:ln>
          <a:effectLst>
            <a:outerShdw blurRad="50800" rotWithShape="0" algn="t" dir="5400000" dist="76200">
              <a:srgbClr val="000000">
                <a:alpha val="40000"/>
              </a:srgbClr>
            </a:outerShdw>
          </a:effectLst>
        </p:spPr>
      </p:pic>
      <p:sp>
        <p:nvSpPr>
          <p:cNvPr id="144" name="Google Shape;144;p17"/>
          <p:cNvSpPr txBox="1"/>
          <p:nvPr/>
        </p:nvSpPr>
        <p:spPr>
          <a:xfrm>
            <a:off x="4592760" y="1314263"/>
            <a:ext cx="4175100" cy="646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145" name="Google Shape;145;p17"/>
          <p:cNvPicPr preferRelativeResize="0"/>
          <p:nvPr/>
        </p:nvPicPr>
        <p:blipFill rotWithShape="1">
          <a:blip r:embed="rId4">
            <a:alphaModFix/>
          </a:blip>
          <a:srcRect b="0" l="0" r="0" t="0"/>
          <a:stretch/>
        </p:blipFill>
        <p:spPr>
          <a:xfrm>
            <a:off x="6740769" y="288119"/>
            <a:ext cx="2050393" cy="649518"/>
          </a:xfrm>
          <a:prstGeom prst="rect">
            <a:avLst/>
          </a:prstGeom>
          <a:noFill/>
          <a:ln>
            <a:noFill/>
          </a:ln>
        </p:spPr>
      </p:pic>
      <p:sp>
        <p:nvSpPr>
          <p:cNvPr id="146" name="Google Shape;146;p17"/>
          <p:cNvSpPr txBox="1"/>
          <p:nvPr>
            <p:ph type="ctrTitle"/>
          </p:nvPr>
        </p:nvSpPr>
        <p:spPr>
          <a:xfrm>
            <a:off x="119627" y="2279267"/>
            <a:ext cx="4194600" cy="6045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065DA3"/>
              </a:buClr>
              <a:buSzPts val="2800"/>
              <a:buFont typeface="Arial Narrow"/>
              <a:buNone/>
              <a:defRPr b="1" i="0" sz="2800" cap="none">
                <a:solidFill>
                  <a:srgbClr val="065DA3"/>
                </a:solidFill>
                <a:latin typeface="Arial Narrow"/>
                <a:ea typeface="Arial Narrow"/>
                <a:cs typeface="Arial Narrow"/>
                <a:sym typeface="Arial Narrow"/>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7" name="Google Shape;147;p17"/>
          <p:cNvSpPr txBox="1"/>
          <p:nvPr>
            <p:ph idx="1" type="body"/>
          </p:nvPr>
        </p:nvSpPr>
        <p:spPr>
          <a:xfrm>
            <a:off x="119627" y="3058593"/>
            <a:ext cx="4194600" cy="1904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065DA3"/>
              </a:buClr>
              <a:buSzPts val="1800"/>
              <a:buFont typeface="Arial"/>
              <a:buNone/>
              <a:defRPr sz="1800">
                <a:latin typeface="Arial"/>
                <a:ea typeface="Arial"/>
                <a:cs typeface="Arial"/>
                <a:sym typeface="Aria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48" name="Google Shape;148;p17"/>
          <p:cNvPicPr preferRelativeResize="0"/>
          <p:nvPr/>
        </p:nvPicPr>
        <p:blipFill rotWithShape="1">
          <a:blip r:embed="rId5">
            <a:alphaModFix/>
          </a:blip>
          <a:srcRect b="0" l="0" r="0" t="0"/>
          <a:stretch/>
        </p:blipFill>
        <p:spPr>
          <a:xfrm>
            <a:off x="-1" y="5138214"/>
            <a:ext cx="9144001" cy="1719786"/>
          </a:xfrm>
          <a:prstGeom prst="rect">
            <a:avLst/>
          </a:prstGeom>
          <a:noFill/>
          <a:ln>
            <a:noFill/>
          </a:ln>
        </p:spPr>
      </p:pic>
      <p:pic>
        <p:nvPicPr>
          <p:cNvPr id="149" name="Google Shape;149;p17"/>
          <p:cNvPicPr preferRelativeResize="0"/>
          <p:nvPr/>
        </p:nvPicPr>
        <p:blipFill rotWithShape="1">
          <a:blip r:embed="rId2">
            <a:alphaModFix/>
          </a:blip>
          <a:srcRect b="0" l="0" r="0" t="0"/>
          <a:stretch/>
        </p:blipFill>
        <p:spPr>
          <a:xfrm>
            <a:off x="4450828" y="2007905"/>
            <a:ext cx="4693171" cy="3130309"/>
          </a:xfrm>
          <a:prstGeom prst="rect">
            <a:avLst/>
          </a:prstGeom>
          <a:noFill/>
          <a:ln>
            <a:noFill/>
          </a:ln>
        </p:spPr>
      </p:pic>
      <p:pic>
        <p:nvPicPr>
          <p:cNvPr id="150" name="Google Shape;150;p17"/>
          <p:cNvPicPr preferRelativeResize="0"/>
          <p:nvPr/>
        </p:nvPicPr>
        <p:blipFill rotWithShape="1">
          <a:blip r:embed="rId3">
            <a:alphaModFix/>
          </a:blip>
          <a:srcRect b="0" l="0" r="0" t="0"/>
          <a:stretch/>
        </p:blipFill>
        <p:spPr>
          <a:xfrm>
            <a:off x="3934525" y="1226708"/>
            <a:ext cx="5209471" cy="779808"/>
          </a:xfrm>
          <a:prstGeom prst="rect">
            <a:avLst/>
          </a:prstGeom>
          <a:noFill/>
          <a:ln>
            <a:noFill/>
          </a:ln>
          <a:effectLst>
            <a:outerShdw blurRad="50800" rotWithShape="0" algn="t" dir="5400000" dist="76200">
              <a:srgbClr val="000000">
                <a:alpha val="40000"/>
              </a:srgbClr>
            </a:outerShdw>
          </a:effectLst>
        </p:spPr>
      </p:pic>
      <p:sp>
        <p:nvSpPr>
          <p:cNvPr id="151" name="Google Shape;151;p17"/>
          <p:cNvSpPr txBox="1"/>
          <p:nvPr/>
        </p:nvSpPr>
        <p:spPr>
          <a:xfrm>
            <a:off x="4592760" y="1314263"/>
            <a:ext cx="4175100" cy="646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152" name="Google Shape;152;p17"/>
          <p:cNvPicPr preferRelativeResize="0"/>
          <p:nvPr/>
        </p:nvPicPr>
        <p:blipFill rotWithShape="1">
          <a:blip r:embed="rId4">
            <a:alphaModFix/>
          </a:blip>
          <a:srcRect b="0" l="0" r="0" t="0"/>
          <a:stretch/>
        </p:blipFill>
        <p:spPr>
          <a:xfrm>
            <a:off x="6740769" y="288119"/>
            <a:ext cx="2050393" cy="649518"/>
          </a:xfrm>
          <a:prstGeom prst="rect">
            <a:avLst/>
          </a:prstGeom>
          <a:noFill/>
          <a:ln>
            <a:noFill/>
          </a:ln>
        </p:spPr>
      </p:pic>
      <p:pic>
        <p:nvPicPr>
          <p:cNvPr id="153" name="Google Shape;153;p17"/>
          <p:cNvPicPr preferRelativeResize="0"/>
          <p:nvPr/>
        </p:nvPicPr>
        <p:blipFill rotWithShape="1">
          <a:blip r:embed="rId5">
            <a:alphaModFix/>
          </a:blip>
          <a:srcRect b="0" l="0" r="0" t="0"/>
          <a:stretch/>
        </p:blipFill>
        <p:spPr>
          <a:xfrm>
            <a:off x="-1" y="5138214"/>
            <a:ext cx="9144001" cy="1719786"/>
          </a:xfrm>
          <a:prstGeom prst="rect">
            <a:avLst/>
          </a:prstGeom>
          <a:noFill/>
          <a:ln>
            <a:noFill/>
          </a:ln>
        </p:spPr>
      </p:pic>
      <p:pic>
        <p:nvPicPr>
          <p:cNvPr id="154" name="Google Shape;154;p17"/>
          <p:cNvPicPr preferRelativeResize="0"/>
          <p:nvPr/>
        </p:nvPicPr>
        <p:blipFill>
          <a:blip r:embed="rId6">
            <a:alphaModFix/>
          </a:blip>
          <a:stretch>
            <a:fillRect/>
          </a:stretch>
        </p:blipFill>
        <p:spPr>
          <a:xfrm>
            <a:off x="280900" y="292608"/>
            <a:ext cx="3774627" cy="159684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Content 1">
  <p:cSld name="OBJECT_1">
    <p:spTree>
      <p:nvGrpSpPr>
        <p:cNvPr id="155" name="Shape 155"/>
        <p:cNvGrpSpPr/>
        <p:nvPr/>
      </p:nvGrpSpPr>
      <p:grpSpPr>
        <a:xfrm>
          <a:off x="0" y="0"/>
          <a:ext cx="0" cy="0"/>
          <a:chOff x="0" y="0"/>
          <a:chExt cx="0" cy="0"/>
        </a:xfrm>
      </p:grpSpPr>
      <p:pic>
        <p:nvPicPr>
          <p:cNvPr id="156" name="Google Shape;156;p18"/>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157" name="Google Shape;157;p18"/>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8" name="Google Shape;158;p18"/>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59" name="Google Shape;159;p18"/>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60" name="Google Shape;160;p18"/>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61" name="Google Shape;161;p18"/>
          <p:cNvPicPr preferRelativeResize="0"/>
          <p:nvPr/>
        </p:nvPicPr>
        <p:blipFill rotWithShape="1">
          <a:blip r:embed="rId3">
            <a:alphaModFix/>
          </a:blip>
          <a:srcRect b="0" l="0" r="0" t="0"/>
          <a:stretch/>
        </p:blipFill>
        <p:spPr>
          <a:xfrm>
            <a:off x="0" y="6451600"/>
            <a:ext cx="9144000" cy="406400"/>
          </a:xfrm>
          <a:prstGeom prst="rect">
            <a:avLst/>
          </a:prstGeom>
          <a:noFill/>
          <a:ln>
            <a:noFill/>
          </a:ln>
        </p:spPr>
      </p:pic>
      <p:sp>
        <p:nvSpPr>
          <p:cNvPr id="162" name="Google Shape;162;p18"/>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FFFFFF"/>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163" name="Google Shape;163;p18"/>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Content" type="obj">
  <p:cSld name="OBJECT">
    <p:spTree>
      <p:nvGrpSpPr>
        <p:cNvPr id="31" name="Shape 31"/>
        <p:cNvGrpSpPr/>
        <p:nvPr/>
      </p:nvGrpSpPr>
      <p:grpSpPr>
        <a:xfrm>
          <a:off x="0" y="0"/>
          <a:ext cx="0" cy="0"/>
          <a:chOff x="0" y="0"/>
          <a:chExt cx="0" cy="0"/>
        </a:xfrm>
      </p:grpSpPr>
      <p:pic>
        <p:nvPicPr>
          <p:cNvPr id="32" name="Google Shape;32;p3"/>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sp>
        <p:nvSpPr>
          <p:cNvPr id="33" name="Google Shape;33;p3"/>
          <p:cNvSpPr txBox="1"/>
          <p:nvPr>
            <p:ph type="title"/>
          </p:nvPr>
        </p:nvSpPr>
        <p:spPr>
          <a:xfrm>
            <a:off x="348075" y="212632"/>
            <a:ext cx="7072634" cy="78373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3"/>
          <p:cNvSpPr txBox="1"/>
          <p:nvPr>
            <p:ph idx="1" type="body"/>
          </p:nvPr>
        </p:nvSpPr>
        <p:spPr>
          <a:xfrm>
            <a:off x="348073" y="1283409"/>
            <a:ext cx="8502849" cy="5129114"/>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5" name="Google Shape;35;p3"/>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36" name="Google Shape;36;p3"/>
          <p:cNvPicPr preferRelativeResize="0"/>
          <p:nvPr/>
        </p:nvPicPr>
        <p:blipFill rotWithShape="1">
          <a:blip r:embed="rId4">
            <a:alphaModFix/>
          </a:blip>
          <a:srcRect b="0" l="0" r="0" t="0"/>
          <a:stretch/>
        </p:blipFill>
        <p:spPr>
          <a:xfrm>
            <a:off x="7661529" y="258963"/>
            <a:ext cx="1189393" cy="630936"/>
          </a:xfrm>
          <a:prstGeom prst="rect">
            <a:avLst/>
          </a:prstGeom>
          <a:noFill/>
          <a:ln>
            <a:noFill/>
          </a:ln>
        </p:spPr>
      </p:pic>
      <p:pic>
        <p:nvPicPr>
          <p:cNvPr id="37" name="Google Shape;37;p3"/>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pic>
        <p:nvPicPr>
          <p:cNvPr id="38" name="Google Shape;38;p3"/>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39" name="Google Shape;39;p3"/>
          <p:cNvPicPr preferRelativeResize="0"/>
          <p:nvPr/>
        </p:nvPicPr>
        <p:blipFill rotWithShape="1">
          <a:blip r:embed="rId4">
            <a:alphaModFix/>
          </a:blip>
          <a:srcRect b="0" l="0" r="0" t="0"/>
          <a:stretch/>
        </p:blipFill>
        <p:spPr>
          <a:xfrm>
            <a:off x="7661529" y="258963"/>
            <a:ext cx="1189393" cy="63093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Content (No Footer)">
  <p:cSld name="Default Content (No Footer)">
    <p:spTree>
      <p:nvGrpSpPr>
        <p:cNvPr id="40" name="Shape 40"/>
        <p:cNvGrpSpPr/>
        <p:nvPr/>
      </p:nvGrpSpPr>
      <p:grpSpPr>
        <a:xfrm>
          <a:off x="0" y="0"/>
          <a:ext cx="0" cy="0"/>
          <a:chOff x="0" y="0"/>
          <a:chExt cx="0" cy="0"/>
        </a:xfrm>
      </p:grpSpPr>
      <p:pic>
        <p:nvPicPr>
          <p:cNvPr id="41" name="Google Shape;41;p4"/>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pic>
        <p:nvPicPr>
          <p:cNvPr id="42" name="Google Shape;42;p4"/>
          <p:cNvPicPr preferRelativeResize="0"/>
          <p:nvPr/>
        </p:nvPicPr>
        <p:blipFill rotWithShape="1">
          <a:blip r:embed="rId3">
            <a:alphaModFix/>
          </a:blip>
          <a:srcRect b="0" l="0" r="0" t="0"/>
          <a:stretch/>
        </p:blipFill>
        <p:spPr>
          <a:xfrm>
            <a:off x="7661529" y="258963"/>
            <a:ext cx="1189393" cy="630936"/>
          </a:xfrm>
          <a:prstGeom prst="rect">
            <a:avLst/>
          </a:prstGeom>
          <a:noFill/>
          <a:ln>
            <a:noFill/>
          </a:ln>
        </p:spPr>
      </p:pic>
      <p:sp>
        <p:nvSpPr>
          <p:cNvPr id="43" name="Google Shape;43;p4"/>
          <p:cNvSpPr txBox="1"/>
          <p:nvPr>
            <p:ph type="title"/>
          </p:nvPr>
        </p:nvSpPr>
        <p:spPr>
          <a:xfrm>
            <a:off x="348074" y="212632"/>
            <a:ext cx="7060911" cy="78373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4"/>
          <p:cNvSpPr txBox="1"/>
          <p:nvPr>
            <p:ph idx="1" type="body"/>
          </p:nvPr>
        </p:nvSpPr>
        <p:spPr>
          <a:xfrm>
            <a:off x="348073" y="1283409"/>
            <a:ext cx="8502849" cy="545736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5" name="Google Shape;45;p4"/>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46" name="Google Shape;46;p4"/>
          <p:cNvPicPr preferRelativeResize="0"/>
          <p:nvPr/>
        </p:nvPicPr>
        <p:blipFill rotWithShape="1">
          <a:blip r:embed="rId3">
            <a:alphaModFix/>
          </a:blip>
          <a:srcRect b="0" l="0" r="0" t="0"/>
          <a:stretch/>
        </p:blipFill>
        <p:spPr>
          <a:xfrm>
            <a:off x="7661529" y="258963"/>
            <a:ext cx="1189393" cy="63093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ernate Content">
  <p:cSld name="Alternate Content">
    <p:spTree>
      <p:nvGrpSpPr>
        <p:cNvPr id="47" name="Shape 47"/>
        <p:cNvGrpSpPr/>
        <p:nvPr/>
      </p:nvGrpSpPr>
      <p:grpSpPr>
        <a:xfrm>
          <a:off x="0" y="0"/>
          <a:ext cx="0" cy="0"/>
          <a:chOff x="0" y="0"/>
          <a:chExt cx="0" cy="0"/>
        </a:xfrm>
      </p:grpSpPr>
      <p:pic>
        <p:nvPicPr>
          <p:cNvPr id="48" name="Google Shape;48;p5"/>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49" name="Google Shape;49;p5"/>
          <p:cNvSpPr txBox="1"/>
          <p:nvPr>
            <p:ph idx="1" type="body"/>
          </p:nvPr>
        </p:nvSpPr>
        <p:spPr>
          <a:xfrm>
            <a:off x="213947" y="1283409"/>
            <a:ext cx="8636976" cy="5129114"/>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0" name="Google Shape;50;p5"/>
          <p:cNvPicPr preferRelativeResize="0"/>
          <p:nvPr/>
        </p:nvPicPr>
        <p:blipFill rotWithShape="1">
          <a:blip r:embed="rId3">
            <a:alphaModFix/>
          </a:blip>
          <a:srcRect b="0" l="0" r="0" t="0"/>
          <a:stretch/>
        </p:blipFill>
        <p:spPr>
          <a:xfrm>
            <a:off x="7661529" y="258963"/>
            <a:ext cx="1189393" cy="630936"/>
          </a:xfrm>
          <a:prstGeom prst="rect">
            <a:avLst/>
          </a:prstGeom>
          <a:noFill/>
          <a:ln>
            <a:noFill/>
          </a:ln>
        </p:spPr>
      </p:pic>
      <p:pic>
        <p:nvPicPr>
          <p:cNvPr id="51" name="Google Shape;51;p5"/>
          <p:cNvPicPr preferRelativeResize="0"/>
          <p:nvPr/>
        </p:nvPicPr>
        <p:blipFill rotWithShape="1">
          <a:blip r:embed="rId2">
            <a:alphaModFix/>
          </a:blip>
          <a:srcRect b="0" l="0" r="0" t="0"/>
          <a:stretch/>
        </p:blipFill>
        <p:spPr>
          <a:xfrm>
            <a:off x="0" y="6451600"/>
            <a:ext cx="9144000" cy="406400"/>
          </a:xfrm>
          <a:prstGeom prst="rect">
            <a:avLst/>
          </a:prstGeom>
          <a:noFill/>
          <a:ln>
            <a:noFill/>
          </a:ln>
        </p:spPr>
      </p:pic>
      <p:pic>
        <p:nvPicPr>
          <p:cNvPr id="52" name="Google Shape;52;p5"/>
          <p:cNvPicPr preferRelativeResize="0"/>
          <p:nvPr/>
        </p:nvPicPr>
        <p:blipFill rotWithShape="1">
          <a:blip r:embed="rId3">
            <a:alphaModFix/>
          </a:blip>
          <a:srcRect b="0" l="0" r="0" t="0"/>
          <a:stretch/>
        </p:blipFill>
        <p:spPr>
          <a:xfrm>
            <a:off x="7661529" y="258963"/>
            <a:ext cx="1189393" cy="63093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ernate Content (No Footer)" type="titleOnly">
  <p:cSld name="TITLE_ONLY">
    <p:spTree>
      <p:nvGrpSpPr>
        <p:cNvPr id="53" name="Shape 53"/>
        <p:cNvGrpSpPr/>
        <p:nvPr/>
      </p:nvGrpSpPr>
      <p:grpSpPr>
        <a:xfrm>
          <a:off x="0" y="0"/>
          <a:ext cx="0" cy="0"/>
          <a:chOff x="0" y="0"/>
          <a:chExt cx="0" cy="0"/>
        </a:xfrm>
      </p:grpSpPr>
      <p:pic>
        <p:nvPicPr>
          <p:cNvPr id="54" name="Google Shape;54;p6"/>
          <p:cNvPicPr preferRelativeResize="0"/>
          <p:nvPr/>
        </p:nvPicPr>
        <p:blipFill rotWithShape="1">
          <a:blip r:embed="rId2">
            <a:alphaModFix/>
          </a:blip>
          <a:srcRect b="0" l="0" r="0" t="0"/>
          <a:stretch/>
        </p:blipFill>
        <p:spPr>
          <a:xfrm>
            <a:off x="7661529" y="258963"/>
            <a:ext cx="1189393" cy="630936"/>
          </a:xfrm>
          <a:prstGeom prst="rect">
            <a:avLst/>
          </a:prstGeom>
          <a:noFill/>
          <a:ln>
            <a:noFill/>
          </a:ln>
        </p:spPr>
      </p:pic>
      <p:pic>
        <p:nvPicPr>
          <p:cNvPr id="55" name="Google Shape;55;p6"/>
          <p:cNvPicPr preferRelativeResize="0"/>
          <p:nvPr/>
        </p:nvPicPr>
        <p:blipFill rotWithShape="1">
          <a:blip r:embed="rId2">
            <a:alphaModFix/>
          </a:blip>
          <a:srcRect b="0" l="0" r="0" t="0"/>
          <a:stretch/>
        </p:blipFill>
        <p:spPr>
          <a:xfrm>
            <a:off x="7661529" y="258963"/>
            <a:ext cx="1189393" cy="630936"/>
          </a:xfrm>
          <a:prstGeom prst="rect">
            <a:avLst/>
          </a:prstGeom>
          <a:noFill/>
          <a:ln>
            <a:noFill/>
          </a:ln>
        </p:spPr>
      </p:pic>
      <p:sp>
        <p:nvSpPr>
          <p:cNvPr id="56" name="Google Shape;56;p6"/>
          <p:cNvSpPr txBox="1"/>
          <p:nvPr>
            <p:ph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065DA3"/>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type="twoObj">
  <p:cSld name="TWO_OBJECTS">
    <p:spTree>
      <p:nvGrpSpPr>
        <p:cNvPr id="57" name="Shape 57"/>
        <p:cNvGrpSpPr/>
        <p:nvPr/>
      </p:nvGrpSpPr>
      <p:grpSpPr>
        <a:xfrm>
          <a:off x="0" y="0"/>
          <a:ext cx="0" cy="0"/>
          <a:chOff x="0" y="0"/>
          <a:chExt cx="0" cy="0"/>
        </a:xfrm>
      </p:grpSpPr>
      <p:pic>
        <p:nvPicPr>
          <p:cNvPr id="58" name="Google Shape;58;p7"/>
          <p:cNvPicPr preferRelativeResize="0"/>
          <p:nvPr/>
        </p:nvPicPr>
        <p:blipFill rotWithShape="1">
          <a:blip r:embed="rId2">
            <a:alphaModFix/>
          </a:blip>
          <a:srcRect b="0" l="0" r="0" t="0"/>
          <a:stretch/>
        </p:blipFill>
        <p:spPr>
          <a:xfrm rot="10800000">
            <a:off x="0" y="0"/>
            <a:ext cx="7661529" cy="1148862"/>
          </a:xfrm>
          <a:prstGeom prst="rect">
            <a:avLst/>
          </a:prstGeom>
          <a:noFill/>
          <a:ln>
            <a:noFill/>
          </a:ln>
        </p:spPr>
      </p:pic>
      <p:sp>
        <p:nvSpPr>
          <p:cNvPr id="59" name="Google Shape;59;p7"/>
          <p:cNvSpPr txBox="1"/>
          <p:nvPr>
            <p:ph type="title"/>
          </p:nvPr>
        </p:nvSpPr>
        <p:spPr>
          <a:xfrm>
            <a:off x="213947" y="214539"/>
            <a:ext cx="7101254" cy="77992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7"/>
          <p:cNvSpPr txBox="1"/>
          <p:nvPr>
            <p:ph idx="1" type="body"/>
          </p:nvPr>
        </p:nvSpPr>
        <p:spPr>
          <a:xfrm>
            <a:off x="213946" y="1363403"/>
            <a:ext cx="4300904" cy="500222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7"/>
          <p:cNvSpPr txBox="1"/>
          <p:nvPr>
            <p:ph idx="2" type="body"/>
          </p:nvPr>
        </p:nvSpPr>
        <p:spPr>
          <a:xfrm>
            <a:off x="4629150" y="1363403"/>
            <a:ext cx="4233496" cy="500222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2" name="Google Shape;62;p7"/>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63" name="Google Shape;63;p7"/>
          <p:cNvPicPr preferRelativeResize="0"/>
          <p:nvPr/>
        </p:nvPicPr>
        <p:blipFill rotWithShape="1">
          <a:blip r:embed="rId4">
            <a:alphaModFix/>
          </a:blip>
          <a:srcRect b="0" l="0" r="0" t="0"/>
          <a:stretch/>
        </p:blipFill>
        <p:spPr>
          <a:xfrm>
            <a:off x="7661529" y="258963"/>
            <a:ext cx="1189393" cy="630936"/>
          </a:xfrm>
          <a:prstGeom prst="rect">
            <a:avLst/>
          </a:prstGeom>
          <a:noFill/>
          <a:ln>
            <a:noFill/>
          </a:ln>
        </p:spPr>
      </p:pic>
      <p:pic>
        <p:nvPicPr>
          <p:cNvPr id="64" name="Google Shape;64;p7"/>
          <p:cNvPicPr preferRelativeResize="0"/>
          <p:nvPr/>
        </p:nvPicPr>
        <p:blipFill rotWithShape="1">
          <a:blip r:embed="rId2">
            <a:alphaModFix/>
          </a:blip>
          <a:srcRect b="0" l="0" r="0" t="0"/>
          <a:stretch/>
        </p:blipFill>
        <p:spPr>
          <a:xfrm rot="10800000">
            <a:off x="0" y="0"/>
            <a:ext cx="7661529" cy="1148862"/>
          </a:xfrm>
          <a:prstGeom prst="rect">
            <a:avLst/>
          </a:prstGeom>
          <a:noFill/>
          <a:ln>
            <a:noFill/>
          </a:ln>
        </p:spPr>
      </p:pic>
      <p:pic>
        <p:nvPicPr>
          <p:cNvPr id="65" name="Google Shape;65;p7"/>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66" name="Google Shape;66;p7"/>
          <p:cNvPicPr preferRelativeResize="0"/>
          <p:nvPr/>
        </p:nvPicPr>
        <p:blipFill rotWithShape="1">
          <a:blip r:embed="rId4">
            <a:alphaModFix/>
          </a:blip>
          <a:srcRect b="0" l="0" r="0" t="0"/>
          <a:stretch/>
        </p:blipFill>
        <p:spPr>
          <a:xfrm>
            <a:off x="7661529" y="258963"/>
            <a:ext cx="1189393" cy="63093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Thank You Slide">
    <p:spTree>
      <p:nvGrpSpPr>
        <p:cNvPr id="67" name="Shape 67"/>
        <p:cNvGrpSpPr/>
        <p:nvPr/>
      </p:nvGrpSpPr>
      <p:grpSpPr>
        <a:xfrm>
          <a:off x="0" y="0"/>
          <a:ext cx="0" cy="0"/>
          <a:chOff x="0" y="0"/>
          <a:chExt cx="0" cy="0"/>
        </a:xfrm>
      </p:grpSpPr>
      <p:pic>
        <p:nvPicPr>
          <p:cNvPr id="68" name="Google Shape;68;p8"/>
          <p:cNvPicPr preferRelativeResize="0"/>
          <p:nvPr/>
        </p:nvPicPr>
        <p:blipFill rotWithShape="1">
          <a:blip r:embed="rId2">
            <a:alphaModFix/>
          </a:blip>
          <a:srcRect b="0" l="0" r="0" t="0"/>
          <a:stretch/>
        </p:blipFill>
        <p:spPr>
          <a:xfrm>
            <a:off x="4450828" y="2007905"/>
            <a:ext cx="4693172" cy="3130309"/>
          </a:xfrm>
          <a:prstGeom prst="rect">
            <a:avLst/>
          </a:prstGeom>
          <a:noFill/>
          <a:ln>
            <a:noFill/>
          </a:ln>
        </p:spPr>
      </p:pic>
      <p:pic>
        <p:nvPicPr>
          <p:cNvPr id="69" name="Google Shape;69;p8"/>
          <p:cNvPicPr preferRelativeResize="0"/>
          <p:nvPr/>
        </p:nvPicPr>
        <p:blipFill rotWithShape="1">
          <a:blip r:embed="rId3">
            <a:alphaModFix/>
          </a:blip>
          <a:srcRect b="0" l="0" r="0" t="0"/>
          <a:stretch/>
        </p:blipFill>
        <p:spPr>
          <a:xfrm>
            <a:off x="3934525" y="1226708"/>
            <a:ext cx="5209474" cy="779808"/>
          </a:xfrm>
          <a:prstGeom prst="rect">
            <a:avLst/>
          </a:prstGeom>
          <a:noFill/>
          <a:ln>
            <a:noFill/>
          </a:ln>
          <a:effectLst>
            <a:outerShdw blurRad="50800" rotWithShape="0" algn="t" dir="5400000" dist="76200">
              <a:srgbClr val="000000">
                <a:alpha val="40000"/>
              </a:srgbClr>
            </a:outerShdw>
          </a:effectLst>
        </p:spPr>
      </p:pic>
      <p:sp>
        <p:nvSpPr>
          <p:cNvPr id="70" name="Google Shape;70;p8"/>
          <p:cNvSpPr txBox="1"/>
          <p:nvPr/>
        </p:nvSpPr>
        <p:spPr>
          <a:xfrm>
            <a:off x="4592760" y="1314263"/>
            <a:ext cx="4174957" cy="64633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71" name="Google Shape;71;p8"/>
          <p:cNvPicPr preferRelativeResize="0"/>
          <p:nvPr/>
        </p:nvPicPr>
        <p:blipFill rotWithShape="1">
          <a:blip r:embed="rId4">
            <a:alphaModFix/>
          </a:blip>
          <a:srcRect b="0" l="0" r="0" t="0"/>
          <a:stretch/>
        </p:blipFill>
        <p:spPr>
          <a:xfrm>
            <a:off x="6740769" y="288119"/>
            <a:ext cx="2050394" cy="649518"/>
          </a:xfrm>
          <a:prstGeom prst="rect">
            <a:avLst/>
          </a:prstGeom>
          <a:noFill/>
          <a:ln>
            <a:noFill/>
          </a:ln>
        </p:spPr>
      </p:pic>
      <p:sp>
        <p:nvSpPr>
          <p:cNvPr id="72" name="Google Shape;72;p8"/>
          <p:cNvSpPr txBox="1"/>
          <p:nvPr>
            <p:ph type="ctrTitle"/>
          </p:nvPr>
        </p:nvSpPr>
        <p:spPr>
          <a:xfrm>
            <a:off x="119627" y="2279267"/>
            <a:ext cx="4194465" cy="60439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065DA3"/>
              </a:buClr>
              <a:buSzPts val="2800"/>
              <a:buFont typeface="Arial Narrow"/>
              <a:buNone/>
              <a:defRPr b="1" i="0" sz="2800" cap="none">
                <a:solidFill>
                  <a:srgbClr val="065DA3"/>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8"/>
          <p:cNvSpPr txBox="1"/>
          <p:nvPr>
            <p:ph idx="1" type="body"/>
          </p:nvPr>
        </p:nvSpPr>
        <p:spPr>
          <a:xfrm>
            <a:off x="119627" y="3058593"/>
            <a:ext cx="4194465" cy="190468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065DA3"/>
              </a:buClr>
              <a:buSzPts val="1800"/>
              <a:buFont typeface="Arial"/>
              <a:buNone/>
              <a:defRPr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4" name="Google Shape;74;p8"/>
          <p:cNvPicPr preferRelativeResize="0"/>
          <p:nvPr/>
        </p:nvPicPr>
        <p:blipFill rotWithShape="1">
          <a:blip r:embed="rId5">
            <a:alphaModFix/>
          </a:blip>
          <a:srcRect b="0" l="0" r="0" t="0"/>
          <a:stretch/>
        </p:blipFill>
        <p:spPr>
          <a:xfrm>
            <a:off x="351693" y="203751"/>
            <a:ext cx="3582832" cy="1900580"/>
          </a:xfrm>
          <a:prstGeom prst="rect">
            <a:avLst/>
          </a:prstGeom>
          <a:noFill/>
          <a:ln>
            <a:noFill/>
          </a:ln>
        </p:spPr>
      </p:pic>
      <p:pic>
        <p:nvPicPr>
          <p:cNvPr id="75" name="Google Shape;75;p8"/>
          <p:cNvPicPr preferRelativeResize="0"/>
          <p:nvPr/>
        </p:nvPicPr>
        <p:blipFill rotWithShape="1">
          <a:blip r:embed="rId6">
            <a:alphaModFix/>
          </a:blip>
          <a:srcRect b="0" l="0" r="0" t="0"/>
          <a:stretch/>
        </p:blipFill>
        <p:spPr>
          <a:xfrm>
            <a:off x="-1" y="5138214"/>
            <a:ext cx="9144000" cy="1719786"/>
          </a:xfrm>
          <a:prstGeom prst="rect">
            <a:avLst/>
          </a:prstGeom>
          <a:noFill/>
          <a:ln>
            <a:noFill/>
          </a:ln>
        </p:spPr>
      </p:pic>
      <p:pic>
        <p:nvPicPr>
          <p:cNvPr id="76" name="Google Shape;76;p8"/>
          <p:cNvPicPr preferRelativeResize="0"/>
          <p:nvPr/>
        </p:nvPicPr>
        <p:blipFill rotWithShape="1">
          <a:blip r:embed="rId2">
            <a:alphaModFix/>
          </a:blip>
          <a:srcRect b="0" l="0" r="0" t="0"/>
          <a:stretch/>
        </p:blipFill>
        <p:spPr>
          <a:xfrm>
            <a:off x="4450828" y="2007905"/>
            <a:ext cx="4693172" cy="3130309"/>
          </a:xfrm>
          <a:prstGeom prst="rect">
            <a:avLst/>
          </a:prstGeom>
          <a:noFill/>
          <a:ln>
            <a:noFill/>
          </a:ln>
        </p:spPr>
      </p:pic>
      <p:pic>
        <p:nvPicPr>
          <p:cNvPr id="77" name="Google Shape;77;p8"/>
          <p:cNvPicPr preferRelativeResize="0"/>
          <p:nvPr/>
        </p:nvPicPr>
        <p:blipFill rotWithShape="1">
          <a:blip r:embed="rId3">
            <a:alphaModFix/>
          </a:blip>
          <a:srcRect b="0" l="0" r="0" t="0"/>
          <a:stretch/>
        </p:blipFill>
        <p:spPr>
          <a:xfrm>
            <a:off x="3934525" y="1226708"/>
            <a:ext cx="5209474" cy="779808"/>
          </a:xfrm>
          <a:prstGeom prst="rect">
            <a:avLst/>
          </a:prstGeom>
          <a:noFill/>
          <a:ln>
            <a:noFill/>
          </a:ln>
          <a:effectLst>
            <a:outerShdw blurRad="50800" rotWithShape="0" algn="t" dir="5400000" dist="76200">
              <a:srgbClr val="000000">
                <a:alpha val="40000"/>
              </a:srgbClr>
            </a:outerShdw>
          </a:effectLst>
        </p:spPr>
      </p:pic>
      <p:sp>
        <p:nvSpPr>
          <p:cNvPr id="78" name="Google Shape;78;p8"/>
          <p:cNvSpPr txBox="1"/>
          <p:nvPr/>
        </p:nvSpPr>
        <p:spPr>
          <a:xfrm>
            <a:off x="4592760" y="1314263"/>
            <a:ext cx="4174957" cy="64633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79" name="Google Shape;79;p8"/>
          <p:cNvPicPr preferRelativeResize="0"/>
          <p:nvPr/>
        </p:nvPicPr>
        <p:blipFill rotWithShape="1">
          <a:blip r:embed="rId4">
            <a:alphaModFix/>
          </a:blip>
          <a:srcRect b="0" l="0" r="0" t="0"/>
          <a:stretch/>
        </p:blipFill>
        <p:spPr>
          <a:xfrm>
            <a:off x="6740769" y="288119"/>
            <a:ext cx="2050394" cy="649518"/>
          </a:xfrm>
          <a:prstGeom prst="rect">
            <a:avLst/>
          </a:prstGeom>
          <a:noFill/>
          <a:ln>
            <a:noFill/>
          </a:ln>
        </p:spPr>
      </p:pic>
      <p:pic>
        <p:nvPicPr>
          <p:cNvPr id="80" name="Google Shape;80;p8"/>
          <p:cNvPicPr preferRelativeResize="0"/>
          <p:nvPr/>
        </p:nvPicPr>
        <p:blipFill rotWithShape="1">
          <a:blip r:embed="rId5">
            <a:alphaModFix/>
          </a:blip>
          <a:srcRect b="0" l="0" r="0" t="0"/>
          <a:stretch/>
        </p:blipFill>
        <p:spPr>
          <a:xfrm>
            <a:off x="351693" y="203751"/>
            <a:ext cx="3582832" cy="1900580"/>
          </a:xfrm>
          <a:prstGeom prst="rect">
            <a:avLst/>
          </a:prstGeom>
          <a:noFill/>
          <a:ln>
            <a:noFill/>
          </a:ln>
        </p:spPr>
      </p:pic>
      <p:pic>
        <p:nvPicPr>
          <p:cNvPr id="81" name="Google Shape;81;p8"/>
          <p:cNvPicPr preferRelativeResize="0"/>
          <p:nvPr/>
        </p:nvPicPr>
        <p:blipFill rotWithShape="1">
          <a:blip r:embed="rId6">
            <a:alphaModFix/>
          </a:blip>
          <a:srcRect b="0" l="0" r="0" t="0"/>
          <a:stretch/>
        </p:blipFill>
        <p:spPr>
          <a:xfrm>
            <a:off x="-1" y="5138214"/>
            <a:ext cx="9144000" cy="171978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ernate Content 1">
  <p:cSld name="Alternate Content_1">
    <p:spTree>
      <p:nvGrpSpPr>
        <p:cNvPr id="82" name="Shape 82"/>
        <p:cNvGrpSpPr/>
        <p:nvPr/>
      </p:nvGrpSpPr>
      <p:grpSpPr>
        <a:xfrm>
          <a:off x="0" y="0"/>
          <a:ext cx="0" cy="0"/>
          <a:chOff x="0" y="0"/>
          <a:chExt cx="0" cy="0"/>
        </a:xfrm>
      </p:grpSpPr>
      <p:sp>
        <p:nvSpPr>
          <p:cNvPr id="83" name="Google Shape;83;p9"/>
          <p:cNvSpPr txBox="1"/>
          <p:nvPr>
            <p:ph type="title"/>
          </p:nvPr>
        </p:nvSpPr>
        <p:spPr>
          <a:xfrm>
            <a:off x="213947" y="214539"/>
            <a:ext cx="72771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65DA3"/>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84" name="Google Shape;84;p9"/>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85" name="Google Shape;85;p9"/>
          <p:cNvSpPr txBox="1"/>
          <p:nvPr>
            <p:ph idx="1" type="body"/>
          </p:nvPr>
        </p:nvSpPr>
        <p:spPr>
          <a:xfrm>
            <a:off x="213947" y="1283409"/>
            <a:ext cx="86370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86" name="Google Shape;86;p9"/>
          <p:cNvPicPr preferRelativeResize="0"/>
          <p:nvPr/>
        </p:nvPicPr>
        <p:blipFill rotWithShape="1">
          <a:blip r:embed="rId3">
            <a:alphaModFix/>
          </a:blip>
          <a:srcRect b="0" l="0" r="0" t="0"/>
          <a:stretch/>
        </p:blipFill>
        <p:spPr>
          <a:xfrm>
            <a:off x="7661529" y="258963"/>
            <a:ext cx="1189394" cy="630936"/>
          </a:xfrm>
          <a:prstGeom prst="rect">
            <a:avLst/>
          </a:prstGeom>
          <a:noFill/>
          <a:ln>
            <a:noFill/>
          </a:ln>
        </p:spPr>
      </p:pic>
      <p:pic>
        <p:nvPicPr>
          <p:cNvPr id="87" name="Google Shape;87;p9"/>
          <p:cNvPicPr preferRelativeResize="0"/>
          <p:nvPr/>
        </p:nvPicPr>
        <p:blipFill rotWithShape="1">
          <a:blip r:embed="rId2">
            <a:alphaModFix/>
          </a:blip>
          <a:srcRect b="0" l="0" r="0" t="0"/>
          <a:stretch/>
        </p:blipFill>
        <p:spPr>
          <a:xfrm>
            <a:off x="0" y="6451600"/>
            <a:ext cx="9144000" cy="406400"/>
          </a:xfrm>
          <a:prstGeom prst="rect">
            <a:avLst/>
          </a:prstGeom>
          <a:noFill/>
          <a:ln>
            <a:noFill/>
          </a:ln>
        </p:spPr>
      </p:pic>
      <p:pic>
        <p:nvPicPr>
          <p:cNvPr id="88" name="Google Shape;88;p9"/>
          <p:cNvPicPr preferRelativeResize="0"/>
          <p:nvPr/>
        </p:nvPicPr>
        <p:blipFill rotWithShape="1">
          <a:blip r:embed="rId3">
            <a:alphaModFix/>
          </a:blip>
          <a:srcRect b="0" l="0" r="0" t="0"/>
          <a:stretch/>
        </p:blipFill>
        <p:spPr>
          <a:xfrm>
            <a:off x="7661529" y="258963"/>
            <a:ext cx="1189394" cy="63093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2" name="Shape 92"/>
        <p:cNvGrpSpPr/>
        <p:nvPr/>
      </p:nvGrpSpPr>
      <p:grpSpPr>
        <a:xfrm>
          <a:off x="0" y="0"/>
          <a:ext cx="0" cy="0"/>
          <a:chOff x="0" y="0"/>
          <a:chExt cx="0" cy="0"/>
        </a:xfrm>
      </p:grpSpPr>
      <p:pic>
        <p:nvPicPr>
          <p:cNvPr id="93" name="Google Shape;93;p11"/>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94" name="Google Shape;94;p11"/>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95" name="Google Shape;95;p11"/>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sp>
        <p:nvSpPr>
          <p:cNvPr id="96" name="Google Shape;96;p11"/>
          <p:cNvSpPr txBox="1"/>
          <p:nvPr/>
        </p:nvSpPr>
        <p:spPr>
          <a:xfrm>
            <a:off x="199292" y="1436794"/>
            <a:ext cx="4959000" cy="3567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b="1" sz="5400">
              <a:solidFill>
                <a:srgbClr val="FFFFFF"/>
              </a:solidFill>
              <a:latin typeface="Arial Narrow"/>
              <a:ea typeface="Arial Narrow"/>
              <a:cs typeface="Arial Narrow"/>
              <a:sym typeface="Arial Narrow"/>
            </a:endParaRPr>
          </a:p>
        </p:txBody>
      </p:sp>
      <p:pic>
        <p:nvPicPr>
          <p:cNvPr id="97" name="Google Shape;97;p11"/>
          <p:cNvPicPr preferRelativeResize="0"/>
          <p:nvPr/>
        </p:nvPicPr>
        <p:blipFill rotWithShape="1">
          <a:blip r:embed="rId4">
            <a:alphaModFix/>
          </a:blip>
          <a:srcRect b="0" l="0" r="0" t="0"/>
          <a:stretch/>
        </p:blipFill>
        <p:spPr>
          <a:xfrm>
            <a:off x="-633046" y="1"/>
            <a:ext cx="9777048" cy="1154608"/>
          </a:xfrm>
          <a:prstGeom prst="rect">
            <a:avLst/>
          </a:prstGeom>
          <a:noFill/>
          <a:ln>
            <a:noFill/>
          </a:ln>
          <a:effectLst>
            <a:outerShdw blurRad="50800" rotWithShape="0" algn="t" dir="5400000" dist="76200">
              <a:srgbClr val="000000">
                <a:alpha val="40000"/>
              </a:srgbClr>
            </a:outerShdw>
          </a:effectLst>
        </p:spPr>
      </p:pic>
      <p:pic>
        <p:nvPicPr>
          <p:cNvPr id="98" name="Google Shape;98;p11"/>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sp>
        <p:nvSpPr>
          <p:cNvPr id="99" name="Google Shape;99;p11"/>
          <p:cNvSpPr txBox="1"/>
          <p:nvPr/>
        </p:nvSpPr>
        <p:spPr>
          <a:xfrm>
            <a:off x="382407" y="5245161"/>
            <a:ext cx="1795200" cy="252300"/>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rgbClr val="FFFFFF"/>
              </a:buClr>
              <a:buSzPts val="1360"/>
              <a:buFont typeface="Arial"/>
              <a:buNone/>
            </a:pPr>
            <a:r>
              <a:rPr b="0" i="0" lang="en-US" sz="1360" u="none" cap="none" strike="noStrike">
                <a:solidFill>
                  <a:srgbClr val="FFFFFF"/>
                </a:solidFill>
                <a:latin typeface="Montserrat"/>
                <a:ea typeface="Montserrat"/>
                <a:cs typeface="Montserrat"/>
                <a:sym typeface="Montserrat"/>
              </a:rPr>
              <a:t>PRESENTED BY</a:t>
            </a:r>
            <a:endParaRPr/>
          </a:p>
        </p:txBody>
      </p:sp>
      <p:pic>
        <p:nvPicPr>
          <p:cNvPr id="100" name="Google Shape;100;p11"/>
          <p:cNvPicPr preferRelativeResize="0"/>
          <p:nvPr/>
        </p:nvPicPr>
        <p:blipFill rotWithShape="1">
          <a:blip r:embed="rId5">
            <a:alphaModFix/>
          </a:blip>
          <a:srcRect b="0" l="0" r="0" t="0"/>
          <a:stretch/>
        </p:blipFill>
        <p:spPr>
          <a:xfrm>
            <a:off x="0" y="6451600"/>
            <a:ext cx="9144000" cy="406400"/>
          </a:xfrm>
          <a:prstGeom prst="rect">
            <a:avLst/>
          </a:prstGeom>
          <a:noFill/>
          <a:ln>
            <a:noFill/>
          </a:ln>
        </p:spPr>
      </p:pic>
      <p:pic>
        <p:nvPicPr>
          <p:cNvPr id="101" name="Google Shape;101;p11"/>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pic>
        <p:nvPicPr>
          <p:cNvPr id="102" name="Google Shape;102;p11"/>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pic>
        <p:nvPicPr>
          <p:cNvPr id="103" name="Google Shape;103;p11"/>
          <p:cNvPicPr preferRelativeResize="0"/>
          <p:nvPr/>
        </p:nvPicPr>
        <p:blipFill rotWithShape="1">
          <a:blip r:embed="rId5">
            <a:alphaModFix/>
          </a:blip>
          <a:srcRect b="0" l="0" r="0" t="0"/>
          <a:stretch/>
        </p:blipFill>
        <p:spPr>
          <a:xfrm>
            <a:off x="0" y="6451600"/>
            <a:ext cx="9144000" cy="406400"/>
          </a:xfrm>
          <a:prstGeom prst="rect">
            <a:avLst/>
          </a:prstGeom>
          <a:noFill/>
          <a:ln>
            <a:noFill/>
          </a:ln>
        </p:spPr>
      </p:pic>
      <p:sp>
        <p:nvSpPr>
          <p:cNvPr id="104" name="Google Shape;104;p11"/>
          <p:cNvSpPr txBox="1"/>
          <p:nvPr/>
        </p:nvSpPr>
        <p:spPr>
          <a:xfrm>
            <a:off x="1019550" y="5711600"/>
            <a:ext cx="7341900" cy="613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None/>
            </a:pPr>
            <a:r>
              <a:t/>
            </a:r>
            <a:endParaRPr b="1" sz="2800">
              <a:solidFill>
                <a:srgbClr val="065DA3"/>
              </a:solidFill>
            </a:endParaRPr>
          </a:p>
        </p:txBody>
      </p:sp>
      <p:pic>
        <p:nvPicPr>
          <p:cNvPr id="105" name="Google Shape;105;p11"/>
          <p:cNvPicPr preferRelativeResize="0"/>
          <p:nvPr/>
        </p:nvPicPr>
        <p:blipFill>
          <a:blip r:embed="rId6">
            <a:alphaModFix/>
          </a:blip>
          <a:stretch>
            <a:fillRect/>
          </a:stretch>
        </p:blipFill>
        <p:spPr>
          <a:xfrm>
            <a:off x="297472" y="179210"/>
            <a:ext cx="1881975" cy="796175"/>
          </a:xfrm>
          <a:prstGeom prst="rect">
            <a:avLst/>
          </a:prstGeom>
          <a:noFill/>
          <a:ln>
            <a:noFill/>
          </a:ln>
        </p:spPr>
      </p:pic>
      <p:sp>
        <p:nvSpPr>
          <p:cNvPr id="106" name="Google Shape;106;p11"/>
          <p:cNvSpPr txBox="1"/>
          <p:nvPr/>
        </p:nvSpPr>
        <p:spPr>
          <a:xfrm>
            <a:off x="2838425" y="91550"/>
            <a:ext cx="6226200" cy="943200"/>
          </a:xfrm>
          <a:prstGeom prst="rect">
            <a:avLst/>
          </a:prstGeom>
          <a:noFill/>
          <a:ln>
            <a:noFill/>
          </a:ln>
        </p:spPr>
        <p:txBody>
          <a:bodyPr anchorCtr="0" anchor="ctr" bIns="45700" lIns="91425" spcFirstLastPara="1" rIns="91425" wrap="square" tIns="45700">
            <a:noAutofit/>
          </a:bodyPr>
          <a:lstStyle/>
          <a:p>
            <a:pPr indent="0" lvl="0" marL="0" rtl="0" algn="r">
              <a:lnSpc>
                <a:spcPct val="80000"/>
              </a:lnSpc>
              <a:spcBef>
                <a:spcPts val="0"/>
              </a:spcBef>
              <a:spcAft>
                <a:spcPts val="0"/>
              </a:spcAft>
              <a:buNone/>
            </a:pPr>
            <a:r>
              <a:t/>
            </a:r>
            <a:endParaRPr b="1" sz="3600">
              <a:solidFill>
                <a:srgbClr val="FFFFFF"/>
              </a:solidFill>
            </a:endParaRPr>
          </a:p>
        </p:txBody>
      </p:sp>
      <p:sp>
        <p:nvSpPr>
          <p:cNvPr id="107" name="Google Shape;107;p11"/>
          <p:cNvSpPr txBox="1"/>
          <p:nvPr/>
        </p:nvSpPr>
        <p:spPr>
          <a:xfrm>
            <a:off x="199300" y="1626550"/>
            <a:ext cx="4000500" cy="29970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None/>
            </a:pPr>
            <a:r>
              <a:t/>
            </a:r>
            <a:endParaRPr b="1" sz="3600">
              <a:solidFill>
                <a:srgbClr val="FFFFFF"/>
              </a:solidFill>
            </a:endParaRPr>
          </a:p>
        </p:txBody>
      </p:sp>
      <p:sp>
        <p:nvSpPr>
          <p:cNvPr id="108" name="Google Shape;108;p11"/>
          <p:cNvSpPr txBox="1"/>
          <p:nvPr/>
        </p:nvSpPr>
        <p:spPr>
          <a:xfrm>
            <a:off x="1946025" y="5711600"/>
            <a:ext cx="6060900" cy="613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None/>
            </a:pPr>
            <a:r>
              <a:t/>
            </a:r>
            <a:endParaRPr b="1" sz="2800">
              <a:solidFill>
                <a:srgbClr val="065DA3"/>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9" Type="http://schemas.openxmlformats.org/officeDocument/2006/relationships/theme" Target="../theme/theme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213946" y="214539"/>
            <a:ext cx="8672146" cy="77992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65DA3"/>
              </a:buClr>
              <a:buSzPts val="3600"/>
              <a:buFont typeface="Arial Narrow"/>
              <a:buNone/>
              <a:defRPr b="1" i="0" sz="3600" u="none" cap="none" strike="noStrike">
                <a:solidFill>
                  <a:srgbClr val="065DA3"/>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213946" y="1291174"/>
            <a:ext cx="8672146" cy="5131069"/>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65DA3"/>
              </a:buClr>
              <a:buSzPts val="2800"/>
              <a:buFont typeface="Arial"/>
              <a:buChar char="•"/>
              <a:defRPr b="1" i="0" sz="2800" u="none" cap="none" strike="noStrike">
                <a:solidFill>
                  <a:srgbClr val="065DA3"/>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rgbClr val="065DA3"/>
              </a:buClr>
              <a:buSzPts val="2000"/>
              <a:buFont typeface="Arial"/>
              <a:buChar char="•"/>
              <a:defRPr b="0" i="0" sz="2000" u="none" cap="none" strike="noStrike">
                <a:solidFill>
                  <a:srgbClr val="065DA3"/>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rgbClr val="065DA3"/>
              </a:buClr>
              <a:buSzPts val="1800"/>
              <a:buFont typeface="Arial"/>
              <a:buChar char="•"/>
              <a:defRPr b="0" i="0" sz="1800" u="none" cap="none" strike="noStrike">
                <a:solidFill>
                  <a:srgbClr val="065DA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 name="Shape 89"/>
        <p:cNvGrpSpPr/>
        <p:nvPr/>
      </p:nvGrpSpPr>
      <p:grpSpPr>
        <a:xfrm>
          <a:off x="0" y="0"/>
          <a:ext cx="0" cy="0"/>
          <a:chOff x="0" y="0"/>
          <a:chExt cx="0" cy="0"/>
        </a:xfrm>
      </p:grpSpPr>
      <p:sp>
        <p:nvSpPr>
          <p:cNvPr id="90" name="Google Shape;90;p10"/>
          <p:cNvSpPr txBox="1"/>
          <p:nvPr>
            <p:ph type="title"/>
          </p:nvPr>
        </p:nvSpPr>
        <p:spPr>
          <a:xfrm>
            <a:off x="213946" y="214539"/>
            <a:ext cx="8672100" cy="7800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65DA3"/>
              </a:buClr>
              <a:buSzPts val="3600"/>
              <a:buFont typeface="Arial Narrow"/>
              <a:buNone/>
              <a:defRPr b="1" i="0" sz="3600" u="none" cap="none" strike="noStrike">
                <a:solidFill>
                  <a:srgbClr val="065DA3"/>
                </a:solidFill>
                <a:latin typeface="Arial Narrow"/>
                <a:ea typeface="Arial Narrow"/>
                <a:cs typeface="Arial Narrow"/>
                <a:sym typeface="Arial Na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1" name="Google Shape;91;p10"/>
          <p:cNvSpPr txBox="1"/>
          <p:nvPr>
            <p:ph idx="1" type="body"/>
          </p:nvPr>
        </p:nvSpPr>
        <p:spPr>
          <a:xfrm>
            <a:off x="213946" y="1291174"/>
            <a:ext cx="8672100" cy="513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65DA3"/>
              </a:buClr>
              <a:buSzPts val="2800"/>
              <a:buFont typeface="Arial"/>
              <a:buChar char="•"/>
              <a:defRPr b="1" i="0" sz="2800" u="none" cap="none" strike="noStrike">
                <a:solidFill>
                  <a:srgbClr val="065DA3"/>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rgbClr val="065DA3"/>
              </a:buClr>
              <a:buSzPts val="2000"/>
              <a:buFont typeface="Arial"/>
              <a:buChar char="•"/>
              <a:defRPr b="0" i="0" sz="2000" u="none" cap="none" strike="noStrike">
                <a:solidFill>
                  <a:srgbClr val="065DA3"/>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rgbClr val="065DA3"/>
              </a:buClr>
              <a:buSzPts val="1800"/>
              <a:buFont typeface="Arial"/>
              <a:buChar char="•"/>
              <a:defRPr b="0" i="0" sz="1800" u="none" cap="none" strike="noStrike">
                <a:solidFill>
                  <a:srgbClr val="065DA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2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2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9"/>
          <p:cNvSpPr txBox="1"/>
          <p:nvPr/>
        </p:nvSpPr>
        <p:spPr>
          <a:xfrm>
            <a:off x="2851125" y="147575"/>
            <a:ext cx="6116100" cy="8607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None/>
            </a:pPr>
            <a:r>
              <a:rPr b="1" lang="en-US" sz="3500">
                <a:solidFill>
                  <a:srgbClr val="FFFFFF"/>
                </a:solidFill>
              </a:rPr>
              <a:t>SESSION </a:t>
            </a:r>
            <a:r>
              <a:rPr b="1" lang="en-US" sz="3500">
                <a:solidFill>
                  <a:srgbClr val="FFFFFF"/>
                </a:solidFill>
              </a:rPr>
              <a:t>3</a:t>
            </a:r>
            <a:endParaRPr b="1" sz="3500">
              <a:solidFill>
                <a:srgbClr val="FFFFFF"/>
              </a:solidFill>
            </a:endParaRPr>
          </a:p>
        </p:txBody>
      </p:sp>
      <p:sp>
        <p:nvSpPr>
          <p:cNvPr id="170" name="Google Shape;170;p19"/>
          <p:cNvSpPr txBox="1"/>
          <p:nvPr/>
        </p:nvSpPr>
        <p:spPr>
          <a:xfrm>
            <a:off x="297475" y="1395300"/>
            <a:ext cx="3927000" cy="3435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b="1" lang="en-US" sz="4500">
                <a:solidFill>
                  <a:srgbClr val="FFFFFF"/>
                </a:solidFill>
                <a:latin typeface="Arial Narrow"/>
                <a:ea typeface="Arial Narrow"/>
                <a:cs typeface="Arial Narrow"/>
                <a:sym typeface="Arial Narrow"/>
              </a:rPr>
              <a:t>CO</a:t>
            </a:r>
            <a:r>
              <a:rPr b="1" lang="en-US" sz="4500">
                <a:solidFill>
                  <a:srgbClr val="FFFFFF"/>
                </a:solidFill>
                <a:latin typeface="Arial Narrow"/>
                <a:ea typeface="Arial Narrow"/>
                <a:cs typeface="Arial Narrow"/>
                <a:sym typeface="Arial Narrow"/>
              </a:rPr>
              <a:t>-</a:t>
            </a:r>
            <a:r>
              <a:rPr b="1" lang="en-US" sz="4500">
                <a:solidFill>
                  <a:srgbClr val="FFFFFF"/>
                </a:solidFill>
                <a:latin typeface="Arial Narrow"/>
                <a:ea typeface="Arial Narrow"/>
                <a:cs typeface="Arial Narrow"/>
                <a:sym typeface="Arial Narrow"/>
              </a:rPr>
              <a:t>CREATE</a:t>
            </a:r>
            <a:endParaRPr b="1" sz="4500">
              <a:solidFill>
                <a:srgbClr val="FFFFFF"/>
              </a:solidFill>
              <a:latin typeface="Arial Narrow"/>
              <a:ea typeface="Arial Narrow"/>
              <a:cs typeface="Arial Narrow"/>
              <a:sym typeface="Arial Narrow"/>
            </a:endParaRPr>
          </a:p>
          <a:p>
            <a:pPr indent="0" lvl="0" marL="0" rtl="0" algn="l">
              <a:lnSpc>
                <a:spcPct val="100000"/>
              </a:lnSpc>
              <a:spcBef>
                <a:spcPts val="0"/>
              </a:spcBef>
              <a:spcAft>
                <a:spcPts val="0"/>
              </a:spcAft>
              <a:buNone/>
            </a:pPr>
            <a:r>
              <a:rPr b="1" lang="en-US" sz="4500">
                <a:solidFill>
                  <a:srgbClr val="FFFFFF"/>
                </a:solidFill>
                <a:latin typeface="Arial Narrow"/>
                <a:ea typeface="Arial Narrow"/>
                <a:cs typeface="Arial Narrow"/>
                <a:sym typeface="Arial Narrow"/>
              </a:rPr>
              <a:t>AND  </a:t>
            </a:r>
            <a:endParaRPr b="1" sz="4500">
              <a:solidFill>
                <a:srgbClr val="FFFFFF"/>
              </a:solidFill>
              <a:latin typeface="Arial Narrow"/>
              <a:ea typeface="Arial Narrow"/>
              <a:cs typeface="Arial Narrow"/>
              <a:sym typeface="Arial Narrow"/>
            </a:endParaRPr>
          </a:p>
          <a:p>
            <a:pPr indent="0" lvl="0" marL="0" rtl="0" algn="l">
              <a:lnSpc>
                <a:spcPct val="100000"/>
              </a:lnSpc>
              <a:spcBef>
                <a:spcPts val="0"/>
              </a:spcBef>
              <a:spcAft>
                <a:spcPts val="0"/>
              </a:spcAft>
              <a:buNone/>
            </a:pPr>
            <a:r>
              <a:rPr b="1" lang="en-US" sz="4500">
                <a:solidFill>
                  <a:srgbClr val="FFFFFF"/>
                </a:solidFill>
                <a:latin typeface="Arial Narrow"/>
                <a:ea typeface="Arial Narrow"/>
                <a:cs typeface="Arial Narrow"/>
                <a:sym typeface="Arial Narrow"/>
              </a:rPr>
              <a:t>HACK THE SYSTEM</a:t>
            </a:r>
            <a:endParaRPr b="1" sz="4500">
              <a:solidFill>
                <a:srgbClr val="FFFFFF"/>
              </a:solidFill>
              <a:latin typeface="Arial Narrow"/>
              <a:ea typeface="Arial Narrow"/>
              <a:cs typeface="Arial Narrow"/>
              <a:sym typeface="Arial Narrow"/>
            </a:endParaRPr>
          </a:p>
        </p:txBody>
      </p:sp>
      <p:sp>
        <p:nvSpPr>
          <p:cNvPr id="171" name="Google Shape;171;p19"/>
          <p:cNvSpPr txBox="1"/>
          <p:nvPr/>
        </p:nvSpPr>
        <p:spPr>
          <a:xfrm>
            <a:off x="-150" y="5711600"/>
            <a:ext cx="9144000" cy="613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None/>
            </a:pPr>
            <a:r>
              <a:rPr lang="en-US" sz="1100">
                <a:highlight>
                  <a:srgbClr val="FFFFFF"/>
                </a:highlight>
              </a:rPr>
              <a:t>© 2019 The University of Texas Health Science Center at Houston. All rights are reserved. </a:t>
            </a:r>
            <a:br>
              <a:rPr lang="en-US" sz="1100">
                <a:highlight>
                  <a:srgbClr val="FFFFFF"/>
                </a:highlight>
              </a:rPr>
            </a:br>
            <a:r>
              <a:rPr lang="en-US" sz="1100">
                <a:highlight>
                  <a:srgbClr val="FFFFFF"/>
                </a:highlight>
              </a:rPr>
              <a:t>CATCH® is a registered trademark of The Regents of the University of California.  </a:t>
            </a:r>
            <a:endParaRPr b="1" sz="2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8"/>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600">
                <a:solidFill>
                  <a:srgbClr val="FFFFFF"/>
                </a:solidFill>
                <a:latin typeface="Arial Narrow"/>
                <a:ea typeface="Arial Narrow"/>
                <a:cs typeface="Arial Narrow"/>
                <a:sym typeface="Arial Narrow"/>
              </a:rPr>
              <a:t>FIND THE RULES. CO-CREATE. HACK THE SYSTEM.</a:t>
            </a:r>
            <a:endParaRPr b="1" sz="3600">
              <a:solidFill>
                <a:srgbClr val="FFFFFF"/>
              </a:solidFill>
            </a:endParaRPr>
          </a:p>
        </p:txBody>
      </p:sp>
      <p:pic>
        <p:nvPicPr>
          <p:cNvPr id="259" name="Google Shape;259;p28"/>
          <p:cNvPicPr preferRelativeResize="0"/>
          <p:nvPr/>
        </p:nvPicPr>
        <p:blipFill>
          <a:blip r:embed="rId3">
            <a:alphaModFix/>
          </a:blip>
          <a:stretch>
            <a:fillRect/>
          </a:stretch>
        </p:blipFill>
        <p:spPr>
          <a:xfrm>
            <a:off x="1293375" y="1553075"/>
            <a:ext cx="6557251" cy="4371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9"/>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p>
            <a:pPr indent="-393065" lvl="0" marL="457200" rtl="0" algn="l">
              <a:lnSpc>
                <a:spcPct val="100000"/>
              </a:lnSpc>
              <a:spcBef>
                <a:spcPts val="0"/>
              </a:spcBef>
              <a:spcAft>
                <a:spcPts val="0"/>
              </a:spcAft>
              <a:buSzPts val="2590"/>
              <a:buAutoNum type="arabicPeriod"/>
            </a:pPr>
            <a:r>
              <a:rPr lang="en-US" sz="2590"/>
              <a:t>Split your workgroup into two teams.</a:t>
            </a:r>
            <a:endParaRPr/>
          </a:p>
          <a:p>
            <a:pPr indent="-369569" lvl="1" marL="914400" rtl="0" algn="l">
              <a:lnSpc>
                <a:spcPct val="100000"/>
              </a:lnSpc>
              <a:spcBef>
                <a:spcPts val="0"/>
              </a:spcBef>
              <a:spcAft>
                <a:spcPts val="0"/>
              </a:spcAft>
              <a:buSzPts val="2220"/>
              <a:buAutoNum type="alphaLcPeriod"/>
            </a:pPr>
            <a:r>
              <a:rPr lang="en-US" sz="2220"/>
              <a:t>Team one: Find the answers to the school rules questions.</a:t>
            </a:r>
            <a:endParaRPr/>
          </a:p>
          <a:p>
            <a:pPr indent="-369569" lvl="1" marL="914400" rtl="0" algn="l">
              <a:lnSpc>
                <a:spcPct val="100000"/>
              </a:lnSpc>
              <a:spcBef>
                <a:spcPts val="0"/>
              </a:spcBef>
              <a:spcAft>
                <a:spcPts val="0"/>
              </a:spcAft>
              <a:buSzPts val="2220"/>
              <a:buAutoNum type="alphaLcPeriod"/>
            </a:pPr>
            <a:r>
              <a:rPr lang="en-US" sz="2220"/>
              <a:t>Team two: Find the answers to the local, </a:t>
            </a:r>
            <a:r>
              <a:rPr lang="en-US" sz="2220"/>
              <a:t>state</a:t>
            </a:r>
            <a:r>
              <a:rPr lang="en-US" sz="2220"/>
              <a:t>, and national rules.</a:t>
            </a:r>
            <a:endParaRPr/>
          </a:p>
          <a:p>
            <a:pPr indent="-393065" lvl="0" marL="457200" rtl="0" algn="l">
              <a:lnSpc>
                <a:spcPct val="100000"/>
              </a:lnSpc>
              <a:spcBef>
                <a:spcPts val="0"/>
              </a:spcBef>
              <a:spcAft>
                <a:spcPts val="0"/>
              </a:spcAft>
              <a:buSzPts val="2590"/>
              <a:buAutoNum type="arabicPeriod"/>
            </a:pPr>
            <a:r>
              <a:rPr lang="en-US" sz="2590"/>
              <a:t>For each line, each team indicates </a:t>
            </a:r>
            <a:r>
              <a:rPr lang="en-US" sz="2590">
                <a:solidFill>
                  <a:schemeClr val="dk1"/>
                </a:solidFill>
              </a:rPr>
              <a:t>Yes or No </a:t>
            </a:r>
            <a:r>
              <a:rPr lang="en-US" sz="2590"/>
              <a:t>whether the rule is present at the school district level OR the local, state, and/or national level. </a:t>
            </a:r>
            <a:endParaRPr/>
          </a:p>
          <a:p>
            <a:pPr indent="-393065" lvl="0" marL="457200" rtl="0" algn="l">
              <a:lnSpc>
                <a:spcPct val="100000"/>
              </a:lnSpc>
              <a:spcBef>
                <a:spcPts val="0"/>
              </a:spcBef>
              <a:spcAft>
                <a:spcPts val="0"/>
              </a:spcAft>
              <a:buSzPts val="2590"/>
              <a:buAutoNum type="arabicPeriod"/>
            </a:pPr>
            <a:r>
              <a:rPr lang="en-US" sz="2590"/>
              <a:t>For each </a:t>
            </a:r>
            <a:r>
              <a:rPr lang="en-US" sz="2590">
                <a:solidFill>
                  <a:schemeClr val="dk1"/>
                </a:solidFill>
              </a:rPr>
              <a:t>Yes</a:t>
            </a:r>
            <a:r>
              <a:rPr lang="en-US" sz="2590"/>
              <a:t>, team members should discuss how to strengthen the rule.</a:t>
            </a:r>
            <a:endParaRPr sz="2590"/>
          </a:p>
          <a:p>
            <a:pPr indent="-393065" lvl="0" marL="457200" rtl="0" algn="l">
              <a:lnSpc>
                <a:spcPct val="100000"/>
              </a:lnSpc>
              <a:spcBef>
                <a:spcPts val="0"/>
              </a:spcBef>
              <a:spcAft>
                <a:spcPts val="0"/>
              </a:spcAft>
              <a:buSzPts val="2590"/>
              <a:buAutoNum type="arabicPeriod"/>
            </a:pPr>
            <a:r>
              <a:rPr lang="en-US" sz="2590"/>
              <a:t>For each </a:t>
            </a:r>
            <a:r>
              <a:rPr lang="en-US" sz="2590">
                <a:solidFill>
                  <a:schemeClr val="dk1"/>
                </a:solidFill>
              </a:rPr>
              <a:t>No</a:t>
            </a:r>
            <a:r>
              <a:rPr lang="en-US" sz="2590"/>
              <a:t>, team members should work outside of class to write their own rule. </a:t>
            </a:r>
            <a:endParaRPr/>
          </a:p>
          <a:p>
            <a:pPr indent="-349885" lvl="0" marL="514350" rtl="0" algn="l">
              <a:lnSpc>
                <a:spcPct val="100000"/>
              </a:lnSpc>
              <a:spcBef>
                <a:spcPts val="1000"/>
              </a:spcBef>
              <a:spcAft>
                <a:spcPts val="0"/>
              </a:spcAft>
              <a:buClr>
                <a:srgbClr val="065DA3"/>
              </a:buClr>
              <a:buSzPts val="2590"/>
              <a:buFont typeface="Calibri"/>
              <a:buNone/>
            </a:pPr>
            <a:r>
              <a:t/>
            </a:r>
            <a:endParaRPr sz="2590"/>
          </a:p>
          <a:p>
            <a:pPr indent="-64135" lvl="0" marL="228600" rtl="0" algn="l">
              <a:lnSpc>
                <a:spcPct val="100000"/>
              </a:lnSpc>
              <a:spcBef>
                <a:spcPts val="1000"/>
              </a:spcBef>
              <a:spcAft>
                <a:spcPts val="0"/>
              </a:spcAft>
              <a:buClr>
                <a:srgbClr val="065DA3"/>
              </a:buClr>
              <a:buSzPts val="2590"/>
              <a:buFont typeface="Arial"/>
              <a:buNone/>
            </a:pPr>
            <a:r>
              <a:t/>
            </a:r>
            <a:endParaRPr sz="2590"/>
          </a:p>
        </p:txBody>
      </p:sp>
      <p:sp>
        <p:nvSpPr>
          <p:cNvPr id="266" name="Google Shape;266;p29"/>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600">
                <a:solidFill>
                  <a:srgbClr val="FFFFFF"/>
                </a:solidFill>
                <a:latin typeface="Arial Narrow"/>
                <a:ea typeface="Arial Narrow"/>
                <a:cs typeface="Arial Narrow"/>
                <a:sym typeface="Arial Narrow"/>
              </a:rPr>
              <a:t>ACTIVITY 2: TOBACCO &amp; E-CIGARETTE LAW INVESTIGATION</a:t>
            </a:r>
            <a:endParaRPr b="1" sz="36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0"/>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600">
                <a:solidFill>
                  <a:srgbClr val="FFFFFF"/>
                </a:solidFill>
                <a:latin typeface="Arial Narrow"/>
                <a:ea typeface="Arial Narrow"/>
                <a:cs typeface="Arial Narrow"/>
                <a:sym typeface="Arial Narrow"/>
              </a:rPr>
              <a:t>ACTIVITY 2: TOBACCO &amp; E-CIGARETTE LAW INVESTIGATION</a:t>
            </a:r>
            <a:endParaRPr b="1" sz="3600">
              <a:solidFill>
                <a:srgbClr val="FFFFFF"/>
              </a:solidFill>
            </a:endParaRPr>
          </a:p>
        </p:txBody>
      </p:sp>
      <p:pic>
        <p:nvPicPr>
          <p:cNvPr id="273" name="Google Shape;273;p30"/>
          <p:cNvPicPr preferRelativeResize="0"/>
          <p:nvPr/>
        </p:nvPicPr>
        <p:blipFill rotWithShape="1">
          <a:blip r:embed="rId3">
            <a:alphaModFix/>
          </a:blip>
          <a:srcRect b="0" l="10559" r="8462" t="0"/>
          <a:stretch/>
        </p:blipFill>
        <p:spPr>
          <a:xfrm>
            <a:off x="415250" y="1692525"/>
            <a:ext cx="8313524" cy="37510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1"/>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p>
            <a:pPr indent="-406400" lvl="0" marL="457200" rtl="0" algn="l">
              <a:spcBef>
                <a:spcPts val="0"/>
              </a:spcBef>
              <a:spcAft>
                <a:spcPts val="0"/>
              </a:spcAft>
              <a:buSzPts val="2800"/>
              <a:buChar char="•"/>
            </a:pPr>
            <a:r>
              <a:rPr lang="en-US"/>
              <a:t>Some reasons why these rules aren’t universal include:  </a:t>
            </a:r>
            <a:endParaRPr/>
          </a:p>
          <a:p>
            <a:pPr indent="-381000" lvl="1" marL="914400" rtl="0" algn="l">
              <a:spcBef>
                <a:spcPts val="0"/>
              </a:spcBef>
              <a:spcAft>
                <a:spcPts val="0"/>
              </a:spcAft>
              <a:buSzPts val="2400"/>
              <a:buChar char="•"/>
            </a:pPr>
            <a:r>
              <a:rPr lang="en-US" sz="2500"/>
              <a:t>Tobacco and e-cigarette companies have the money and power to influence policies. </a:t>
            </a:r>
            <a:endParaRPr sz="2500"/>
          </a:p>
          <a:p>
            <a:pPr indent="-381000" lvl="1" marL="914400" rtl="0" algn="l">
              <a:spcBef>
                <a:spcPts val="0"/>
              </a:spcBef>
              <a:spcAft>
                <a:spcPts val="0"/>
              </a:spcAft>
              <a:buSzPts val="2400"/>
              <a:buChar char="•"/>
            </a:pPr>
            <a:r>
              <a:rPr lang="en-US" sz="2500"/>
              <a:t>Tobacco industry (and paychecks) depend on addicting middle and high school students. </a:t>
            </a:r>
            <a:endParaRPr/>
          </a:p>
          <a:p>
            <a:pPr indent="-406400" lvl="0" marL="457200" rtl="0" algn="l">
              <a:spcBef>
                <a:spcPts val="0"/>
              </a:spcBef>
              <a:spcAft>
                <a:spcPts val="0"/>
              </a:spcAft>
              <a:buSzPts val="2800"/>
              <a:buChar char="•"/>
            </a:pPr>
            <a:r>
              <a:rPr lang="en-US"/>
              <a:t>Youth have a voice, In the next lesson you will have the opportunity to:  </a:t>
            </a:r>
            <a:endParaRPr/>
          </a:p>
          <a:p>
            <a:pPr indent="0" lvl="0" marL="0" rtl="0" algn="ctr">
              <a:spcBef>
                <a:spcPts val="3000"/>
              </a:spcBef>
              <a:spcAft>
                <a:spcPts val="0"/>
              </a:spcAft>
              <a:buClr>
                <a:schemeClr val="dk1"/>
              </a:buClr>
              <a:buSzPts val="1100"/>
              <a:buFont typeface="Arial"/>
              <a:buNone/>
            </a:pPr>
            <a:r>
              <a:rPr lang="en-US" sz="4500">
                <a:solidFill>
                  <a:srgbClr val="CB0521"/>
                </a:solidFill>
              </a:rPr>
              <a:t>LET IT BE HEARD!</a:t>
            </a:r>
            <a:endParaRPr b="0" sz="4500">
              <a:solidFill>
                <a:srgbClr val="CB0521"/>
              </a:solidFill>
            </a:endParaRPr>
          </a:p>
          <a:p>
            <a:pPr indent="0" lvl="0" marL="0" rtl="0" algn="l">
              <a:spcBef>
                <a:spcPts val="1000"/>
              </a:spcBef>
              <a:spcAft>
                <a:spcPts val="0"/>
              </a:spcAft>
              <a:buClr>
                <a:srgbClr val="065DA3"/>
              </a:buClr>
              <a:buSzPts val="2800"/>
              <a:buFont typeface="Arial"/>
              <a:buNone/>
            </a:pPr>
            <a:r>
              <a:rPr b="0" lang="en-US">
                <a:solidFill>
                  <a:srgbClr val="CB0521"/>
                </a:solidFill>
              </a:rPr>
              <a:t> </a:t>
            </a:r>
            <a:endParaRPr b="0">
              <a:solidFill>
                <a:srgbClr val="CB0521"/>
              </a:solidFill>
            </a:endParaRPr>
          </a:p>
          <a:p>
            <a:pPr indent="0" lvl="0" marL="0" rtl="0" algn="l">
              <a:spcBef>
                <a:spcPts val="1000"/>
              </a:spcBef>
              <a:spcAft>
                <a:spcPts val="0"/>
              </a:spcAft>
              <a:buClr>
                <a:srgbClr val="065DA3"/>
              </a:buClr>
              <a:buSzPts val="2800"/>
              <a:buFont typeface="Arial"/>
              <a:buNone/>
            </a:pPr>
            <a:r>
              <a:t/>
            </a:r>
            <a:endParaRPr b="0" sz="2400">
              <a:solidFill>
                <a:srgbClr val="C00000"/>
              </a:solidFill>
            </a:endParaRPr>
          </a:p>
          <a:p>
            <a:pPr indent="0" lvl="0" marL="0" rtl="0" algn="l">
              <a:spcBef>
                <a:spcPts val="1000"/>
              </a:spcBef>
              <a:spcAft>
                <a:spcPts val="0"/>
              </a:spcAft>
              <a:buClr>
                <a:srgbClr val="065DA3"/>
              </a:buClr>
              <a:buSzPts val="2800"/>
              <a:buFont typeface="Arial"/>
              <a:buNone/>
            </a:pPr>
            <a:r>
              <a:t/>
            </a:r>
            <a:endParaRPr/>
          </a:p>
          <a:p>
            <a:pPr indent="0" lvl="0" marL="0" rtl="0" algn="l">
              <a:lnSpc>
                <a:spcPct val="100000"/>
              </a:lnSpc>
              <a:spcBef>
                <a:spcPts val="1000"/>
              </a:spcBef>
              <a:spcAft>
                <a:spcPts val="0"/>
              </a:spcAft>
              <a:buClr>
                <a:srgbClr val="065DA3"/>
              </a:buClr>
              <a:buSzPts val="2800"/>
              <a:buFont typeface="Arial"/>
              <a:buNone/>
            </a:pPr>
            <a:r>
              <a:t/>
            </a:r>
            <a:endParaRPr/>
          </a:p>
        </p:txBody>
      </p:sp>
      <p:cxnSp>
        <p:nvCxnSpPr>
          <p:cNvPr id="280" name="Google Shape;280;p31"/>
          <p:cNvCxnSpPr>
            <a:stCxn id="281" idx="1"/>
            <a:endCxn id="281" idx="1"/>
          </p:cNvCxnSpPr>
          <p:nvPr/>
        </p:nvCxnSpPr>
        <p:spPr>
          <a:xfrm>
            <a:off x="10321675" y="4687925"/>
            <a:ext cx="0" cy="0"/>
          </a:xfrm>
          <a:prstGeom prst="straightConnector1">
            <a:avLst/>
          </a:prstGeom>
          <a:noFill/>
          <a:ln cap="flat" cmpd="sng" w="9525">
            <a:solidFill>
              <a:schemeClr val="dk2"/>
            </a:solidFill>
            <a:prstDash val="solid"/>
            <a:round/>
            <a:headEnd len="med" w="med" type="none"/>
            <a:tailEnd len="med" w="med" type="triangle"/>
          </a:ln>
        </p:spPr>
      </p:cxnSp>
      <p:sp>
        <p:nvSpPr>
          <p:cNvPr id="282" name="Google Shape;282;p31"/>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4000">
                <a:solidFill>
                  <a:srgbClr val="FFFFFF"/>
                </a:solidFill>
                <a:latin typeface="Arial Narrow"/>
                <a:ea typeface="Arial Narrow"/>
                <a:cs typeface="Arial Narrow"/>
                <a:sym typeface="Arial Narrow"/>
              </a:rPr>
              <a:t>WHY AREN’T THEY UNIVERSAL?</a:t>
            </a:r>
            <a:endParaRPr b="1" sz="40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0"/>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sz="2590"/>
              <a:t>Adults make all the rules:</a:t>
            </a:r>
            <a:endParaRPr/>
          </a:p>
          <a:p>
            <a:pPr indent="-228600" lvl="1" marL="685800" rtl="0" algn="l">
              <a:lnSpc>
                <a:spcPct val="90000"/>
              </a:lnSpc>
              <a:spcBef>
                <a:spcPts val="500"/>
              </a:spcBef>
              <a:spcAft>
                <a:spcPts val="0"/>
              </a:spcAft>
              <a:buClr>
                <a:schemeClr val="dk1"/>
              </a:buClr>
              <a:buSzPts val="2220"/>
              <a:buFont typeface="Arial"/>
              <a:buChar char="•"/>
            </a:pPr>
            <a:r>
              <a:rPr lang="en-US" sz="2220"/>
              <a:t>Driving age </a:t>
            </a:r>
            <a:endParaRPr/>
          </a:p>
          <a:p>
            <a:pPr indent="-228600" lvl="1" marL="685800" rtl="0" algn="l">
              <a:lnSpc>
                <a:spcPct val="90000"/>
              </a:lnSpc>
              <a:spcBef>
                <a:spcPts val="500"/>
              </a:spcBef>
              <a:spcAft>
                <a:spcPts val="0"/>
              </a:spcAft>
              <a:buClr>
                <a:schemeClr val="dk1"/>
              </a:buClr>
              <a:buSzPts val="2220"/>
              <a:buFont typeface="Arial"/>
              <a:buChar char="•"/>
            </a:pPr>
            <a:r>
              <a:rPr lang="en-US" sz="2220"/>
              <a:t>Curfew </a:t>
            </a:r>
            <a:endParaRPr/>
          </a:p>
          <a:p>
            <a:pPr indent="-228600" lvl="1" marL="685800" rtl="0" algn="l">
              <a:lnSpc>
                <a:spcPct val="90000"/>
              </a:lnSpc>
              <a:spcBef>
                <a:spcPts val="500"/>
              </a:spcBef>
              <a:spcAft>
                <a:spcPts val="0"/>
              </a:spcAft>
              <a:buClr>
                <a:schemeClr val="dk1"/>
              </a:buClr>
              <a:buSzPts val="2220"/>
              <a:buFont typeface="Arial"/>
              <a:buChar char="•"/>
            </a:pPr>
            <a:r>
              <a:rPr lang="en-US" sz="2220"/>
              <a:t>Start and stop time of school</a:t>
            </a:r>
            <a:endParaRPr/>
          </a:p>
          <a:p>
            <a:pPr indent="-228600" lvl="1" marL="685800" rtl="0" algn="l">
              <a:lnSpc>
                <a:spcPct val="90000"/>
              </a:lnSpc>
              <a:spcBef>
                <a:spcPts val="500"/>
              </a:spcBef>
              <a:spcAft>
                <a:spcPts val="0"/>
              </a:spcAft>
              <a:buClr>
                <a:schemeClr val="dk1"/>
              </a:buClr>
              <a:buSzPts val="2220"/>
              <a:buFont typeface="Arial"/>
              <a:buChar char="•"/>
            </a:pPr>
            <a:r>
              <a:rPr lang="en-US" sz="2220"/>
              <a:t>Dress code and hair type</a:t>
            </a:r>
            <a:endParaRPr/>
          </a:p>
          <a:p>
            <a:pPr indent="-228600" lvl="1" marL="685800" rtl="0" algn="l">
              <a:lnSpc>
                <a:spcPct val="90000"/>
              </a:lnSpc>
              <a:spcBef>
                <a:spcPts val="500"/>
              </a:spcBef>
              <a:spcAft>
                <a:spcPts val="0"/>
              </a:spcAft>
              <a:buClr>
                <a:schemeClr val="dk1"/>
              </a:buClr>
              <a:buSzPts val="2220"/>
              <a:buFont typeface="Arial"/>
              <a:buChar char="•"/>
            </a:pPr>
            <a:r>
              <a:rPr lang="en-US" sz="2220"/>
              <a:t>Food served at school</a:t>
            </a:r>
            <a:endParaRPr/>
          </a:p>
          <a:p>
            <a:pPr indent="-228600" lvl="1" marL="685800" rtl="0" algn="l">
              <a:lnSpc>
                <a:spcPct val="90000"/>
              </a:lnSpc>
              <a:spcBef>
                <a:spcPts val="500"/>
              </a:spcBef>
              <a:spcAft>
                <a:spcPts val="0"/>
              </a:spcAft>
              <a:buClr>
                <a:schemeClr val="dk1"/>
              </a:buClr>
              <a:buSzPts val="2220"/>
              <a:buFont typeface="Arial"/>
              <a:buChar char="•"/>
            </a:pPr>
            <a:r>
              <a:rPr lang="en-US" sz="2220"/>
              <a:t>School curriculum</a:t>
            </a:r>
            <a:endParaRPr sz="2220"/>
          </a:p>
          <a:p>
            <a:pPr indent="0" lvl="0" marL="685800" rtl="0" algn="l">
              <a:lnSpc>
                <a:spcPct val="90000"/>
              </a:lnSpc>
              <a:spcBef>
                <a:spcPts val="500"/>
              </a:spcBef>
              <a:spcAft>
                <a:spcPts val="0"/>
              </a:spcAft>
              <a:buNone/>
            </a:pPr>
            <a:r>
              <a:t/>
            </a:r>
            <a:endParaRPr sz="2220"/>
          </a:p>
          <a:p>
            <a:pPr indent="0" lvl="0" marL="0" rtl="0" algn="l">
              <a:lnSpc>
                <a:spcPct val="90000"/>
              </a:lnSpc>
              <a:spcBef>
                <a:spcPts val="1000"/>
              </a:spcBef>
              <a:spcAft>
                <a:spcPts val="0"/>
              </a:spcAft>
              <a:buNone/>
            </a:pPr>
            <a:r>
              <a:rPr lang="en-US" sz="2590"/>
              <a:t>Today, you get to </a:t>
            </a:r>
            <a:r>
              <a:rPr lang="en-US" sz="2590">
                <a:solidFill>
                  <a:srgbClr val="D71921"/>
                </a:solidFill>
              </a:rPr>
              <a:t>improve</a:t>
            </a:r>
            <a:r>
              <a:rPr lang="en-US" sz="2590"/>
              <a:t> the rules, laws and codes OR </a:t>
            </a:r>
            <a:r>
              <a:rPr lang="en-US" sz="2590">
                <a:solidFill>
                  <a:srgbClr val="D71921"/>
                </a:solidFill>
              </a:rPr>
              <a:t>develop</a:t>
            </a:r>
            <a:r>
              <a:rPr lang="en-US" sz="2590"/>
              <a:t> new ones to keep your peers safe &amp; healthy. </a:t>
            </a:r>
            <a:endParaRPr sz="2590"/>
          </a:p>
          <a:p>
            <a:pPr indent="0" lvl="0" marL="228600" rtl="0" algn="l">
              <a:lnSpc>
                <a:spcPct val="90000"/>
              </a:lnSpc>
              <a:spcBef>
                <a:spcPts val="1000"/>
              </a:spcBef>
              <a:spcAft>
                <a:spcPts val="0"/>
              </a:spcAft>
              <a:buNone/>
            </a:pPr>
            <a:r>
              <a:t/>
            </a:r>
            <a:endParaRPr/>
          </a:p>
        </p:txBody>
      </p:sp>
      <p:sp>
        <p:nvSpPr>
          <p:cNvPr id="178" name="Google Shape;178;p20"/>
          <p:cNvSpPr txBox="1"/>
          <p:nvPr/>
        </p:nvSpPr>
        <p:spPr>
          <a:xfrm>
            <a:off x="181300" y="118250"/>
            <a:ext cx="6936900" cy="963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None/>
            </a:pPr>
            <a:r>
              <a:rPr b="1" lang="en-US" sz="3600">
                <a:solidFill>
                  <a:srgbClr val="FFFFFF"/>
                </a:solidFill>
                <a:latin typeface="Arial Narrow"/>
                <a:ea typeface="Arial Narrow"/>
                <a:cs typeface="Arial Narrow"/>
                <a:sym typeface="Arial Narrow"/>
              </a:rPr>
              <a:t>IMPROVING THE</a:t>
            </a:r>
            <a:r>
              <a:rPr b="1" lang="en-US" sz="4500">
                <a:solidFill>
                  <a:srgbClr val="FFFFFF"/>
                </a:solidFill>
                <a:latin typeface="Arial Narrow"/>
                <a:ea typeface="Arial Narrow"/>
                <a:cs typeface="Arial Narrow"/>
                <a:sym typeface="Arial Narrow"/>
              </a:rPr>
              <a:t> </a:t>
            </a:r>
            <a:r>
              <a:rPr b="1" lang="en-US" sz="3600">
                <a:solidFill>
                  <a:srgbClr val="FFFFFF"/>
                </a:solidFill>
                <a:latin typeface="Arial Narrow"/>
                <a:ea typeface="Arial Narrow"/>
                <a:cs typeface="Arial Narrow"/>
                <a:sym typeface="Arial Narrow"/>
              </a:rPr>
              <a:t>RULES</a:t>
            </a:r>
            <a:r>
              <a:rPr b="1" lang="en-US" sz="3600">
                <a:solidFill>
                  <a:srgbClr val="FFFFFF"/>
                </a:solidFill>
                <a:latin typeface="Arial Narrow"/>
                <a:ea typeface="Arial Narrow"/>
                <a:cs typeface="Arial Narrow"/>
                <a:sym typeface="Arial Narrow"/>
              </a:rPr>
              <a:t> </a:t>
            </a:r>
            <a:endParaRPr b="1" sz="4500">
              <a:solidFill>
                <a:srgbClr val="FFFFFF"/>
              </a:solidFill>
              <a:latin typeface="Arial Narrow"/>
              <a:ea typeface="Arial Narrow"/>
              <a:cs typeface="Arial Narrow"/>
              <a:sym typeface="Arial Narrow"/>
            </a:endParaRPr>
          </a:p>
        </p:txBody>
      </p:sp>
      <p:pic>
        <p:nvPicPr>
          <p:cNvPr id="179" name="Google Shape;179;p20"/>
          <p:cNvPicPr preferRelativeResize="0"/>
          <p:nvPr/>
        </p:nvPicPr>
        <p:blipFill>
          <a:blip r:embed="rId3">
            <a:alphaModFix/>
          </a:blip>
          <a:stretch>
            <a:fillRect/>
          </a:stretch>
        </p:blipFill>
        <p:spPr>
          <a:xfrm>
            <a:off x="5165650" y="1928750"/>
            <a:ext cx="3238751" cy="21591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descr="Image result for pictures of students in small groups" id="185" name="Google Shape;185;p21"/>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Image result for pictures of students in small groups" id="186" name="Google Shape;186;p21"/>
          <p:cNvSpPr/>
          <p:nvPr/>
        </p:nvSpPr>
        <p:spPr>
          <a:xfrm>
            <a:off x="307975" y="7937"/>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 name="Google Shape;187;p21"/>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600">
                <a:solidFill>
                  <a:srgbClr val="FFFFFF"/>
                </a:solidFill>
                <a:latin typeface="Arial Narrow"/>
                <a:ea typeface="Arial Narrow"/>
                <a:cs typeface="Arial Narrow"/>
                <a:sym typeface="Arial Narrow"/>
              </a:rPr>
              <a:t>ASSEMBLE INTO SMALL GROUPS</a:t>
            </a:r>
            <a:endParaRPr b="1" sz="3600">
              <a:solidFill>
                <a:srgbClr val="FFFFFF"/>
              </a:solidFill>
            </a:endParaRPr>
          </a:p>
        </p:txBody>
      </p:sp>
      <p:pic>
        <p:nvPicPr>
          <p:cNvPr id="188" name="Google Shape;188;p21"/>
          <p:cNvPicPr preferRelativeResize="0"/>
          <p:nvPr/>
        </p:nvPicPr>
        <p:blipFill>
          <a:blip r:embed="rId3">
            <a:alphaModFix/>
          </a:blip>
          <a:stretch>
            <a:fillRect/>
          </a:stretch>
        </p:blipFill>
        <p:spPr>
          <a:xfrm>
            <a:off x="1103550" y="1523034"/>
            <a:ext cx="6936899" cy="46246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2"/>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Clr>
                <a:srgbClr val="065DA3"/>
              </a:buClr>
              <a:buSzPts val="2600"/>
              <a:buChar char="•"/>
            </a:pPr>
            <a:r>
              <a:rPr lang="en-US" sz="2590"/>
              <a:t>N</a:t>
            </a:r>
            <a:r>
              <a:rPr lang="en-US" sz="2590"/>
              <a:t>ame a few rules with age limit restrictions.</a:t>
            </a:r>
            <a:endParaRPr sz="2590"/>
          </a:p>
          <a:p>
            <a:pPr indent="-241300" lvl="1" marL="685800" rtl="0" algn="l">
              <a:lnSpc>
                <a:spcPct val="100000"/>
              </a:lnSpc>
              <a:spcBef>
                <a:spcPts val="1000"/>
              </a:spcBef>
              <a:spcAft>
                <a:spcPts val="0"/>
              </a:spcAft>
              <a:buClr>
                <a:srgbClr val="065DA3"/>
              </a:buClr>
              <a:buSzPts val="2600"/>
              <a:buChar char="•"/>
            </a:pPr>
            <a:r>
              <a:rPr lang="en-US" sz="2590"/>
              <a:t>What is the purpose of these restrictions?</a:t>
            </a:r>
            <a:endParaRPr sz="2590"/>
          </a:p>
          <a:p>
            <a:pPr indent="-215900" lvl="0" marL="228600" rtl="0" algn="l">
              <a:lnSpc>
                <a:spcPct val="100000"/>
              </a:lnSpc>
              <a:spcBef>
                <a:spcPts val="1000"/>
              </a:spcBef>
              <a:spcAft>
                <a:spcPts val="0"/>
              </a:spcAft>
              <a:buClr>
                <a:srgbClr val="065DA3"/>
              </a:buClr>
              <a:buSzPts val="2600"/>
              <a:buChar char="•"/>
            </a:pPr>
            <a:r>
              <a:rPr lang="en-US" sz="2590"/>
              <a:t>Example: Age limits for military service.  </a:t>
            </a:r>
            <a:endParaRPr sz="2590"/>
          </a:p>
          <a:p>
            <a:pPr indent="-241300" lvl="1" marL="685800" rtl="0" algn="l">
              <a:lnSpc>
                <a:spcPct val="100000"/>
              </a:lnSpc>
              <a:spcBef>
                <a:spcPts val="1000"/>
              </a:spcBef>
              <a:spcAft>
                <a:spcPts val="0"/>
              </a:spcAft>
              <a:buClr>
                <a:srgbClr val="065DA3"/>
              </a:buClr>
              <a:buSzPts val="2600"/>
              <a:buChar char="•"/>
            </a:pPr>
            <a:r>
              <a:rPr lang="en-US" sz="2590"/>
              <a:t>Minimum age is 17, with parental consent.</a:t>
            </a:r>
            <a:endParaRPr sz="2590"/>
          </a:p>
          <a:p>
            <a:pPr indent="0" lvl="0" marL="228600" rtl="0" algn="l">
              <a:lnSpc>
                <a:spcPct val="100000"/>
              </a:lnSpc>
              <a:spcBef>
                <a:spcPts val="1000"/>
              </a:spcBef>
              <a:spcAft>
                <a:spcPts val="0"/>
              </a:spcAft>
              <a:buNone/>
            </a:pPr>
            <a:r>
              <a:t/>
            </a:r>
            <a:endParaRPr/>
          </a:p>
          <a:p>
            <a:pPr indent="0" lvl="0" marL="228600" rtl="0" algn="l">
              <a:lnSpc>
                <a:spcPct val="100000"/>
              </a:lnSpc>
              <a:spcBef>
                <a:spcPts val="1000"/>
              </a:spcBef>
              <a:spcAft>
                <a:spcPts val="0"/>
              </a:spcAft>
              <a:buNone/>
            </a:pPr>
            <a:r>
              <a:t/>
            </a:r>
            <a:endParaRPr/>
          </a:p>
          <a:p>
            <a:pPr indent="0" lvl="0" marL="228600" rtl="0" algn="l">
              <a:lnSpc>
                <a:spcPct val="100000"/>
              </a:lnSpc>
              <a:spcBef>
                <a:spcPts val="1000"/>
              </a:spcBef>
              <a:spcAft>
                <a:spcPts val="0"/>
              </a:spcAft>
              <a:buNone/>
            </a:pPr>
            <a:r>
              <a:t/>
            </a:r>
            <a:endParaRPr/>
          </a:p>
          <a:p>
            <a:pPr indent="-50800" lvl="0" marL="228600" rtl="0" algn="l">
              <a:lnSpc>
                <a:spcPct val="100000"/>
              </a:lnSpc>
              <a:spcBef>
                <a:spcPts val="1000"/>
              </a:spcBef>
              <a:spcAft>
                <a:spcPts val="0"/>
              </a:spcAft>
              <a:buClr>
                <a:srgbClr val="065DA3"/>
              </a:buClr>
              <a:buSzPts val="2800"/>
              <a:buFont typeface="Arial"/>
              <a:buNone/>
            </a:pPr>
            <a:r>
              <a:t/>
            </a:r>
            <a:endParaRPr/>
          </a:p>
        </p:txBody>
      </p:sp>
      <p:sp>
        <p:nvSpPr>
          <p:cNvPr id="195" name="Google Shape;195;p22"/>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400">
                <a:solidFill>
                  <a:srgbClr val="FFFFFF"/>
                </a:solidFill>
                <a:latin typeface="Arial Narrow"/>
                <a:ea typeface="Arial Narrow"/>
                <a:cs typeface="Arial Narrow"/>
                <a:sym typeface="Arial Narrow"/>
              </a:rPr>
              <a:t>AGE LIMITS: NECESSARY OR DATED?</a:t>
            </a:r>
            <a:endParaRPr b="1" sz="3400">
              <a:solidFill>
                <a:srgbClr val="FFFFFF"/>
              </a:solidFill>
            </a:endParaRPr>
          </a:p>
        </p:txBody>
      </p:sp>
      <p:pic>
        <p:nvPicPr>
          <p:cNvPr id="196" name="Google Shape;196;p22"/>
          <p:cNvPicPr preferRelativeResize="0"/>
          <p:nvPr/>
        </p:nvPicPr>
        <p:blipFill>
          <a:blip r:embed="rId3">
            <a:alphaModFix/>
          </a:blip>
          <a:stretch>
            <a:fillRect/>
          </a:stretch>
        </p:blipFill>
        <p:spPr>
          <a:xfrm>
            <a:off x="2778323" y="3715775"/>
            <a:ext cx="3642400" cy="24295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descr="Image result for pictures of students in small groups" id="202" name="Google Shape;202;p23"/>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Image result for pictures of students in small groups" id="203" name="Google Shape;203;p23"/>
          <p:cNvSpPr/>
          <p:nvPr/>
        </p:nvSpPr>
        <p:spPr>
          <a:xfrm>
            <a:off x="307975" y="7937"/>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23"/>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600">
                <a:solidFill>
                  <a:srgbClr val="FFFFFF"/>
                </a:solidFill>
                <a:latin typeface="Arial Narrow"/>
                <a:ea typeface="Arial Narrow"/>
                <a:cs typeface="Arial Narrow"/>
                <a:sym typeface="Arial Narrow"/>
              </a:rPr>
              <a:t>ACTIVITY 1: LAWS &amp; RULES</a:t>
            </a:r>
            <a:endParaRPr b="1" sz="3600">
              <a:solidFill>
                <a:srgbClr val="FFFFFF"/>
              </a:solidFill>
            </a:endParaRPr>
          </a:p>
        </p:txBody>
      </p:sp>
      <p:pic>
        <p:nvPicPr>
          <p:cNvPr descr="C:\Users\aconklin\AppData\Local\Microsoft\Windows\Temporary Internet Files\Content.IE5\ESF85B0J\index-card[1].png" id="205" name="Google Shape;205;p23"/>
          <p:cNvPicPr preferRelativeResize="0"/>
          <p:nvPr/>
        </p:nvPicPr>
        <p:blipFill rotWithShape="1">
          <a:blip r:embed="rId3">
            <a:alphaModFix/>
          </a:blip>
          <a:srcRect b="0" l="0" r="0" t="0"/>
          <a:stretch/>
        </p:blipFill>
        <p:spPr>
          <a:xfrm>
            <a:off x="1649827" y="2624725"/>
            <a:ext cx="5687700" cy="3412625"/>
          </a:xfrm>
          <a:prstGeom prst="rect">
            <a:avLst/>
          </a:prstGeom>
          <a:noFill/>
          <a:ln cap="flat" cmpd="sng" w="9525">
            <a:solidFill>
              <a:srgbClr val="002060"/>
            </a:solidFill>
            <a:prstDash val="solid"/>
            <a:round/>
            <a:headEnd len="sm" w="sm" type="none"/>
            <a:tailEnd len="sm" w="sm" type="none"/>
          </a:ln>
        </p:spPr>
      </p:pic>
      <p:sp>
        <p:nvSpPr>
          <p:cNvPr id="206" name="Google Shape;206;p23"/>
          <p:cNvSpPr txBox="1"/>
          <p:nvPr/>
        </p:nvSpPr>
        <p:spPr>
          <a:xfrm>
            <a:off x="1177475" y="2849100"/>
            <a:ext cx="6632400" cy="6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a:p>
        </p:txBody>
      </p:sp>
      <p:sp>
        <p:nvSpPr>
          <p:cNvPr id="207" name="Google Shape;207;p23"/>
          <p:cNvSpPr txBox="1"/>
          <p:nvPr>
            <p:ph idx="1" type="body"/>
          </p:nvPr>
        </p:nvSpPr>
        <p:spPr>
          <a:xfrm>
            <a:off x="348075" y="1283407"/>
            <a:ext cx="8502900" cy="1005000"/>
          </a:xfrm>
          <a:prstGeom prst="rect">
            <a:avLst/>
          </a:prstGeom>
          <a:noFill/>
          <a:ln>
            <a:noFill/>
          </a:ln>
        </p:spPr>
        <p:txBody>
          <a:bodyPr anchorCtr="0" anchor="t" bIns="45700" lIns="91425" spcFirstLastPara="1" rIns="91425" wrap="square" tIns="45700">
            <a:noAutofit/>
          </a:bodyPr>
          <a:lstStyle/>
          <a:p>
            <a:pPr indent="-50800" lvl="0" marL="228600" rtl="0" algn="l">
              <a:lnSpc>
                <a:spcPct val="100000"/>
              </a:lnSpc>
              <a:spcBef>
                <a:spcPts val="1000"/>
              </a:spcBef>
              <a:spcAft>
                <a:spcPts val="0"/>
              </a:spcAft>
              <a:buClr>
                <a:srgbClr val="065DA3"/>
              </a:buClr>
              <a:buSzPts val="2800"/>
              <a:buFont typeface="Arial"/>
              <a:buNone/>
            </a:pPr>
            <a:r>
              <a:rPr lang="en-US" sz="2590"/>
              <a:t>Why are there rules and age-limit restrictions for tobacco and e-cigarettes?</a:t>
            </a:r>
            <a:endParaRPr sz="2590"/>
          </a:p>
          <a:p>
            <a:pPr indent="-50800" lvl="0" marL="228600" rtl="0" algn="l">
              <a:lnSpc>
                <a:spcPct val="100000"/>
              </a:lnSpc>
              <a:spcBef>
                <a:spcPts val="1000"/>
              </a:spcBef>
              <a:spcAft>
                <a:spcPts val="0"/>
              </a:spcAft>
              <a:buClr>
                <a:srgbClr val="065DA3"/>
              </a:buClr>
              <a:buSzPts val="2800"/>
              <a:buFont typeface="Arial"/>
              <a:buNone/>
            </a:pPr>
            <a:r>
              <a:t/>
            </a:r>
            <a:endParaRPr sz="259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4"/>
          <p:cNvSpPr txBox="1"/>
          <p:nvPr>
            <p:ph idx="1" type="body"/>
          </p:nvPr>
        </p:nvSpPr>
        <p:spPr>
          <a:xfrm>
            <a:off x="348075" y="1283400"/>
            <a:ext cx="7680900" cy="51291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SzPts val="2800"/>
              <a:buChar char="•"/>
            </a:pPr>
            <a:r>
              <a:rPr lang="en-US" sz="2590"/>
              <a:t>Here are a few examples of why the rules &amp; laws exist:</a:t>
            </a:r>
            <a:endParaRPr b="0"/>
          </a:p>
          <a:p>
            <a:pPr indent="-228600" lvl="1" marL="685800" marR="0" rtl="0" algn="l">
              <a:lnSpc>
                <a:spcPct val="100000"/>
              </a:lnSpc>
              <a:spcBef>
                <a:spcPts val="0"/>
              </a:spcBef>
              <a:spcAft>
                <a:spcPts val="0"/>
              </a:spcAft>
              <a:buSzPts val="2400"/>
              <a:buChar char="•"/>
            </a:pPr>
            <a:r>
              <a:rPr lang="en-US"/>
              <a:t>Tobacco/e-cigarette products are known to be harmful. </a:t>
            </a:r>
            <a:endParaRPr/>
          </a:p>
          <a:p>
            <a:pPr indent="0" lvl="0" marL="685800" marR="0" rtl="0" algn="l">
              <a:lnSpc>
                <a:spcPct val="100000"/>
              </a:lnSpc>
              <a:spcBef>
                <a:spcPts val="0"/>
              </a:spcBef>
              <a:spcAft>
                <a:spcPts val="0"/>
              </a:spcAft>
              <a:buNone/>
            </a:pPr>
            <a:r>
              <a:t/>
            </a:r>
            <a:endParaRPr/>
          </a:p>
          <a:p>
            <a:pPr indent="-228600" lvl="1" marL="685800" marR="0" rtl="0" algn="l">
              <a:lnSpc>
                <a:spcPct val="100000"/>
              </a:lnSpc>
              <a:spcBef>
                <a:spcPts val="0"/>
              </a:spcBef>
              <a:spcAft>
                <a:spcPts val="0"/>
              </a:spcAft>
              <a:buSzPts val="2400"/>
              <a:buChar char="•"/>
            </a:pPr>
            <a:r>
              <a:rPr lang="en-US"/>
              <a:t>Children (&lt;18years) are considered a ‘vulnerable population’, therefore are protected by federal law.</a:t>
            </a:r>
            <a:endParaRPr/>
          </a:p>
          <a:p>
            <a:pPr indent="0" lvl="0" marL="685800" marR="0" rtl="0" algn="l">
              <a:lnSpc>
                <a:spcPct val="100000"/>
              </a:lnSpc>
              <a:spcBef>
                <a:spcPts val="0"/>
              </a:spcBef>
              <a:spcAft>
                <a:spcPts val="0"/>
              </a:spcAft>
              <a:buNone/>
            </a:pPr>
            <a:r>
              <a:t/>
            </a:r>
            <a:endParaRPr/>
          </a:p>
          <a:p>
            <a:pPr indent="-228600" lvl="1" marL="685800" marR="0" rtl="0" algn="l">
              <a:lnSpc>
                <a:spcPct val="100000"/>
              </a:lnSpc>
              <a:spcBef>
                <a:spcPts val="0"/>
              </a:spcBef>
              <a:spcAft>
                <a:spcPts val="0"/>
              </a:spcAft>
              <a:buSzPts val="2400"/>
              <a:buChar char="•"/>
            </a:pPr>
            <a:r>
              <a:rPr lang="en-US"/>
              <a:t>Nicotine contained in t</a:t>
            </a:r>
            <a:r>
              <a:rPr lang="en-US"/>
              <a:t>obacco/ e-cigarette is addictive and is a leading cause of death worldwide.</a:t>
            </a:r>
            <a:endParaRPr/>
          </a:p>
          <a:p>
            <a:pPr indent="0" lvl="0" marL="0" rtl="0" algn="l">
              <a:lnSpc>
                <a:spcPct val="90000"/>
              </a:lnSpc>
              <a:spcBef>
                <a:spcPts val="1000"/>
              </a:spcBef>
              <a:spcAft>
                <a:spcPts val="0"/>
              </a:spcAft>
              <a:buNone/>
            </a:pPr>
            <a:r>
              <a:t/>
            </a:r>
            <a:endParaRPr b="0"/>
          </a:p>
          <a:p>
            <a:pPr indent="-50800" lvl="0" marL="228600" rtl="0" algn="l">
              <a:lnSpc>
                <a:spcPct val="90000"/>
              </a:lnSpc>
              <a:spcBef>
                <a:spcPts val="1000"/>
              </a:spcBef>
              <a:spcAft>
                <a:spcPts val="0"/>
              </a:spcAft>
              <a:buClr>
                <a:srgbClr val="065DA3"/>
              </a:buClr>
              <a:buSzPts val="2800"/>
              <a:buFont typeface="Arial"/>
              <a:buNone/>
            </a:pPr>
            <a:r>
              <a:t/>
            </a:r>
            <a:endParaRPr/>
          </a:p>
        </p:txBody>
      </p:sp>
      <p:sp>
        <p:nvSpPr>
          <p:cNvPr id="214" name="Google Shape;214;p24"/>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600">
                <a:solidFill>
                  <a:srgbClr val="FFFFFF"/>
                </a:solidFill>
                <a:latin typeface="Arial Narrow"/>
                <a:ea typeface="Arial Narrow"/>
                <a:cs typeface="Arial Narrow"/>
                <a:sym typeface="Arial Narrow"/>
              </a:rPr>
              <a:t>ACTIVITY 1: LAWS &amp; RULES</a:t>
            </a:r>
            <a:endParaRPr b="1" sz="36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5"/>
          <p:cNvSpPr txBox="1"/>
          <p:nvPr>
            <p:ph idx="1" type="body"/>
          </p:nvPr>
        </p:nvSpPr>
        <p:spPr>
          <a:xfrm>
            <a:off x="181300" y="1283400"/>
            <a:ext cx="6580500" cy="5129100"/>
          </a:xfrm>
          <a:prstGeom prst="rect">
            <a:avLst/>
          </a:prstGeom>
          <a:noFill/>
          <a:ln>
            <a:noFill/>
          </a:ln>
        </p:spPr>
        <p:txBody>
          <a:bodyPr anchorCtr="0" anchor="t" bIns="45700" lIns="91425" spcFirstLastPara="1" rIns="91425" wrap="square" tIns="45700">
            <a:noAutofit/>
          </a:bodyPr>
          <a:lstStyle/>
          <a:p>
            <a:pPr indent="-222884" lvl="0" marL="228600" rtl="0" algn="l">
              <a:lnSpc>
                <a:spcPct val="80000"/>
              </a:lnSpc>
              <a:spcBef>
                <a:spcPts val="0"/>
              </a:spcBef>
              <a:spcAft>
                <a:spcPts val="0"/>
              </a:spcAft>
              <a:buClr>
                <a:srgbClr val="065DA3"/>
              </a:buClr>
              <a:buSzPts val="2500"/>
              <a:buFont typeface="Arial"/>
              <a:buChar char="•"/>
            </a:pPr>
            <a:r>
              <a:rPr lang="en-US" sz="2590"/>
              <a:t>Tobacco companies have been</a:t>
            </a:r>
            <a:r>
              <a:rPr b="0" lang="en-US" sz="2500"/>
              <a:t>:</a:t>
            </a:r>
            <a:endParaRPr b="0" sz="2500"/>
          </a:p>
          <a:p>
            <a:pPr indent="-234950" lvl="1" marL="685800" rtl="0" algn="l">
              <a:lnSpc>
                <a:spcPct val="80000"/>
              </a:lnSpc>
              <a:spcBef>
                <a:spcPts val="1000"/>
              </a:spcBef>
              <a:spcAft>
                <a:spcPts val="0"/>
              </a:spcAft>
              <a:buClr>
                <a:srgbClr val="065DA3"/>
              </a:buClr>
              <a:buSzPts val="2500"/>
              <a:buFont typeface="Arial"/>
              <a:buChar char="•"/>
            </a:pPr>
            <a:r>
              <a:rPr lang="en-US" sz="2500" u="sng"/>
              <a:t>C</a:t>
            </a:r>
            <a:r>
              <a:rPr b="0" lang="en-US" sz="2500" u="sng"/>
              <a:t>onvicted</a:t>
            </a:r>
            <a:r>
              <a:rPr b="0" lang="en-US" sz="2500"/>
              <a:t> </a:t>
            </a:r>
            <a:r>
              <a:rPr lang="en-US" sz="2500"/>
              <a:t>of</a:t>
            </a:r>
            <a:r>
              <a:rPr b="0" lang="en-US" sz="2500"/>
              <a:t> promoting and advertising their products to children. </a:t>
            </a:r>
            <a:endParaRPr b="0" sz="2500"/>
          </a:p>
          <a:p>
            <a:pPr indent="-234950" lvl="1" marL="685800" rtl="0" algn="l">
              <a:lnSpc>
                <a:spcPct val="80000"/>
              </a:lnSpc>
              <a:spcBef>
                <a:spcPts val="1000"/>
              </a:spcBef>
              <a:spcAft>
                <a:spcPts val="0"/>
              </a:spcAft>
              <a:buClr>
                <a:srgbClr val="065DA3"/>
              </a:buClr>
              <a:buSzPts val="2500"/>
              <a:buFont typeface="Arial"/>
              <a:buChar char="•"/>
            </a:pPr>
            <a:r>
              <a:rPr lang="en-US" sz="2500" u="sng"/>
              <a:t>C</a:t>
            </a:r>
            <a:r>
              <a:rPr b="0" lang="en-US" sz="2500" u="sng"/>
              <a:t>onvicted</a:t>
            </a:r>
            <a:r>
              <a:rPr b="0" lang="en-US" sz="2500"/>
              <a:t> </a:t>
            </a:r>
            <a:r>
              <a:rPr lang="en-US" sz="2500"/>
              <a:t>of</a:t>
            </a:r>
            <a:r>
              <a:rPr b="0" lang="en-US" sz="2500"/>
              <a:t> hiding the health</a:t>
            </a:r>
            <a:r>
              <a:rPr lang="en-US" sz="2500"/>
              <a:t> </a:t>
            </a:r>
            <a:r>
              <a:rPr b="0" lang="en-US" sz="2500"/>
              <a:t>risks</a:t>
            </a:r>
            <a:r>
              <a:rPr lang="en-US" sz="2500"/>
              <a:t> to </a:t>
            </a:r>
            <a:r>
              <a:rPr b="0" lang="en-US" sz="2500"/>
              <a:t>the </a:t>
            </a:r>
            <a:r>
              <a:rPr lang="en-US" sz="2500"/>
              <a:t>public</a:t>
            </a:r>
            <a:r>
              <a:rPr b="0" lang="en-US" sz="2500"/>
              <a:t>.</a:t>
            </a:r>
            <a:endParaRPr b="0" sz="2500"/>
          </a:p>
          <a:p>
            <a:pPr indent="0" lvl="0" marL="685800" rtl="0" algn="l">
              <a:lnSpc>
                <a:spcPct val="80000"/>
              </a:lnSpc>
              <a:spcBef>
                <a:spcPts val="1000"/>
              </a:spcBef>
              <a:spcAft>
                <a:spcPts val="0"/>
              </a:spcAft>
              <a:buNone/>
            </a:pPr>
            <a:r>
              <a:t/>
            </a:r>
            <a:endParaRPr sz="2500"/>
          </a:p>
          <a:p>
            <a:pPr indent="-222884" lvl="0" marL="228600" rtl="0" algn="l">
              <a:lnSpc>
                <a:spcPct val="80000"/>
              </a:lnSpc>
              <a:spcBef>
                <a:spcPts val="1000"/>
              </a:spcBef>
              <a:spcAft>
                <a:spcPts val="0"/>
              </a:spcAft>
              <a:buClr>
                <a:srgbClr val="065DA3"/>
              </a:buClr>
              <a:buSzPts val="2500"/>
              <a:buFont typeface="Arial"/>
              <a:buChar char="•"/>
            </a:pPr>
            <a:r>
              <a:rPr lang="en-US" sz="2590"/>
              <a:t>Tobacco and e-cigarette companies advertise to </a:t>
            </a:r>
            <a:r>
              <a:rPr lang="en-US" sz="2590">
                <a:solidFill>
                  <a:srgbClr val="D71921"/>
                </a:solidFill>
              </a:rPr>
              <a:t>YOU</a:t>
            </a:r>
            <a:r>
              <a:rPr lang="en-US" sz="2590"/>
              <a:t> by</a:t>
            </a:r>
            <a:r>
              <a:rPr b="0" lang="en-US" sz="2500"/>
              <a:t>:</a:t>
            </a:r>
            <a:endParaRPr b="0" sz="2500"/>
          </a:p>
          <a:p>
            <a:pPr indent="-234950" lvl="1" marL="685800" rtl="0" algn="l">
              <a:lnSpc>
                <a:spcPct val="80000"/>
              </a:lnSpc>
              <a:spcBef>
                <a:spcPts val="1000"/>
              </a:spcBef>
              <a:spcAft>
                <a:spcPts val="0"/>
              </a:spcAft>
              <a:buSzPts val="2500"/>
              <a:buChar char="•"/>
            </a:pPr>
            <a:r>
              <a:rPr lang="en-US" sz="2500"/>
              <a:t>Sponsoring music and sports events.</a:t>
            </a:r>
            <a:endParaRPr sz="2500"/>
          </a:p>
          <a:p>
            <a:pPr indent="-234950" lvl="1" marL="685800" rtl="0" algn="l">
              <a:lnSpc>
                <a:spcPct val="80000"/>
              </a:lnSpc>
              <a:spcBef>
                <a:spcPts val="1000"/>
              </a:spcBef>
              <a:spcAft>
                <a:spcPts val="0"/>
              </a:spcAft>
              <a:buSzPts val="2500"/>
              <a:buChar char="•"/>
            </a:pPr>
            <a:r>
              <a:rPr lang="en-US" sz="2500"/>
              <a:t>Paying celebrities to smoke in movies, TV shows and on social media. </a:t>
            </a:r>
            <a:endParaRPr sz="2500"/>
          </a:p>
        </p:txBody>
      </p:sp>
      <p:sp>
        <p:nvSpPr>
          <p:cNvPr id="221" name="Google Shape;221;p25"/>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600">
                <a:solidFill>
                  <a:srgbClr val="FFFFFF"/>
                </a:solidFill>
                <a:latin typeface="Arial Narrow"/>
                <a:ea typeface="Arial Narrow"/>
                <a:cs typeface="Arial Narrow"/>
                <a:sym typeface="Arial Narrow"/>
              </a:rPr>
              <a:t>CONSIDER THESE FACTS</a:t>
            </a:r>
            <a:endParaRPr b="1" sz="3600">
              <a:solidFill>
                <a:srgbClr val="FFFFFF"/>
              </a:solidFill>
            </a:endParaRPr>
          </a:p>
        </p:txBody>
      </p:sp>
      <p:pic>
        <p:nvPicPr>
          <p:cNvPr id="222" name="Google Shape;222;p25"/>
          <p:cNvPicPr preferRelativeResize="0"/>
          <p:nvPr/>
        </p:nvPicPr>
        <p:blipFill>
          <a:blip r:embed="rId3">
            <a:alphaModFix/>
          </a:blip>
          <a:stretch>
            <a:fillRect/>
          </a:stretch>
        </p:blipFill>
        <p:spPr>
          <a:xfrm>
            <a:off x="6761775" y="1690125"/>
            <a:ext cx="2286000" cy="4572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6"/>
          <p:cNvSpPr txBox="1"/>
          <p:nvPr>
            <p:ph type="title"/>
          </p:nvPr>
        </p:nvSpPr>
        <p:spPr>
          <a:xfrm>
            <a:off x="106975" y="212625"/>
            <a:ext cx="73137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TOBACCO AND E-CIGARETTES: </a:t>
            </a:r>
            <a:br>
              <a:rPr lang="en-US"/>
            </a:br>
            <a:r>
              <a:rPr lang="en-US"/>
              <a:t>RULES &amp; REGULATIONS </a:t>
            </a:r>
            <a:endParaRPr/>
          </a:p>
        </p:txBody>
      </p:sp>
      <p:grpSp>
        <p:nvGrpSpPr>
          <p:cNvPr id="229" name="Google Shape;229;p26"/>
          <p:cNvGrpSpPr/>
          <p:nvPr/>
        </p:nvGrpSpPr>
        <p:grpSpPr>
          <a:xfrm>
            <a:off x="347663" y="1282762"/>
            <a:ext cx="8583237" cy="5129094"/>
            <a:chOff x="0" y="62"/>
            <a:chExt cx="8583237" cy="5129094"/>
          </a:xfrm>
        </p:grpSpPr>
        <p:sp>
          <p:nvSpPr>
            <p:cNvPr id="230" name="Google Shape;230;p26"/>
            <p:cNvSpPr/>
            <p:nvPr/>
          </p:nvSpPr>
          <p:spPr>
            <a:xfrm rot="5400000">
              <a:off x="3907412" y="-2181200"/>
              <a:ext cx="2448300" cy="6864600"/>
            </a:xfrm>
            <a:prstGeom prst="round2SameRect">
              <a:avLst>
                <a:gd fmla="val 16667" name="adj1"/>
                <a:gd fmla="val 0" name="adj2"/>
              </a:avLst>
            </a:prstGeom>
            <a:solidFill>
              <a:srgbClr val="CCD3EA">
                <a:alpha val="89800"/>
              </a:srgbClr>
            </a:solidFill>
            <a:ln cap="flat" cmpd="sng" w="12700">
              <a:solidFill>
                <a:srgbClr val="CCD3EA">
                  <a:alpha val="8980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6"/>
            <p:cNvSpPr txBox="1"/>
            <p:nvPr/>
          </p:nvSpPr>
          <p:spPr>
            <a:xfrm>
              <a:off x="1876289" y="146456"/>
              <a:ext cx="6529800" cy="2209200"/>
            </a:xfrm>
            <a:prstGeom prst="rect">
              <a:avLst/>
            </a:prstGeom>
            <a:noFill/>
            <a:ln>
              <a:noFill/>
            </a:ln>
          </p:spPr>
          <p:txBody>
            <a:bodyPr anchorCtr="0" anchor="ctr" bIns="123825" lIns="247650" spcFirstLastPara="1" rIns="247650" wrap="square" tIns="123825">
              <a:noAutofit/>
            </a:bodyPr>
            <a:lstStyle/>
            <a:p>
              <a:pPr indent="-228600" lvl="1" marL="228600" marR="0" rtl="0" algn="l">
                <a:lnSpc>
                  <a:spcPct val="90000"/>
                </a:lnSpc>
                <a:spcBef>
                  <a:spcPts val="300"/>
                </a:spcBef>
                <a:spcAft>
                  <a:spcPts val="0"/>
                </a:spcAft>
                <a:buClr>
                  <a:schemeClr val="dk1"/>
                </a:buClr>
                <a:buSzPts val="2000"/>
                <a:buFont typeface="Arial"/>
                <a:buChar char="•"/>
              </a:pPr>
              <a:r>
                <a:rPr b="1" lang="en-US" sz="2000">
                  <a:solidFill>
                    <a:schemeClr val="dk1"/>
                  </a:solidFill>
                </a:rPr>
                <a:t>Nicotine: </a:t>
              </a:r>
              <a:r>
                <a:rPr lang="en-US" sz="2000">
                  <a:solidFill>
                    <a:schemeClr val="dk1"/>
                  </a:solidFill>
                </a:rPr>
                <a:t>Maximum of 20 mg/ml nicotine  </a:t>
              </a:r>
              <a:endParaRPr sz="2000">
                <a:solidFill>
                  <a:schemeClr val="dk1"/>
                </a:solidFill>
              </a:endParaRPr>
            </a:p>
            <a:p>
              <a:pPr indent="-228600" lvl="1" marL="228600" marR="0" rtl="0" algn="l">
                <a:lnSpc>
                  <a:spcPct val="90000"/>
                </a:lnSpc>
                <a:spcBef>
                  <a:spcPts val="300"/>
                </a:spcBef>
                <a:spcAft>
                  <a:spcPts val="0"/>
                </a:spcAft>
                <a:buClr>
                  <a:schemeClr val="dk1"/>
                </a:buClr>
                <a:buSzPts val="2000"/>
                <a:buFont typeface="Arial"/>
                <a:buChar char="•"/>
              </a:pPr>
              <a:r>
                <a:rPr b="1" lang="en-US" sz="2000">
                  <a:solidFill>
                    <a:schemeClr val="dk1"/>
                  </a:solidFill>
                </a:rPr>
                <a:t>Flavors: </a:t>
              </a:r>
              <a:r>
                <a:rPr lang="en-US" sz="2000">
                  <a:solidFill>
                    <a:schemeClr val="dk1"/>
                  </a:solidFill>
                </a:rPr>
                <a:t>No candy or fruit flavors</a:t>
              </a:r>
              <a:endParaRPr sz="2000">
                <a:solidFill>
                  <a:schemeClr val="dk1"/>
                </a:solidFill>
              </a:endParaRPr>
            </a:p>
            <a:p>
              <a:pPr indent="-228600" lvl="1" marL="228600" marR="0" rtl="0" algn="l">
                <a:lnSpc>
                  <a:spcPct val="90000"/>
                </a:lnSpc>
                <a:spcBef>
                  <a:spcPts val="300"/>
                </a:spcBef>
                <a:spcAft>
                  <a:spcPts val="0"/>
                </a:spcAft>
                <a:buClr>
                  <a:schemeClr val="dk1"/>
                </a:buClr>
                <a:buSzPts val="2000"/>
                <a:buFont typeface="Arial"/>
                <a:buChar char="•"/>
              </a:pPr>
              <a:r>
                <a:rPr b="1" lang="en-US" sz="2000">
                  <a:solidFill>
                    <a:schemeClr val="dk1"/>
                  </a:solidFill>
                </a:rPr>
                <a:t>Products: </a:t>
              </a:r>
              <a:r>
                <a:rPr lang="en-US" sz="2000">
                  <a:solidFill>
                    <a:schemeClr val="dk1"/>
                  </a:solidFill>
                </a:rPr>
                <a:t>Ban selected products, b</a:t>
              </a:r>
              <a:r>
                <a:rPr lang="en-US" sz="2000">
                  <a:solidFill>
                    <a:schemeClr val="dk1"/>
                  </a:solidFill>
                </a:rPr>
                <a:t>an single packaged products, </a:t>
              </a:r>
              <a:r>
                <a:rPr lang="en-US" sz="2000">
                  <a:solidFill>
                    <a:schemeClr val="dk1"/>
                  </a:solidFill>
                </a:rPr>
                <a:t>require product registration and health effects  </a:t>
              </a:r>
              <a:endParaRPr sz="2000">
                <a:solidFill>
                  <a:schemeClr val="dk1"/>
                </a:solidFill>
              </a:endParaRPr>
            </a:p>
          </p:txBody>
        </p:sp>
        <p:sp>
          <p:nvSpPr>
            <p:cNvPr id="232" name="Google Shape;232;p26"/>
            <p:cNvSpPr/>
            <p:nvPr/>
          </p:nvSpPr>
          <p:spPr>
            <a:xfrm>
              <a:off x="0" y="62"/>
              <a:ext cx="2002800" cy="2502000"/>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6"/>
            <p:cNvSpPr txBox="1"/>
            <p:nvPr/>
          </p:nvSpPr>
          <p:spPr>
            <a:xfrm>
              <a:off x="21562" y="97825"/>
              <a:ext cx="2002800" cy="2306400"/>
            </a:xfrm>
            <a:prstGeom prst="rect">
              <a:avLst/>
            </a:prstGeom>
            <a:noFill/>
            <a:ln>
              <a:noFill/>
            </a:ln>
          </p:spPr>
          <p:txBody>
            <a:bodyPr anchorCtr="0" anchor="ctr" bIns="38100" lIns="76200" spcFirstLastPara="1" rIns="76200" wrap="square" tIns="38100">
              <a:noAutofit/>
            </a:bodyPr>
            <a:lstStyle/>
            <a:p>
              <a:pPr indent="0" lvl="0" marL="0" marR="0" rtl="0" algn="ctr">
                <a:lnSpc>
                  <a:spcPct val="90000"/>
                </a:lnSpc>
                <a:spcBef>
                  <a:spcPts val="0"/>
                </a:spcBef>
                <a:spcAft>
                  <a:spcPts val="0"/>
                </a:spcAft>
                <a:buNone/>
              </a:pPr>
              <a:r>
                <a:rPr b="1" lang="en-US" sz="1900">
                  <a:solidFill>
                    <a:schemeClr val="lt1"/>
                  </a:solidFill>
                </a:rPr>
                <a:t>Manufacturing</a:t>
              </a:r>
              <a:endParaRPr b="1" sz="1900">
                <a:solidFill>
                  <a:schemeClr val="lt1"/>
                </a:solidFill>
              </a:endParaRPr>
            </a:p>
          </p:txBody>
        </p:sp>
        <p:sp>
          <p:nvSpPr>
            <p:cNvPr id="234" name="Google Shape;234;p26"/>
            <p:cNvSpPr/>
            <p:nvPr/>
          </p:nvSpPr>
          <p:spPr>
            <a:xfrm rot="5400000">
              <a:off x="3917037" y="436125"/>
              <a:ext cx="2448300" cy="6884100"/>
            </a:xfrm>
            <a:prstGeom prst="round2SameRect">
              <a:avLst>
                <a:gd fmla="val 16667" name="adj1"/>
                <a:gd fmla="val 0" name="adj2"/>
              </a:avLst>
            </a:prstGeom>
            <a:solidFill>
              <a:srgbClr val="CCD3EA">
                <a:alpha val="89800"/>
              </a:srgbClr>
            </a:solidFill>
            <a:ln cap="flat" cmpd="sng" w="12700">
              <a:solidFill>
                <a:srgbClr val="CCD3EA">
                  <a:alpha val="8980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6"/>
            <p:cNvSpPr txBox="1"/>
            <p:nvPr/>
          </p:nvSpPr>
          <p:spPr>
            <a:xfrm>
              <a:off x="1876289" y="2788575"/>
              <a:ext cx="6529800" cy="2209200"/>
            </a:xfrm>
            <a:prstGeom prst="rect">
              <a:avLst/>
            </a:prstGeom>
            <a:noFill/>
            <a:ln>
              <a:noFill/>
            </a:ln>
          </p:spPr>
          <p:txBody>
            <a:bodyPr anchorCtr="0" anchor="ctr" bIns="123825" lIns="247650" spcFirstLastPara="1" rIns="247650" wrap="square" tIns="123825">
              <a:noAutofit/>
            </a:bodyPr>
            <a:lstStyle/>
            <a:p>
              <a:pPr indent="-215900" lvl="1" marL="228600" marR="0" rtl="0" algn="l">
                <a:lnSpc>
                  <a:spcPct val="90000"/>
                </a:lnSpc>
                <a:spcBef>
                  <a:spcPts val="330"/>
                </a:spcBef>
                <a:spcAft>
                  <a:spcPts val="0"/>
                </a:spcAft>
                <a:buClr>
                  <a:schemeClr val="dk1"/>
                </a:buClr>
                <a:buSzPts val="2000"/>
                <a:buFont typeface="Arial"/>
                <a:buChar char="•"/>
              </a:pPr>
              <a:r>
                <a:rPr b="1" lang="en-US" sz="2000">
                  <a:solidFill>
                    <a:schemeClr val="dk1"/>
                  </a:solidFill>
                </a:rPr>
                <a:t>On-line: </a:t>
              </a:r>
              <a:r>
                <a:rPr lang="en-US" sz="2000">
                  <a:solidFill>
                    <a:schemeClr val="dk1"/>
                  </a:solidFill>
                </a:rPr>
                <a:t>Verify age, </a:t>
              </a:r>
              <a:r>
                <a:rPr lang="en-US" sz="2000">
                  <a:solidFill>
                    <a:schemeClr val="dk1"/>
                  </a:solidFill>
                </a:rPr>
                <a:t>ban sales of e-cigarettes</a:t>
              </a:r>
              <a:endParaRPr sz="2000">
                <a:solidFill>
                  <a:schemeClr val="dk1"/>
                </a:solidFill>
              </a:endParaRPr>
            </a:p>
            <a:p>
              <a:pPr indent="-215900" lvl="1" marL="228600" marR="0" rtl="0" algn="l">
                <a:lnSpc>
                  <a:spcPct val="90000"/>
                </a:lnSpc>
                <a:spcBef>
                  <a:spcPts val="330"/>
                </a:spcBef>
                <a:spcAft>
                  <a:spcPts val="0"/>
                </a:spcAft>
                <a:buClr>
                  <a:schemeClr val="dk1"/>
                </a:buClr>
                <a:buSzPts val="2000"/>
                <a:buFont typeface="Arial"/>
                <a:buChar char="•"/>
              </a:pPr>
              <a:r>
                <a:rPr b="1" lang="en-US" sz="2000">
                  <a:solidFill>
                    <a:schemeClr val="dk1"/>
                  </a:solidFill>
                </a:rPr>
                <a:t>Stores: </a:t>
              </a:r>
              <a:r>
                <a:rPr lang="en-US" sz="2000">
                  <a:solidFill>
                    <a:schemeClr val="dk1"/>
                  </a:solidFill>
                </a:rPr>
                <a:t>Verify age, behind counter,</a:t>
              </a:r>
              <a:r>
                <a:rPr lang="en-US" sz="2000">
                  <a:solidFill>
                    <a:schemeClr val="dk1"/>
                  </a:solidFill>
                </a:rPr>
                <a:t> limit </a:t>
              </a:r>
              <a:r>
                <a:rPr lang="en-US" sz="2000">
                  <a:solidFill>
                    <a:schemeClr val="dk1"/>
                  </a:solidFill>
                </a:rPr>
                <a:t>advertising</a:t>
              </a:r>
              <a:endParaRPr sz="2000">
                <a:solidFill>
                  <a:schemeClr val="dk1"/>
                </a:solidFill>
              </a:endParaRPr>
            </a:p>
            <a:p>
              <a:pPr indent="-215900" lvl="1" marL="228600" marR="0" rtl="0" algn="l">
                <a:lnSpc>
                  <a:spcPct val="90000"/>
                </a:lnSpc>
                <a:spcBef>
                  <a:spcPts val="330"/>
                </a:spcBef>
                <a:spcAft>
                  <a:spcPts val="0"/>
                </a:spcAft>
                <a:buClr>
                  <a:schemeClr val="dk1"/>
                </a:buClr>
                <a:buSzPts val="2000"/>
                <a:buFont typeface="Arial"/>
                <a:buChar char="•"/>
              </a:pPr>
              <a:r>
                <a:rPr b="1" lang="en-US" sz="2000">
                  <a:solidFill>
                    <a:schemeClr val="dk1"/>
                  </a:solidFill>
                </a:rPr>
                <a:t>Vending machine: </a:t>
              </a:r>
              <a:r>
                <a:rPr lang="en-US" sz="2000">
                  <a:solidFill>
                    <a:schemeClr val="dk1"/>
                  </a:solidFill>
                </a:rPr>
                <a:t>Ban in public, adult areas only</a:t>
              </a:r>
              <a:endParaRPr sz="2000">
                <a:solidFill>
                  <a:schemeClr val="dk1"/>
                </a:solidFill>
              </a:endParaRPr>
            </a:p>
            <a:p>
              <a:pPr indent="-215900" lvl="1" marL="228600" marR="0" rtl="0" algn="l">
                <a:lnSpc>
                  <a:spcPct val="90000"/>
                </a:lnSpc>
                <a:spcBef>
                  <a:spcPts val="330"/>
                </a:spcBef>
                <a:spcAft>
                  <a:spcPts val="0"/>
                </a:spcAft>
                <a:buClr>
                  <a:schemeClr val="dk1"/>
                </a:buClr>
                <a:buSzPts val="2000"/>
                <a:buFont typeface="Arial"/>
                <a:buChar char="•"/>
              </a:pPr>
              <a:r>
                <a:rPr b="1" lang="en-US" sz="2000">
                  <a:solidFill>
                    <a:schemeClr val="dk1"/>
                  </a:solidFill>
                </a:rPr>
                <a:t>Age of sale: </a:t>
              </a:r>
              <a:r>
                <a:rPr lang="en-US" sz="2000">
                  <a:solidFill>
                    <a:schemeClr val="dk1"/>
                  </a:solidFill>
                </a:rPr>
                <a:t>Minimum purchase age of 21</a:t>
              </a:r>
              <a:endParaRPr sz="2000">
                <a:solidFill>
                  <a:schemeClr val="dk1"/>
                </a:solidFill>
              </a:endParaRPr>
            </a:p>
          </p:txBody>
        </p:sp>
        <p:sp>
          <p:nvSpPr>
            <p:cNvPr id="236" name="Google Shape;236;p26"/>
            <p:cNvSpPr/>
            <p:nvPr/>
          </p:nvSpPr>
          <p:spPr>
            <a:xfrm>
              <a:off x="0" y="2627156"/>
              <a:ext cx="2002800" cy="2502000"/>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6"/>
            <p:cNvSpPr txBox="1"/>
            <p:nvPr/>
          </p:nvSpPr>
          <p:spPr>
            <a:xfrm>
              <a:off x="97766" y="2724922"/>
              <a:ext cx="1807200" cy="2306400"/>
            </a:xfrm>
            <a:prstGeom prst="rect">
              <a:avLst/>
            </a:prstGeom>
            <a:noFill/>
            <a:ln>
              <a:noFill/>
            </a:ln>
          </p:spPr>
          <p:txBody>
            <a:bodyPr anchorCtr="0" anchor="ctr" bIns="38100" lIns="76200" spcFirstLastPara="1" rIns="76200" wrap="square" tIns="38100">
              <a:noAutofit/>
            </a:bodyPr>
            <a:lstStyle/>
            <a:p>
              <a:pPr indent="0" lvl="0" marL="0" marR="0" rtl="0" algn="ctr">
                <a:lnSpc>
                  <a:spcPct val="90000"/>
                </a:lnSpc>
                <a:spcBef>
                  <a:spcPts val="0"/>
                </a:spcBef>
                <a:spcAft>
                  <a:spcPts val="0"/>
                </a:spcAft>
                <a:buNone/>
              </a:pPr>
              <a:r>
                <a:rPr b="1" lang="en-US" sz="2000">
                  <a:solidFill>
                    <a:schemeClr val="lt1"/>
                  </a:solidFill>
                </a:rPr>
                <a:t>Distribution</a:t>
              </a:r>
              <a:endParaRPr b="1" sz="2000">
                <a:solidFill>
                  <a:schemeClr val="lt1"/>
                </a:solidFil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7"/>
          <p:cNvSpPr txBox="1"/>
          <p:nvPr>
            <p:ph type="title"/>
          </p:nvPr>
        </p:nvSpPr>
        <p:spPr>
          <a:xfrm>
            <a:off x="106975" y="212625"/>
            <a:ext cx="73137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TOBACCO AND E-CIGARETTES: </a:t>
            </a:r>
            <a:br>
              <a:rPr lang="en-US"/>
            </a:br>
            <a:r>
              <a:rPr lang="en-US"/>
              <a:t>RULES &amp; REGULATIONS </a:t>
            </a:r>
            <a:endParaRPr/>
          </a:p>
        </p:txBody>
      </p:sp>
      <p:grpSp>
        <p:nvGrpSpPr>
          <p:cNvPr id="244" name="Google Shape;244;p27"/>
          <p:cNvGrpSpPr/>
          <p:nvPr/>
        </p:nvGrpSpPr>
        <p:grpSpPr>
          <a:xfrm>
            <a:off x="347663" y="1282762"/>
            <a:ext cx="8583237" cy="5129094"/>
            <a:chOff x="0" y="62"/>
            <a:chExt cx="8583237" cy="5129094"/>
          </a:xfrm>
        </p:grpSpPr>
        <p:sp>
          <p:nvSpPr>
            <p:cNvPr id="245" name="Google Shape;245;p27"/>
            <p:cNvSpPr/>
            <p:nvPr/>
          </p:nvSpPr>
          <p:spPr>
            <a:xfrm rot="5400000">
              <a:off x="3907412" y="-2181200"/>
              <a:ext cx="2448300" cy="6864600"/>
            </a:xfrm>
            <a:prstGeom prst="round2SameRect">
              <a:avLst>
                <a:gd fmla="val 16667" name="adj1"/>
                <a:gd fmla="val 0" name="adj2"/>
              </a:avLst>
            </a:prstGeom>
            <a:solidFill>
              <a:srgbClr val="CCD3EA">
                <a:alpha val="89800"/>
              </a:srgbClr>
            </a:solidFill>
            <a:ln cap="flat" cmpd="sng" w="12700">
              <a:solidFill>
                <a:srgbClr val="CCD3EA">
                  <a:alpha val="8980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7"/>
            <p:cNvSpPr txBox="1"/>
            <p:nvPr/>
          </p:nvSpPr>
          <p:spPr>
            <a:xfrm>
              <a:off x="1876289" y="146456"/>
              <a:ext cx="6529800" cy="2209200"/>
            </a:xfrm>
            <a:prstGeom prst="rect">
              <a:avLst/>
            </a:prstGeom>
            <a:noFill/>
            <a:ln>
              <a:noFill/>
            </a:ln>
          </p:spPr>
          <p:txBody>
            <a:bodyPr anchorCtr="0" anchor="ctr" bIns="123825" lIns="247650" spcFirstLastPara="1" rIns="247650" wrap="square" tIns="123825">
              <a:noAutofit/>
            </a:bodyPr>
            <a:lstStyle/>
            <a:p>
              <a:pPr indent="-228600" lvl="1" marL="228600" marR="0" rtl="0" algn="l">
                <a:lnSpc>
                  <a:spcPct val="90000"/>
                </a:lnSpc>
                <a:spcBef>
                  <a:spcPts val="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Warning labels</a:t>
              </a:r>
              <a:r>
                <a:rPr lang="en-US" sz="2000">
                  <a:solidFill>
                    <a:schemeClr val="dk1"/>
                  </a:solidFill>
                </a:rPr>
                <a:t>:</a:t>
              </a:r>
              <a:r>
                <a:rPr b="0" i="0" lang="en-US" sz="2000" u="none" cap="none" strike="noStrike">
                  <a:solidFill>
                    <a:schemeClr val="dk1"/>
                  </a:solidFill>
                  <a:latin typeface="Arial"/>
                  <a:ea typeface="Arial"/>
                  <a:cs typeface="Arial"/>
                  <a:sym typeface="Arial"/>
                </a:rPr>
                <a:t> </a:t>
              </a:r>
              <a:r>
                <a:rPr lang="en-US" sz="2000">
                  <a:solidFill>
                    <a:schemeClr val="dk1"/>
                  </a:solidFill>
                </a:rPr>
                <a:t>h</a:t>
              </a:r>
              <a:r>
                <a:rPr lang="en-US" sz="2000">
                  <a:solidFill>
                    <a:schemeClr val="dk1"/>
                  </a:solidFill>
                </a:rPr>
                <a:t>ealth effects, g</a:t>
              </a:r>
              <a:r>
                <a:rPr b="0" i="0" lang="en-US" sz="2000" u="none" cap="none" strike="noStrike">
                  <a:solidFill>
                    <a:schemeClr val="dk1"/>
                  </a:solidFill>
                  <a:latin typeface="Arial"/>
                  <a:ea typeface="Arial"/>
                  <a:cs typeface="Arial"/>
                  <a:sym typeface="Arial"/>
                </a:rPr>
                <a:t>raphic images</a:t>
              </a:r>
              <a:endParaRPr b="0" i="0" sz="2000" u="none" cap="none" strike="noStrike">
                <a:solidFill>
                  <a:schemeClr val="dk1"/>
                </a:solidFill>
                <a:latin typeface="Arial"/>
                <a:ea typeface="Arial"/>
                <a:cs typeface="Arial"/>
                <a:sym typeface="Arial"/>
              </a:endParaRPr>
            </a:p>
            <a:p>
              <a:pPr indent="-215900" lvl="1" marL="228600" marR="0" rtl="0" algn="l">
                <a:lnSpc>
                  <a:spcPct val="90000"/>
                </a:lnSpc>
                <a:spcBef>
                  <a:spcPts val="30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Sponsorship</a:t>
              </a:r>
              <a:r>
                <a:rPr lang="en-US" sz="2000">
                  <a:solidFill>
                    <a:schemeClr val="dk1"/>
                  </a:solidFill>
                </a:rPr>
                <a:t>:</a:t>
              </a:r>
              <a:r>
                <a:rPr b="0" i="0" lang="en-US" sz="2000" u="none" cap="none" strike="noStrike">
                  <a:solidFill>
                    <a:schemeClr val="dk1"/>
                  </a:solidFill>
                  <a:latin typeface="Arial"/>
                  <a:ea typeface="Arial"/>
                  <a:cs typeface="Arial"/>
                  <a:sym typeface="Arial"/>
                </a:rPr>
                <a:t> </a:t>
              </a:r>
              <a:r>
                <a:rPr lang="en-US" sz="2000">
                  <a:solidFill>
                    <a:schemeClr val="dk1"/>
                  </a:solidFill>
                </a:rPr>
                <a:t>eliminate or minimize</a:t>
              </a:r>
              <a:r>
                <a:rPr lang="en-US" sz="2000">
                  <a:solidFill>
                    <a:schemeClr val="dk1"/>
                  </a:solidFill>
                </a:rPr>
                <a:t> in m</a:t>
              </a:r>
              <a:r>
                <a:rPr b="0" i="0" lang="en-US" sz="2000" u="none" cap="none" strike="noStrike">
                  <a:solidFill>
                    <a:schemeClr val="dk1"/>
                  </a:solidFill>
                  <a:latin typeface="Arial"/>
                  <a:ea typeface="Arial"/>
                  <a:cs typeface="Arial"/>
                  <a:sym typeface="Arial"/>
                </a:rPr>
                <a:t>usic festivals, sports, arts, schools</a:t>
              </a:r>
              <a:r>
                <a:rPr lang="en-US" sz="2000">
                  <a:solidFill>
                    <a:schemeClr val="dk1"/>
                  </a:solidFill>
                </a:rPr>
                <a:t> </a:t>
              </a:r>
              <a:endParaRPr b="0" i="0" sz="2000" u="none" cap="none" strike="noStrike">
                <a:solidFill>
                  <a:schemeClr val="dk1"/>
                </a:solidFill>
                <a:latin typeface="Arial"/>
                <a:ea typeface="Arial"/>
                <a:cs typeface="Arial"/>
                <a:sym typeface="Arial"/>
              </a:endParaRPr>
            </a:p>
            <a:p>
              <a:pPr indent="-228600" lvl="1" marL="228600" marR="0" rtl="0" algn="l">
                <a:lnSpc>
                  <a:spcPct val="90000"/>
                </a:lnSpc>
                <a:spcBef>
                  <a:spcPts val="33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Advertising:</a:t>
              </a:r>
              <a:r>
                <a:rPr b="0" i="0" lang="en-US" sz="2000" u="none" cap="none" strike="noStrike">
                  <a:solidFill>
                    <a:schemeClr val="dk1"/>
                  </a:solidFill>
                  <a:latin typeface="Arial"/>
                  <a:ea typeface="Arial"/>
                  <a:cs typeface="Arial"/>
                  <a:sym typeface="Arial"/>
                </a:rPr>
                <a:t> </a:t>
              </a:r>
              <a:r>
                <a:rPr lang="en-US" sz="2000">
                  <a:solidFill>
                    <a:schemeClr val="dk1"/>
                  </a:solidFill>
                </a:rPr>
                <a:t>e</a:t>
              </a:r>
              <a:r>
                <a:rPr lang="en-US" sz="2000">
                  <a:solidFill>
                    <a:schemeClr val="dk1"/>
                  </a:solidFill>
                </a:rPr>
                <a:t>liminate or minimize </a:t>
              </a:r>
              <a:r>
                <a:rPr b="0" i="0" lang="en-US" sz="2000" u="none" cap="none" strike="noStrike">
                  <a:solidFill>
                    <a:schemeClr val="dk1"/>
                  </a:solidFill>
                  <a:latin typeface="Arial"/>
                  <a:ea typeface="Arial"/>
                  <a:cs typeface="Arial"/>
                  <a:sym typeface="Arial"/>
                </a:rPr>
                <a:t>on TV and films </a:t>
              </a:r>
              <a:r>
                <a:rPr b="0" i="0" lang="en-US" sz="2000" u="none" cap="none" strike="noStrike">
                  <a:solidFill>
                    <a:schemeClr val="dk1"/>
                  </a:solidFill>
                  <a:latin typeface="Arial"/>
                  <a:ea typeface="Arial"/>
                  <a:cs typeface="Arial"/>
                  <a:sym typeface="Arial"/>
                </a:rPr>
                <a:t>AND</a:t>
              </a:r>
              <a:r>
                <a:rPr b="1" i="0" lang="en-US" sz="2000" u="none" cap="none" strike="noStrike">
                  <a:solidFill>
                    <a:schemeClr val="dk1"/>
                  </a:solidFill>
                </a:rPr>
                <a:t> </a:t>
              </a:r>
              <a:r>
                <a:rPr lang="en-US" sz="2000">
                  <a:solidFill>
                    <a:schemeClr val="dk1"/>
                  </a:solidFill>
                </a:rPr>
                <a:t>prohibit</a:t>
              </a:r>
              <a:r>
                <a:rPr b="1" lang="en-US" sz="2000">
                  <a:solidFill>
                    <a:schemeClr val="dk1"/>
                  </a:solidFill>
                </a:rPr>
                <a:t> </a:t>
              </a:r>
              <a:r>
                <a:rPr lang="en-US" sz="2000">
                  <a:solidFill>
                    <a:schemeClr val="dk1"/>
                  </a:solidFill>
                </a:rPr>
                <a:t>underage advertising, counter-advertising</a:t>
              </a:r>
              <a:endParaRPr b="0" i="0" sz="2000" u="none" cap="none" strike="noStrike">
                <a:solidFill>
                  <a:schemeClr val="dk1"/>
                </a:solidFill>
                <a:latin typeface="Arial"/>
                <a:ea typeface="Arial"/>
                <a:cs typeface="Arial"/>
                <a:sym typeface="Arial"/>
              </a:endParaRPr>
            </a:p>
          </p:txBody>
        </p:sp>
        <p:sp>
          <p:nvSpPr>
            <p:cNvPr id="247" name="Google Shape;247;p27"/>
            <p:cNvSpPr/>
            <p:nvPr/>
          </p:nvSpPr>
          <p:spPr>
            <a:xfrm>
              <a:off x="0" y="62"/>
              <a:ext cx="2002800" cy="2502000"/>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7"/>
            <p:cNvSpPr txBox="1"/>
            <p:nvPr/>
          </p:nvSpPr>
          <p:spPr>
            <a:xfrm>
              <a:off x="97766" y="97828"/>
              <a:ext cx="1807200" cy="2306400"/>
            </a:xfrm>
            <a:prstGeom prst="rect">
              <a:avLst/>
            </a:prstGeom>
            <a:noFill/>
            <a:ln>
              <a:noFill/>
            </a:ln>
          </p:spPr>
          <p:txBody>
            <a:bodyPr anchorCtr="0" anchor="ctr" bIns="38100" lIns="76200" spcFirstLastPara="1" rIns="76200" wrap="square" tIns="38100">
              <a:noAutofit/>
            </a:bodyPr>
            <a:lstStyle/>
            <a:p>
              <a:pPr indent="0" lvl="0" marL="0" marR="0" rtl="0" algn="ctr">
                <a:lnSpc>
                  <a:spcPct val="90000"/>
                </a:lnSpc>
                <a:spcBef>
                  <a:spcPts val="0"/>
                </a:spcBef>
                <a:spcAft>
                  <a:spcPts val="0"/>
                </a:spcAft>
                <a:buNone/>
              </a:pPr>
              <a:r>
                <a:rPr b="1" lang="en-US" sz="2000">
                  <a:solidFill>
                    <a:schemeClr val="lt1"/>
                  </a:solidFill>
                  <a:latin typeface="Arial"/>
                  <a:ea typeface="Arial"/>
                  <a:cs typeface="Arial"/>
                  <a:sym typeface="Arial"/>
                </a:rPr>
                <a:t>Marketing</a:t>
              </a:r>
              <a:endParaRPr b="1" sz="2000">
                <a:solidFill>
                  <a:schemeClr val="lt1"/>
                </a:solidFill>
                <a:latin typeface="Arial"/>
                <a:ea typeface="Arial"/>
                <a:cs typeface="Arial"/>
                <a:sym typeface="Arial"/>
              </a:endParaRPr>
            </a:p>
          </p:txBody>
        </p:sp>
        <p:sp>
          <p:nvSpPr>
            <p:cNvPr id="249" name="Google Shape;249;p27"/>
            <p:cNvSpPr/>
            <p:nvPr/>
          </p:nvSpPr>
          <p:spPr>
            <a:xfrm rot="5400000">
              <a:off x="3917037" y="436125"/>
              <a:ext cx="2448300" cy="6884100"/>
            </a:xfrm>
            <a:prstGeom prst="round2SameRect">
              <a:avLst>
                <a:gd fmla="val 16667" name="adj1"/>
                <a:gd fmla="val 0" name="adj2"/>
              </a:avLst>
            </a:prstGeom>
            <a:solidFill>
              <a:srgbClr val="CCD3EA">
                <a:alpha val="89800"/>
              </a:srgbClr>
            </a:solidFill>
            <a:ln cap="flat" cmpd="sng" w="12700">
              <a:solidFill>
                <a:srgbClr val="CCD3EA">
                  <a:alpha val="8980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7"/>
            <p:cNvSpPr txBox="1"/>
            <p:nvPr/>
          </p:nvSpPr>
          <p:spPr>
            <a:xfrm>
              <a:off x="1876289" y="2788575"/>
              <a:ext cx="6529800" cy="2209200"/>
            </a:xfrm>
            <a:prstGeom prst="rect">
              <a:avLst/>
            </a:prstGeom>
            <a:noFill/>
            <a:ln>
              <a:noFill/>
            </a:ln>
          </p:spPr>
          <p:txBody>
            <a:bodyPr anchorCtr="0" anchor="ctr" bIns="123825" lIns="247650" spcFirstLastPara="1" rIns="247650" wrap="square" tIns="123825">
              <a:noAutofit/>
            </a:bodyPr>
            <a:lstStyle/>
            <a:p>
              <a:pPr indent="-215900" lvl="1" marL="228600" marR="0" rtl="0" algn="l">
                <a:lnSpc>
                  <a:spcPct val="90000"/>
                </a:lnSpc>
                <a:spcBef>
                  <a:spcPts val="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Clean air</a:t>
              </a:r>
              <a:r>
                <a:rPr lang="en-US" sz="2000">
                  <a:solidFill>
                    <a:schemeClr val="dk1"/>
                  </a:solidFill>
                </a:rPr>
                <a:t>: p</a:t>
              </a:r>
              <a:r>
                <a:rPr b="0" i="0" lang="en-US" sz="2000" u="none" cap="none" strike="noStrike">
                  <a:solidFill>
                    <a:schemeClr val="dk1"/>
                  </a:solidFill>
                  <a:latin typeface="Arial"/>
                  <a:ea typeface="Arial"/>
                  <a:cs typeface="Arial"/>
                  <a:sym typeface="Arial"/>
                </a:rPr>
                <a:t>ublic indoor and outdoor restrictions</a:t>
              </a:r>
              <a:endParaRPr b="0" i="0" sz="2000" u="none" cap="none" strike="noStrike">
                <a:solidFill>
                  <a:schemeClr val="dk1"/>
                </a:solidFill>
                <a:latin typeface="Arial"/>
                <a:ea typeface="Arial"/>
                <a:cs typeface="Arial"/>
                <a:sym typeface="Arial"/>
              </a:endParaRPr>
            </a:p>
            <a:p>
              <a:pPr indent="-215900" lvl="1" marL="228600" marR="0" rtl="0" algn="l">
                <a:lnSpc>
                  <a:spcPct val="90000"/>
                </a:lnSpc>
                <a:spcBef>
                  <a:spcPts val="33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Underage</a:t>
              </a:r>
              <a:r>
                <a:rPr b="1" lang="en-US" sz="2000">
                  <a:solidFill>
                    <a:schemeClr val="dk1"/>
                  </a:solidFill>
                </a:rPr>
                <a:t>: </a:t>
              </a:r>
              <a:r>
                <a:rPr b="0" i="0" lang="en-US" sz="2000" u="none" cap="none" strike="noStrike">
                  <a:solidFill>
                    <a:schemeClr val="dk1"/>
                  </a:solidFill>
                  <a:latin typeface="Arial"/>
                  <a:ea typeface="Arial"/>
                  <a:cs typeface="Arial"/>
                  <a:sym typeface="Arial"/>
                </a:rPr>
                <a:t>School and community prevention activities</a:t>
              </a:r>
              <a:endParaRPr b="0" i="0" sz="2000" u="none" cap="none" strike="noStrike">
                <a:solidFill>
                  <a:schemeClr val="dk1"/>
                </a:solidFill>
                <a:latin typeface="Arial"/>
                <a:ea typeface="Arial"/>
                <a:cs typeface="Arial"/>
                <a:sym typeface="Arial"/>
              </a:endParaRPr>
            </a:p>
            <a:p>
              <a:pPr indent="-215900" lvl="1" marL="228600" marR="0" rtl="0" algn="l">
                <a:lnSpc>
                  <a:spcPct val="90000"/>
                </a:lnSpc>
                <a:spcBef>
                  <a:spcPts val="33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Access:</a:t>
              </a:r>
              <a:r>
                <a:rPr b="0" i="0" lang="en-US" sz="2000" u="none" cap="none" strike="noStrike">
                  <a:solidFill>
                    <a:schemeClr val="dk1"/>
                  </a:solidFill>
                  <a:latin typeface="Arial"/>
                  <a:ea typeface="Arial"/>
                  <a:cs typeface="Arial"/>
                  <a:sym typeface="Arial"/>
                </a:rPr>
                <a:t> to low cost cessation</a:t>
              </a:r>
              <a:endParaRPr b="0" i="0" sz="2000" u="none" cap="none" strike="noStrike">
                <a:solidFill>
                  <a:schemeClr val="dk1"/>
                </a:solidFill>
                <a:latin typeface="Arial"/>
                <a:ea typeface="Arial"/>
                <a:cs typeface="Arial"/>
                <a:sym typeface="Arial"/>
              </a:endParaRPr>
            </a:p>
            <a:p>
              <a:pPr indent="-215900" lvl="1" marL="228600" marR="0" rtl="0" algn="l">
                <a:lnSpc>
                  <a:spcPct val="90000"/>
                </a:lnSpc>
                <a:spcBef>
                  <a:spcPts val="33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Taxation</a:t>
              </a:r>
              <a:r>
                <a:rPr lang="en-US" sz="2000">
                  <a:solidFill>
                    <a:schemeClr val="dk1"/>
                  </a:solidFill>
                </a:rPr>
                <a:t>: </a:t>
              </a:r>
              <a:r>
                <a:rPr b="0" i="0" lang="en-US" sz="2000" u="none" cap="none" strike="noStrike">
                  <a:solidFill>
                    <a:schemeClr val="dk1"/>
                  </a:solidFill>
                  <a:latin typeface="Arial"/>
                  <a:ea typeface="Arial"/>
                  <a:cs typeface="Arial"/>
                  <a:sym typeface="Arial"/>
                </a:rPr>
                <a:t>(local, state, federal) </a:t>
              </a:r>
              <a:endParaRPr b="0" i="0" sz="2000" u="none" cap="none" strike="noStrike">
                <a:solidFill>
                  <a:schemeClr val="dk1"/>
                </a:solidFill>
                <a:latin typeface="Arial"/>
                <a:ea typeface="Arial"/>
                <a:cs typeface="Arial"/>
                <a:sym typeface="Arial"/>
              </a:endParaRPr>
            </a:p>
          </p:txBody>
        </p:sp>
        <p:sp>
          <p:nvSpPr>
            <p:cNvPr id="251" name="Google Shape;251;p27"/>
            <p:cNvSpPr/>
            <p:nvPr/>
          </p:nvSpPr>
          <p:spPr>
            <a:xfrm>
              <a:off x="0" y="2627156"/>
              <a:ext cx="2002800" cy="2502000"/>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7"/>
            <p:cNvSpPr txBox="1"/>
            <p:nvPr/>
          </p:nvSpPr>
          <p:spPr>
            <a:xfrm>
              <a:off x="97766" y="2724922"/>
              <a:ext cx="1807200" cy="2306400"/>
            </a:xfrm>
            <a:prstGeom prst="rect">
              <a:avLst/>
            </a:prstGeom>
            <a:noFill/>
            <a:ln>
              <a:noFill/>
            </a:ln>
          </p:spPr>
          <p:txBody>
            <a:bodyPr anchorCtr="0" anchor="ctr" bIns="38100" lIns="76200" spcFirstLastPara="1" rIns="76200" wrap="square" tIns="38100">
              <a:noAutofit/>
            </a:bodyPr>
            <a:lstStyle/>
            <a:p>
              <a:pPr indent="0" lvl="0" marL="0" marR="0" rtl="0" algn="ctr">
                <a:lnSpc>
                  <a:spcPct val="90000"/>
                </a:lnSpc>
                <a:spcBef>
                  <a:spcPts val="0"/>
                </a:spcBef>
                <a:spcAft>
                  <a:spcPts val="0"/>
                </a:spcAft>
                <a:buNone/>
              </a:pPr>
              <a:r>
                <a:rPr b="1" lang="en-US" sz="2000">
                  <a:solidFill>
                    <a:schemeClr val="lt1"/>
                  </a:solidFill>
                  <a:latin typeface="Arial"/>
                  <a:ea typeface="Arial"/>
                  <a:cs typeface="Arial"/>
                  <a:sym typeface="Arial"/>
                </a:rPr>
                <a:t>Consumption</a:t>
              </a:r>
              <a:endParaRPr b="1" sz="2000">
                <a:solidFill>
                  <a:schemeClr val="lt1"/>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CMB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MB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