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  <p:sldMasterId id="214748366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y="6858000" cx="9144000"/>
  <p:notesSz cx="6858000" cy="9144000"/>
  <p:embeddedFontLst>
    <p:embeddedFont>
      <p:font typeface="Arial Narrow"/>
      <p:regular r:id="rId16"/>
      <p:bold r:id="rId17"/>
      <p:italic r:id="rId18"/>
      <p:boldItalic r:id="rId19"/>
    </p:embeddedFont>
    <p:embeddedFont>
      <p:font typeface="Montserrat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20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208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regular.fntdata"/><Relationship Id="rId11" Type="http://schemas.openxmlformats.org/officeDocument/2006/relationships/slide" Target="slides/slide5.xml"/><Relationship Id="rId22" Type="http://schemas.openxmlformats.org/officeDocument/2006/relationships/font" Target="fonts/Montserrat-italic.fntdata"/><Relationship Id="rId10" Type="http://schemas.openxmlformats.org/officeDocument/2006/relationships/slide" Target="slides/slide4.xml"/><Relationship Id="rId21" Type="http://schemas.openxmlformats.org/officeDocument/2006/relationships/font" Target="fonts/Montserrat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23" Type="http://schemas.openxmlformats.org/officeDocument/2006/relationships/font" Target="fonts/Montserrat-bold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ArialNarrow-bold.fntdata"/><Relationship Id="rId16" Type="http://schemas.openxmlformats.org/officeDocument/2006/relationships/font" Target="fonts/ArialNarrow-regular.fntdata"/><Relationship Id="rId5" Type="http://schemas.openxmlformats.org/officeDocument/2006/relationships/slideMaster" Target="slideMasters/slideMaster2.xml"/><Relationship Id="rId19" Type="http://schemas.openxmlformats.org/officeDocument/2006/relationships/font" Target="fonts/ArialNarrow-boldItalic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ArialNarrow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nsumer.healthday.com/cancer-information-5/electronic-cigarettes-970/many-teens-don-t-know-juul-contains-addictive-nicotine-733067.html" TargetMode="External"/><Relationship Id="rId3" Type="http://schemas.openxmlformats.org/officeDocument/2006/relationships/hyperlink" Target="https://www.yalemedicine.org/stories/teen-vaping/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cdc.gov/tobacco/youth/index.htm." TargetMode="External"/><Relationship Id="rId3" Type="http://schemas.openxmlformats.org/officeDocument/2006/relationships/hyperlink" Target="https://mylifemyquit.com/" TargetMode="External"/><Relationship Id="rId4" Type="http://schemas.openxmlformats.org/officeDocument/2006/relationships/hyperlink" Target="https://www.thetruth.com/articles/hot-topic/quit-vaping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wired.com/2006/11/very-short-stories/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d14ca3640_2_1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5d14ca3640_2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Suggested length: 35 minutes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5d14ca3640_2_14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d1b35abd9_0_9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g5d1b35abd9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u="sng">
                <a:latin typeface="Arial"/>
                <a:ea typeface="Arial"/>
                <a:cs typeface="Arial"/>
                <a:sym typeface="Arial"/>
              </a:rPr>
              <a:t>Introduction (5 min.)</a:t>
            </a:r>
            <a:endParaRPr b="1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Ask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students to bring out </a:t>
            </a:r>
            <a:r>
              <a:rPr lang="en-US" u="sng">
                <a:latin typeface="Arial"/>
                <a:ea typeface="Arial"/>
                <a:cs typeface="Arial"/>
                <a:sym typeface="Arial"/>
              </a:rPr>
              <a:t>Session 1, Activity 2: Peer &amp; Adult Interview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. Ask the following questions: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Peer Interview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Why did your peers try  e-cigarette?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What did your peers who smoke  say about craving and addiction?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Are they trying to quit? 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Adult Interview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What advice for resisting pressure to try e-cigarette did adult give?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What are the reasons the adults gave for not using tobacco (or quitting)?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CASEL Competencies Covered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Self-awareness - self-confidence, self-efficacy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Self management - self-motivation, stress management, goal-setting, organizational skills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Social awareness - empathy, perspective-taking, appreciating diversity, respect for others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Relationship skills - communication, social engagement, relationship-building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 u="sng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5d1b35abd9_0_9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d14ca3640_2_1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g5d14ca3640_2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u="sng">
                <a:latin typeface="Arial"/>
                <a:ea typeface="Arial"/>
                <a:cs typeface="Arial"/>
                <a:sym typeface="Arial"/>
              </a:rPr>
              <a:t>Direct Instruction (10 minutes)</a:t>
            </a:r>
            <a:endParaRPr b="1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Remind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students that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almost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all t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obacco products contains Nicotine</a:t>
            </a:r>
            <a:r>
              <a:rPr b="1" lang="en-US">
                <a:latin typeface="Arial"/>
                <a:ea typeface="Arial"/>
                <a:cs typeface="Arial"/>
                <a:sym typeface="Arial"/>
              </a:rPr>
              <a:t>, this includes: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-cigarettes, cigarettes, cigars, chew, hookah.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Reinforce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the Health &amp; Social Consequences of E-cigarette use from the previous lesson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u="sng">
                <a:latin typeface="Arial"/>
                <a:ea typeface="Arial"/>
                <a:cs typeface="Arial"/>
                <a:sym typeface="Arial"/>
              </a:rPr>
              <a:t>Health Consequences include: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Aerosol has toxic chemicals that can damage the lungs.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Hacks brain circuitry (dopamine reward system, impulse control center)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Nicotine causes addiction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Dry mouth, Vapor tongue, Sore throat, Nose bleed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Nicotine toxicity, nausea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Can be fatal for babies (SIDS). Low birthweight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Batteries explode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Gateway to combustible tobacco, alcohol and marijuana and other addictive drugs.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Ingesting e-liquid can be FATAL.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u="sng">
                <a:latin typeface="Arial"/>
                <a:ea typeface="Arial"/>
                <a:cs typeface="Arial"/>
                <a:sym typeface="Arial"/>
              </a:rPr>
              <a:t>Social Consequences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Costs a lot of money, about $50 to get started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Cartridge pods cost $3-7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Get suspended from sports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Bad role model to younger siblings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Get in trouble at school or at home.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Get in trouble with the law (Purchasing or possession is against the law).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Lose the trust of parents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95250" lvl="0" marL="1714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CASEL Competencies Covered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Responsible decision-making - identifying problems, analyzing situations, evaluating, reflecting, ethical responsibility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Self-awareness - identifying emotions, accurate self-perception, self-confidence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Relationship skills - communication, social engagement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95250" lvl="0" marL="1714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5d14ca3640_2_15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d3c23d2a0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g5d3c23d2a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Activity 1: What have you seen or heard about e-cigarette?</a:t>
            </a:r>
            <a:r>
              <a:rPr lang="en-US" sz="1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(5 mins)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Distribute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index cards or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paper squares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each student. </a:t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Ask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students to record responses to the following question on their index card: </a:t>
            </a:r>
            <a:r>
              <a:rPr i="1" lang="en-US">
                <a:latin typeface="Arial"/>
                <a:ea typeface="Arial"/>
                <a:cs typeface="Arial"/>
                <a:sym typeface="Arial"/>
              </a:rPr>
              <a:t>What have you seen or heard about e-cigarettes?</a:t>
            </a:r>
            <a:endParaRPr i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Stress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that there are no wrong answers and they do NOT need to include their name on the index card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Read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responses aloud to the class.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List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students' answers on the board.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Reveal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the p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ossible answers: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36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Everybody is doing it.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Some people smoke in class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People vape in the bathroom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My friends’ parents vape and say it’s safe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It’s illegal, but I can get it at schools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Would you rather I smoke pot?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Fruit flavors don’t have nicotine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Share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the following facts to students: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36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Half of E-cigarette users don’t know the health and social consequences associated with e-cigarette use.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More than half of E-cigarette users aren't aware that flavored e-juice contains nicotine.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Two-thirds of  U.S. teenage JUUL users don’t know it contains nicotine.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CASEL Competencies Covered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Self-awareness - identifying emotions, accurate self-perception, self-confidence, self-efficacy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Self-management - stress management, self-discipline, organizational skills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Social awareness - perspective-taking, empathy, respect for others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Relationship skills - communication, social engagement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Responsible decision-making - identifying problems, analyzing situations, evaluating, reflecting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5d3c23d2a0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d214ebe36_1_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g5d214ebe36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Explain: 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Most people who use E-cigarettes don’t have the information you have. Almost half of current users didn’t believe there were any health risks at all. Sharing information is a better strategy than being mean or harsh about someone’s E-cigarette use.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i="1" lang="en-US">
                <a:latin typeface="Arial"/>
                <a:ea typeface="Arial"/>
                <a:cs typeface="Arial"/>
                <a:sym typeface="Arial"/>
              </a:rPr>
              <a:t>There is positive reinforcement with nicotine addiction and physical dependence to avoid withdrawal symptoms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Remember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: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As someone uses a nicotine product, the chemical is absorbed into their system and mood and pleasure centers are aroused. The tolerance and physical dependence for the substance increases as use continues.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Going without nicotine can produce withdrawal symptoms as well as a craving for more nicotine.The cycle continues to repeat.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CASEL Competencies Covered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Self-awareness - identifying emotions, accurate self-perception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Social awareness - perspective-taking, empathy, respect for others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latin typeface="Arial"/>
                <a:ea typeface="Arial"/>
                <a:cs typeface="Arial"/>
                <a:sym typeface="Arial"/>
              </a:rPr>
              <a:t>Sources: </a:t>
            </a:r>
            <a:endParaRPr u="sng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360"/>
              </a:spcBef>
              <a:spcAft>
                <a:spcPts val="0"/>
              </a:spcAft>
              <a:buSzPts val="12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Dobbs, P. D., Hammig, B., &amp; Henry, L. J. (2017). E-cigarette use among US adolescents: Perceptions of relative addiction and harm. Health Education Journal, 76(3), 293-301.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-US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https:///many-teens-don’t-know-juul-contains-addictive-nicotine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https://www.yalemedicine.org/.stories/teen-vaping/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Photo from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Burst.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u="sng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5d214ebe36_1_6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d214ebe36_1_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g5d214ebe36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Share: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There are existing resources for you and your friends to use like teen.smokefree.gov. Do not hesitate to share this information with your friends and potentially save a life.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Note to teachers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The teen.smokefree.gov website has up-to-date and accurate resources from the National Cancer Institute.  Do not hesitate to refer students to this website.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We have also included other accurate and approved resources below.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Other resources to help quit: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FDA-approved cessation products (1-800-QUIT NOW), a text-based program (text QUIT to 47848).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Centers for Disease Control and Prevention, Youth Tobacco Prevention. </a:t>
            </a:r>
            <a:r>
              <a:rPr lang="en-US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www.cdc.gov/tobacco/youth/index.htm.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Teens in nine states -- Colorado, Massachusetts, Michigan, Montana, North Dakota, Nevada, Ohio, Pennsylvania and Utah -- can call or text the helpline at 1-855-891-9989 or go online to  </a:t>
            </a:r>
            <a:r>
              <a:rPr lang="en-US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mylifemyquit.com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Truth Initiative- </a:t>
            </a: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https://www.thetruth.com/articles/hot-topic/quit-vaping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CASEL Competencies Covered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Self-awareness - identifying emotions, accurate self-perception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Self-management - self-discipline, self-motivation, goal-setting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Social awareness - perspective-taking, empathy, respect for others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Relationship skills - communication, social engagement, relationship building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Responsible decision-making - identifying problems, analyzing situations, evaluating, reflecting, ethical responsibility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u="sng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5d214ebe36_1_7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d14ca3640_2_1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g5d14ca3640_2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u="sng">
                <a:latin typeface="Arial"/>
                <a:ea typeface="Arial"/>
                <a:cs typeface="Arial"/>
                <a:sym typeface="Arial"/>
              </a:rPr>
              <a:t>Work Time (15-20 mins.)</a:t>
            </a:r>
            <a:endParaRPr b="1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students to assemble into their peer groups.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CASEL Competencies Covered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Social awareness - perspective taking, respect for others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Relationship skills - communication, social engagement, relationship building, teamwork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5d14ca3640_2_16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d214ebe36_1_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g5d214ebe36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u="sng">
                <a:latin typeface="Arial"/>
                <a:ea typeface="Arial"/>
                <a:cs typeface="Arial"/>
                <a:sym typeface="Arial"/>
              </a:rPr>
              <a:t>Activity 2: Six Word Stories (5-10mins)</a:t>
            </a:r>
            <a:endParaRPr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Distribute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: An index card or square of paper to each student.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Explain: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Sometimes the most powerful stories are the shortest. Ernest Hemingway once wrote a six word story and called it his best work.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Instruct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students to reflect on what they have seen or heard about e-cigarettes, and to brainstorm a six word story.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Assign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one of the topics below to the different groups to inspire their six word story: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Reasons why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young adults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their age experiment with e-cigarettes?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Health consequences for using e-cigarettes?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Social consequences of using e-cigarettes?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Describe how an e-cigarette user might feel or behave when craving nicotine?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Calculate the cost of smoking one JUUL pod a day for 10 years.  What could you buy?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Share: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Call on each Peer Group Facilitator at a time to report on six word story inspired by the varied topics on e-cigarettes listed by their group and make a class list.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CASEL Competencies Covered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Self-awareness - identifying emotions, accurate self-perception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Self-management - organizational skills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Social awareness - perspective-taking, empathy, appreciating diversity, respect for others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Relationship skills - communication, social engagement, relationship-building, teamwork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Responsible decision-making - identifying problems, analyzing situations, solving problems, evaluating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This activity was inspired by a story in Wired Magazine. </a:t>
            </a:r>
            <a:r>
              <a:rPr lang="en-US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https://www.wired.com/2006/11/very-short-stories/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52400" lvl="0" marL="228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u="sng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5d214ebe36_1_5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5d14ca3640_2_2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g5d14ca3640_2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Explain to students that next session.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Before class,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e-mail Handout </a:t>
            </a:r>
            <a:r>
              <a:rPr b="1"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with school district and local, state and national rules.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Overview. 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This slide introduces a new activity where students work together in groups to: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Look up and read school district rules, state laws and education codes on tobacco and e-cigarettes.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List pros and cons of the current rules and regulations regarding tobacco and e-cigarettes. 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Improve the rules, laws, codes, or develop new ones.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52400" lvl="0" marL="228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photos (except advertisements) from Pixabay or Burst unless otherwise cited.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g5d14ca3640_2_20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jpg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1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3.png"/><Relationship Id="rId6" Type="http://schemas.openxmlformats.org/officeDocument/2006/relationships/image" Target="../media/image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b="113" l="-24331" r="37975" t="-113"/>
          <a:stretch/>
        </p:blipFill>
        <p:spPr>
          <a:xfrm>
            <a:off x="1946031" y="956311"/>
            <a:ext cx="7197970" cy="4417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b="0" l="0" r="36505" t="0"/>
          <a:stretch/>
        </p:blipFill>
        <p:spPr>
          <a:xfrm>
            <a:off x="0" y="1154609"/>
            <a:ext cx="6060831" cy="422435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/>
          <p:nvPr>
            <p:ph type="ctrTitle"/>
          </p:nvPr>
        </p:nvSpPr>
        <p:spPr>
          <a:xfrm>
            <a:off x="199292" y="1436794"/>
            <a:ext cx="4958862" cy="3567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 Narrow"/>
              <a:buNone/>
              <a:defRPr b="1" i="0" sz="54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1389185" y="5836912"/>
            <a:ext cx="6858000" cy="427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400"/>
              <a:buFont typeface="Arial"/>
              <a:buNone/>
              <a:defRPr b="1" i="0" sz="24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600"/>
              <a:buFont typeface="Arial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33046" y="1"/>
            <a:ext cx="9777046" cy="1154608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762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0" y="5122499"/>
            <a:ext cx="4199794" cy="426561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76200">
              <a:srgbClr val="000000">
                <a:alpha val="40000"/>
              </a:srgbClr>
            </a:outerShdw>
          </a:effectLst>
        </p:spPr>
      </p:pic>
      <p:sp>
        <p:nvSpPr>
          <p:cNvPr id="19" name="Google Shape;19;p2"/>
          <p:cNvSpPr txBox="1"/>
          <p:nvPr/>
        </p:nvSpPr>
        <p:spPr>
          <a:xfrm>
            <a:off x="382407" y="5245161"/>
            <a:ext cx="1795155" cy="252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Arial"/>
              <a:buNone/>
            </a:pPr>
            <a:r>
              <a:rPr b="0" i="0" lang="en-US" sz="136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PRESENTED BY</a:t>
            </a:r>
            <a:endParaRPr/>
          </a:p>
        </p:txBody>
      </p:sp>
      <p:sp>
        <p:nvSpPr>
          <p:cNvPr id="20" name="Google Shape;20;p2"/>
          <p:cNvSpPr txBox="1"/>
          <p:nvPr>
            <p:ph idx="2" type="body"/>
          </p:nvPr>
        </p:nvSpPr>
        <p:spPr>
          <a:xfrm>
            <a:off x="3106616" y="256100"/>
            <a:ext cx="5860442" cy="604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064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505" y="121547"/>
            <a:ext cx="1772561" cy="940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 rotWithShape="1">
          <a:blip r:embed="rId2">
            <a:alphaModFix/>
          </a:blip>
          <a:srcRect b="113" l="-24331" r="37975" t="-113"/>
          <a:stretch/>
        </p:blipFill>
        <p:spPr>
          <a:xfrm>
            <a:off x="1946031" y="956311"/>
            <a:ext cx="7197970" cy="4417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 rotWithShape="1">
          <a:blip r:embed="rId3">
            <a:alphaModFix/>
          </a:blip>
          <a:srcRect b="0" l="0" r="36505" t="0"/>
          <a:stretch/>
        </p:blipFill>
        <p:spPr>
          <a:xfrm>
            <a:off x="0" y="1154609"/>
            <a:ext cx="6060831" cy="4224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33046" y="1"/>
            <a:ext cx="9777046" cy="1154608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76200">
              <a:srgbClr val="000000">
                <a:alpha val="40000"/>
              </a:srgbClr>
            </a:outerShdw>
          </a:effectLst>
        </p:spPr>
      </p:pic>
      <p:pic>
        <p:nvPicPr>
          <p:cNvPr id="26" name="Google Shape;2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0" y="5122499"/>
            <a:ext cx="4199794" cy="426561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76200">
              <a:srgbClr val="000000">
                <a:alpha val="40000"/>
              </a:srgbClr>
            </a:outerShdw>
          </a:effectLst>
        </p:spPr>
      </p:pic>
      <p:pic>
        <p:nvPicPr>
          <p:cNvPr id="27" name="Google Shape;2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505" y="121547"/>
            <a:ext cx="1772561" cy="940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"/>
          <p:cNvSpPr txBox="1"/>
          <p:nvPr>
            <p:ph idx="3" type="title"/>
          </p:nvPr>
        </p:nvSpPr>
        <p:spPr>
          <a:xfrm>
            <a:off x="297475" y="1395300"/>
            <a:ext cx="3870000" cy="3435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2"/>
          <p:cNvSpPr txBox="1"/>
          <p:nvPr>
            <p:ph idx="4" type="title"/>
          </p:nvPr>
        </p:nvSpPr>
        <p:spPr>
          <a:xfrm>
            <a:off x="2851125" y="147575"/>
            <a:ext cx="6116100" cy="837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Content" type="obj">
  <p:cSld name="OBJEC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2" y="0"/>
            <a:ext cx="7661530" cy="1148862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2"/>
          <p:cNvSpPr txBox="1"/>
          <p:nvPr>
            <p:ph type="title"/>
          </p:nvPr>
        </p:nvSpPr>
        <p:spPr>
          <a:xfrm>
            <a:off x="348075" y="212632"/>
            <a:ext cx="7072500" cy="7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Narrow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2"/>
          <p:cNvSpPr txBox="1"/>
          <p:nvPr>
            <p:ph idx="1" type="body"/>
          </p:nvPr>
        </p:nvSpPr>
        <p:spPr>
          <a:xfrm>
            <a:off x="348073" y="1283409"/>
            <a:ext cx="8502900" cy="51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/>
            </a:lvl1pPr>
            <a:lvl2pPr indent="-3810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2pPr>
            <a:lvl3pPr indent="-3556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2000"/>
              <a:buFont typeface="Arial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13" name="Google Shape;11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2" y="0"/>
            <a:ext cx="7661530" cy="114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1650" y="325942"/>
            <a:ext cx="1316925" cy="55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Content (No Footer)">
  <p:cSld name="Default Content (No Footer)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2" y="0"/>
            <a:ext cx="7661530" cy="114886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3"/>
          <p:cNvSpPr txBox="1"/>
          <p:nvPr>
            <p:ph type="title"/>
          </p:nvPr>
        </p:nvSpPr>
        <p:spPr>
          <a:xfrm>
            <a:off x="348074" y="212632"/>
            <a:ext cx="7060800" cy="7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Narrow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3"/>
          <p:cNvSpPr txBox="1"/>
          <p:nvPr>
            <p:ph idx="1" type="body"/>
          </p:nvPr>
        </p:nvSpPr>
        <p:spPr>
          <a:xfrm>
            <a:off x="348073" y="1283409"/>
            <a:ext cx="8502900" cy="54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/>
            </a:lvl1pPr>
            <a:lvl2pPr indent="-3810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2pPr>
            <a:lvl3pPr indent="-3556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2000"/>
              <a:buFont typeface="Arial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21" name="Google Shape;12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2" y="0"/>
            <a:ext cx="7661530" cy="114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1650" y="325942"/>
            <a:ext cx="1316925" cy="55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ternate Content">
  <p:cSld name="Alternate Conten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 txBox="1"/>
          <p:nvPr>
            <p:ph type="title"/>
          </p:nvPr>
        </p:nvSpPr>
        <p:spPr>
          <a:xfrm>
            <a:off x="213947" y="214539"/>
            <a:ext cx="72771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25" name="Google Shape;125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4"/>
          <p:cNvSpPr txBox="1"/>
          <p:nvPr>
            <p:ph idx="1" type="body"/>
          </p:nvPr>
        </p:nvSpPr>
        <p:spPr>
          <a:xfrm>
            <a:off x="213947" y="1283409"/>
            <a:ext cx="8637000" cy="51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/>
            </a:lvl1pPr>
            <a:lvl2pPr indent="-3810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2pPr>
            <a:lvl3pPr indent="-3556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2000"/>
              <a:buFont typeface="Arial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27" name="Google Shape;12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1650" y="325942"/>
            <a:ext cx="1316925" cy="55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ternate Content (No Footer)" type="titleOnly">
  <p:cSld name="TITLE_ONLY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/>
          <p:nvPr>
            <p:ph type="title"/>
          </p:nvPr>
        </p:nvSpPr>
        <p:spPr>
          <a:xfrm>
            <a:off x="213946" y="214539"/>
            <a:ext cx="73473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51650" y="325942"/>
            <a:ext cx="1316925" cy="55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" type="twoObj">
  <p:cSld name="TWO_OBJECTS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1" y="0"/>
            <a:ext cx="7661530" cy="114886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 txBox="1"/>
          <p:nvPr>
            <p:ph type="title"/>
          </p:nvPr>
        </p:nvSpPr>
        <p:spPr>
          <a:xfrm>
            <a:off x="213947" y="214539"/>
            <a:ext cx="71013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Narrow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6"/>
          <p:cNvSpPr txBox="1"/>
          <p:nvPr>
            <p:ph idx="1" type="body"/>
          </p:nvPr>
        </p:nvSpPr>
        <p:spPr>
          <a:xfrm>
            <a:off x="213946" y="1363403"/>
            <a:ext cx="4300800" cy="50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16"/>
          <p:cNvSpPr txBox="1"/>
          <p:nvPr>
            <p:ph idx="2" type="body"/>
          </p:nvPr>
        </p:nvSpPr>
        <p:spPr>
          <a:xfrm>
            <a:off x="4629150" y="1363403"/>
            <a:ext cx="4233600" cy="50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37" name="Google Shape;13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1" y="0"/>
            <a:ext cx="7661530" cy="114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1650" y="325942"/>
            <a:ext cx="1316925" cy="55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>
  <p:cSld name="Thank You Slide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50828" y="2007905"/>
            <a:ext cx="4693171" cy="3130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4525" y="1226708"/>
            <a:ext cx="5209471" cy="779808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76200">
              <a:srgbClr val="000000">
                <a:alpha val="40000"/>
              </a:srgbClr>
            </a:outerShdw>
          </a:effectLst>
        </p:spPr>
      </p:pic>
      <p:sp>
        <p:nvSpPr>
          <p:cNvPr id="144" name="Google Shape;144;p17"/>
          <p:cNvSpPr txBox="1"/>
          <p:nvPr/>
        </p:nvSpPr>
        <p:spPr>
          <a:xfrm>
            <a:off x="4592760" y="1314263"/>
            <a:ext cx="4175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/>
          </a:p>
        </p:txBody>
      </p:sp>
      <p:pic>
        <p:nvPicPr>
          <p:cNvPr id="145" name="Google Shape;14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40769" y="288119"/>
            <a:ext cx="2050393" cy="64951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7"/>
          <p:cNvSpPr txBox="1"/>
          <p:nvPr>
            <p:ph type="ctrTitle"/>
          </p:nvPr>
        </p:nvSpPr>
        <p:spPr>
          <a:xfrm>
            <a:off x="119627" y="2279267"/>
            <a:ext cx="41946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 Narrow"/>
              <a:buNone/>
              <a:defRPr b="1" i="0" sz="2800" cap="none">
                <a:solidFill>
                  <a:srgbClr val="065DA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7"/>
          <p:cNvSpPr txBox="1"/>
          <p:nvPr>
            <p:ph idx="1" type="body"/>
          </p:nvPr>
        </p:nvSpPr>
        <p:spPr>
          <a:xfrm>
            <a:off x="119627" y="3058593"/>
            <a:ext cx="4194600" cy="19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48" name="Google Shape;14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" y="5138214"/>
            <a:ext cx="9144001" cy="1719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50828" y="2007905"/>
            <a:ext cx="4693171" cy="3130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4525" y="1226708"/>
            <a:ext cx="5209471" cy="779808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76200">
              <a:srgbClr val="000000">
                <a:alpha val="40000"/>
              </a:srgbClr>
            </a:outerShdw>
          </a:effectLst>
        </p:spPr>
      </p:pic>
      <p:sp>
        <p:nvSpPr>
          <p:cNvPr id="151" name="Google Shape;151;p17"/>
          <p:cNvSpPr txBox="1"/>
          <p:nvPr/>
        </p:nvSpPr>
        <p:spPr>
          <a:xfrm>
            <a:off x="4592760" y="1314263"/>
            <a:ext cx="4175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/>
          </a:p>
        </p:txBody>
      </p:sp>
      <p:pic>
        <p:nvPicPr>
          <p:cNvPr id="152" name="Google Shape;15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40769" y="288119"/>
            <a:ext cx="2050393" cy="649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" y="5138214"/>
            <a:ext cx="9144001" cy="1719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0900" y="292608"/>
            <a:ext cx="3774627" cy="159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Content 1">
  <p:cSld name="OBJECT_1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2" y="0"/>
            <a:ext cx="7661530" cy="114886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8"/>
          <p:cNvSpPr txBox="1"/>
          <p:nvPr>
            <p:ph type="title"/>
          </p:nvPr>
        </p:nvSpPr>
        <p:spPr>
          <a:xfrm>
            <a:off x="348075" y="212632"/>
            <a:ext cx="7072500" cy="7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Narrow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18"/>
          <p:cNvSpPr txBox="1"/>
          <p:nvPr>
            <p:ph idx="1" type="body"/>
          </p:nvPr>
        </p:nvSpPr>
        <p:spPr>
          <a:xfrm>
            <a:off x="348073" y="1283409"/>
            <a:ext cx="8502900" cy="51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/>
            </a:lvl1pPr>
            <a:lvl2pPr indent="-3810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2pPr>
            <a:lvl3pPr indent="-3556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2000"/>
              <a:buFont typeface="Arial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59" name="Google Shape;15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2" y="0"/>
            <a:ext cx="7661530" cy="114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8"/>
          <p:cNvSpPr txBox="1"/>
          <p:nvPr>
            <p:ph idx="2" type="title"/>
          </p:nvPr>
        </p:nvSpPr>
        <p:spPr>
          <a:xfrm>
            <a:off x="181300" y="118250"/>
            <a:ext cx="6936900" cy="93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63" name="Google Shape;16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1650" y="325942"/>
            <a:ext cx="1316925" cy="55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Content" type="obj">
  <p:cSld name="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1" y="0"/>
            <a:ext cx="7661529" cy="114886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"/>
          <p:cNvSpPr txBox="1"/>
          <p:nvPr>
            <p:ph type="title"/>
          </p:nvPr>
        </p:nvSpPr>
        <p:spPr>
          <a:xfrm>
            <a:off x="348075" y="212632"/>
            <a:ext cx="7072634" cy="783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Narrow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"/>
          <p:cNvSpPr txBox="1"/>
          <p:nvPr>
            <p:ph idx="1" type="body"/>
          </p:nvPr>
        </p:nvSpPr>
        <p:spPr>
          <a:xfrm>
            <a:off x="348073" y="1283409"/>
            <a:ext cx="8502849" cy="5129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2000"/>
              <a:buFont typeface="Arial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5" name="Google Shape;3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1529" y="258963"/>
            <a:ext cx="1189393" cy="63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1" y="0"/>
            <a:ext cx="7661529" cy="114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1529" y="258963"/>
            <a:ext cx="1189393" cy="630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Content (No Footer)">
  <p:cSld name="Default Content (No Footer)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1" y="0"/>
            <a:ext cx="7661529" cy="114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1529" y="258963"/>
            <a:ext cx="1189393" cy="630936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4"/>
          <p:cNvSpPr txBox="1"/>
          <p:nvPr>
            <p:ph type="title"/>
          </p:nvPr>
        </p:nvSpPr>
        <p:spPr>
          <a:xfrm>
            <a:off x="348074" y="212632"/>
            <a:ext cx="7060911" cy="783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Narrow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"/>
          <p:cNvSpPr txBox="1"/>
          <p:nvPr>
            <p:ph idx="1" type="body"/>
          </p:nvPr>
        </p:nvSpPr>
        <p:spPr>
          <a:xfrm>
            <a:off x="348073" y="1283409"/>
            <a:ext cx="8502849" cy="5457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2000"/>
              <a:buFont typeface="Arial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5" name="Google Shape;45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2" y="0"/>
            <a:ext cx="7661530" cy="114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1529" y="258963"/>
            <a:ext cx="1189393" cy="630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ternate Content">
  <p:cSld name="Alternate Conten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5"/>
          <p:cNvSpPr txBox="1"/>
          <p:nvPr>
            <p:ph idx="1" type="body"/>
          </p:nvPr>
        </p:nvSpPr>
        <p:spPr>
          <a:xfrm>
            <a:off x="213947" y="1283409"/>
            <a:ext cx="8636976" cy="5129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2000"/>
              <a:buFont typeface="Arial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0" name="Google Shape;5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1529" y="258963"/>
            <a:ext cx="1189393" cy="63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1529" y="258963"/>
            <a:ext cx="1189393" cy="630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ternate Content (No Footer)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1529" y="258963"/>
            <a:ext cx="1189393" cy="63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1529" y="258963"/>
            <a:ext cx="1189393" cy="63093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6"/>
          <p:cNvSpPr txBox="1"/>
          <p:nvPr>
            <p:ph type="title"/>
          </p:nvPr>
        </p:nvSpPr>
        <p:spPr>
          <a:xfrm>
            <a:off x="181300" y="118250"/>
            <a:ext cx="6936900" cy="93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65DA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" type="twoObj">
  <p:cSld name="TWO_OBJECTS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0" y="0"/>
            <a:ext cx="7661529" cy="114886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7"/>
          <p:cNvSpPr txBox="1"/>
          <p:nvPr>
            <p:ph type="title"/>
          </p:nvPr>
        </p:nvSpPr>
        <p:spPr>
          <a:xfrm>
            <a:off x="213947" y="214539"/>
            <a:ext cx="7101254" cy="779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Narrow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"/>
          <p:cNvSpPr txBox="1"/>
          <p:nvPr>
            <p:ph idx="1" type="body"/>
          </p:nvPr>
        </p:nvSpPr>
        <p:spPr>
          <a:xfrm>
            <a:off x="213946" y="1363403"/>
            <a:ext cx="4300904" cy="5002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7"/>
          <p:cNvSpPr txBox="1"/>
          <p:nvPr>
            <p:ph idx="2" type="body"/>
          </p:nvPr>
        </p:nvSpPr>
        <p:spPr>
          <a:xfrm>
            <a:off x="4629150" y="1363403"/>
            <a:ext cx="4233496" cy="5002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2" name="Google Shape;6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1529" y="258963"/>
            <a:ext cx="1189393" cy="63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0" y="0"/>
            <a:ext cx="7661529" cy="114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1529" y="258963"/>
            <a:ext cx="1189393" cy="630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>
  <p:cSld name="Thank You Slid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50828" y="2007905"/>
            <a:ext cx="4693172" cy="3130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4525" y="1226708"/>
            <a:ext cx="5209474" cy="779808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76200">
              <a:srgbClr val="000000">
                <a:alpha val="40000"/>
              </a:srgbClr>
            </a:outerShdw>
          </a:effectLst>
        </p:spPr>
      </p:pic>
      <p:sp>
        <p:nvSpPr>
          <p:cNvPr id="70" name="Google Shape;70;p8"/>
          <p:cNvSpPr txBox="1"/>
          <p:nvPr/>
        </p:nvSpPr>
        <p:spPr>
          <a:xfrm>
            <a:off x="4592760" y="1314263"/>
            <a:ext cx="417495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/>
          </a:p>
        </p:txBody>
      </p:sp>
      <p:pic>
        <p:nvPicPr>
          <p:cNvPr id="71" name="Google Shape;7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40769" y="288119"/>
            <a:ext cx="2050394" cy="64951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8"/>
          <p:cNvSpPr txBox="1"/>
          <p:nvPr>
            <p:ph type="ctrTitle"/>
          </p:nvPr>
        </p:nvSpPr>
        <p:spPr>
          <a:xfrm>
            <a:off x="119627" y="2279267"/>
            <a:ext cx="4194465" cy="6043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 Narrow"/>
              <a:buNone/>
              <a:defRPr b="1" i="0" sz="2800" cap="none">
                <a:solidFill>
                  <a:srgbClr val="065DA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8"/>
          <p:cNvSpPr txBox="1"/>
          <p:nvPr>
            <p:ph idx="1" type="body"/>
          </p:nvPr>
        </p:nvSpPr>
        <p:spPr>
          <a:xfrm>
            <a:off x="119627" y="3058593"/>
            <a:ext cx="4194465" cy="1904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74" name="Google Shape;7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1693" y="203751"/>
            <a:ext cx="3582832" cy="190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" y="5138214"/>
            <a:ext cx="9144000" cy="1719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50828" y="2007905"/>
            <a:ext cx="4693172" cy="3130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4525" y="1226708"/>
            <a:ext cx="5209474" cy="779808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76200">
              <a:srgbClr val="000000">
                <a:alpha val="40000"/>
              </a:srgbClr>
            </a:outerShdw>
          </a:effectLst>
        </p:spPr>
      </p:pic>
      <p:sp>
        <p:nvSpPr>
          <p:cNvPr id="78" name="Google Shape;78;p8"/>
          <p:cNvSpPr txBox="1"/>
          <p:nvPr/>
        </p:nvSpPr>
        <p:spPr>
          <a:xfrm>
            <a:off x="4592760" y="1314263"/>
            <a:ext cx="417495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/>
          </a:p>
        </p:txBody>
      </p:sp>
      <p:pic>
        <p:nvPicPr>
          <p:cNvPr id="79" name="Google Shape;7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40769" y="288119"/>
            <a:ext cx="2050394" cy="649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1693" y="203751"/>
            <a:ext cx="3582832" cy="190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" y="5138214"/>
            <a:ext cx="9144000" cy="1719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ternate Content 1">
  <p:cSld name="Alternate Content_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/>
          <p:nvPr>
            <p:ph type="title"/>
          </p:nvPr>
        </p:nvSpPr>
        <p:spPr>
          <a:xfrm>
            <a:off x="213947" y="214539"/>
            <a:ext cx="72771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4" name="Google Shape;84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"/>
          <p:cNvSpPr txBox="1"/>
          <p:nvPr>
            <p:ph idx="1" type="body"/>
          </p:nvPr>
        </p:nvSpPr>
        <p:spPr>
          <a:xfrm>
            <a:off x="213947" y="1283409"/>
            <a:ext cx="8637000" cy="51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/>
            </a:lvl1pPr>
            <a:lvl2pPr indent="-3810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2pPr>
            <a:lvl3pPr indent="-3556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2000"/>
              <a:buFont typeface="Arial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86" name="Google Shape;8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1529" y="258963"/>
            <a:ext cx="1189394" cy="63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1529" y="258963"/>
            <a:ext cx="1189394" cy="630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1"/>
          <p:cNvPicPr preferRelativeResize="0"/>
          <p:nvPr/>
        </p:nvPicPr>
        <p:blipFill rotWithShape="1">
          <a:blip r:embed="rId2">
            <a:alphaModFix/>
          </a:blip>
          <a:srcRect b="109" l="-24335" r="37979" t="-110"/>
          <a:stretch/>
        </p:blipFill>
        <p:spPr>
          <a:xfrm>
            <a:off x="1946031" y="956311"/>
            <a:ext cx="7197968" cy="4417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1"/>
          <p:cNvPicPr preferRelativeResize="0"/>
          <p:nvPr/>
        </p:nvPicPr>
        <p:blipFill rotWithShape="1">
          <a:blip r:embed="rId2">
            <a:alphaModFix/>
          </a:blip>
          <a:srcRect b="109" l="-24335" r="37979" t="-110"/>
          <a:stretch/>
        </p:blipFill>
        <p:spPr>
          <a:xfrm>
            <a:off x="1946031" y="956311"/>
            <a:ext cx="7197968" cy="4417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1"/>
          <p:cNvPicPr preferRelativeResize="0"/>
          <p:nvPr/>
        </p:nvPicPr>
        <p:blipFill rotWithShape="1">
          <a:blip r:embed="rId3">
            <a:alphaModFix/>
          </a:blip>
          <a:srcRect b="0" l="0" r="36507" t="0"/>
          <a:stretch/>
        </p:blipFill>
        <p:spPr>
          <a:xfrm>
            <a:off x="0" y="1154609"/>
            <a:ext cx="6060831" cy="422435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1"/>
          <p:cNvSpPr txBox="1"/>
          <p:nvPr/>
        </p:nvSpPr>
        <p:spPr>
          <a:xfrm>
            <a:off x="199292" y="1436794"/>
            <a:ext cx="4959000" cy="35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97" name="Google Shape;9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33046" y="1"/>
            <a:ext cx="9777048" cy="1154608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76200">
              <a:srgbClr val="000000">
                <a:alpha val="40000"/>
              </a:srgbClr>
            </a:outerShdw>
          </a:effectLst>
        </p:spPr>
      </p:pic>
      <p:pic>
        <p:nvPicPr>
          <p:cNvPr id="98" name="Google Shape;9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2" y="5122499"/>
            <a:ext cx="4199792" cy="426561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76200">
              <a:srgbClr val="000000">
                <a:alpha val="40000"/>
              </a:srgbClr>
            </a:outerShdw>
          </a:effectLst>
        </p:spPr>
      </p:pic>
      <p:sp>
        <p:nvSpPr>
          <p:cNvPr id="99" name="Google Shape;99;p11"/>
          <p:cNvSpPr txBox="1"/>
          <p:nvPr/>
        </p:nvSpPr>
        <p:spPr>
          <a:xfrm>
            <a:off x="382407" y="5245161"/>
            <a:ext cx="17952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60"/>
              <a:buFont typeface="Arial"/>
              <a:buNone/>
            </a:pPr>
            <a:r>
              <a:rPr b="0" i="0" lang="en-US" sz="136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PRESENTED BY</a:t>
            </a:r>
            <a:endParaRPr/>
          </a:p>
        </p:txBody>
      </p:sp>
      <p:pic>
        <p:nvPicPr>
          <p:cNvPr id="100" name="Google Shape;100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1"/>
          <p:cNvPicPr preferRelativeResize="0"/>
          <p:nvPr/>
        </p:nvPicPr>
        <p:blipFill rotWithShape="1">
          <a:blip r:embed="rId3">
            <a:alphaModFix/>
          </a:blip>
          <a:srcRect b="0" l="0" r="36507" t="0"/>
          <a:stretch/>
        </p:blipFill>
        <p:spPr>
          <a:xfrm>
            <a:off x="0" y="1154609"/>
            <a:ext cx="6060831" cy="422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2" y="5122499"/>
            <a:ext cx="4199792" cy="426561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76200">
              <a:srgbClr val="000000">
                <a:alpha val="40000"/>
              </a:srgbClr>
            </a:outerShdw>
          </a:effectLst>
        </p:spPr>
      </p:pic>
      <p:pic>
        <p:nvPicPr>
          <p:cNvPr id="103" name="Google Shape;10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1"/>
          <p:cNvSpPr txBox="1"/>
          <p:nvPr/>
        </p:nvSpPr>
        <p:spPr>
          <a:xfrm>
            <a:off x="1019550" y="5711600"/>
            <a:ext cx="7341900" cy="61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065DA3"/>
              </a:solidFill>
            </a:endParaRPr>
          </a:p>
        </p:txBody>
      </p:sp>
      <p:pic>
        <p:nvPicPr>
          <p:cNvPr id="105" name="Google Shape;105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472" y="179210"/>
            <a:ext cx="1881975" cy="79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1"/>
          <p:cNvSpPr txBox="1"/>
          <p:nvPr/>
        </p:nvSpPr>
        <p:spPr>
          <a:xfrm>
            <a:off x="2838425" y="91550"/>
            <a:ext cx="6226200" cy="9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FFFF"/>
              </a:solidFill>
            </a:endParaRPr>
          </a:p>
        </p:txBody>
      </p:sp>
      <p:sp>
        <p:nvSpPr>
          <p:cNvPr id="107" name="Google Shape;107;p11"/>
          <p:cNvSpPr txBox="1"/>
          <p:nvPr/>
        </p:nvSpPr>
        <p:spPr>
          <a:xfrm>
            <a:off x="199300" y="1626550"/>
            <a:ext cx="4000500" cy="29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FFFF"/>
              </a:solidFill>
            </a:endParaRPr>
          </a:p>
        </p:txBody>
      </p:sp>
      <p:sp>
        <p:nvSpPr>
          <p:cNvPr id="108" name="Google Shape;108;p11"/>
          <p:cNvSpPr txBox="1"/>
          <p:nvPr/>
        </p:nvSpPr>
        <p:spPr>
          <a:xfrm>
            <a:off x="1946025" y="5711600"/>
            <a:ext cx="6060900" cy="6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065DA3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213946" y="214539"/>
            <a:ext cx="8672146" cy="779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3600"/>
              <a:buFont typeface="Arial Narrow"/>
              <a:buNone/>
              <a:defRPr b="1" i="0" sz="3600" u="none" cap="none" strike="noStrike">
                <a:solidFill>
                  <a:srgbClr val="065DA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213946" y="1291174"/>
            <a:ext cx="8672146" cy="5131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65DA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65DA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65DA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/>
          <p:nvPr>
            <p:ph type="title"/>
          </p:nvPr>
        </p:nvSpPr>
        <p:spPr>
          <a:xfrm>
            <a:off x="213946" y="214539"/>
            <a:ext cx="86721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3600"/>
              <a:buFont typeface="Arial Narrow"/>
              <a:buNone/>
              <a:defRPr b="1" i="0" sz="3600" u="none" cap="none" strike="noStrike">
                <a:solidFill>
                  <a:srgbClr val="065DA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1" name="Google Shape;91;p10"/>
          <p:cNvSpPr txBox="1"/>
          <p:nvPr>
            <p:ph idx="1" type="body"/>
          </p:nvPr>
        </p:nvSpPr>
        <p:spPr>
          <a:xfrm>
            <a:off x="213946" y="1291174"/>
            <a:ext cx="8672100" cy="51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65DA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65DA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65DA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teen.smokefree.gov/" TargetMode="External"/><Relationship Id="rId4" Type="http://schemas.openxmlformats.org/officeDocument/2006/relationships/image" Target="../media/image3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data:image/jpeg;base64,/9j/4AAQSkZJRgABAQAAAQABAAD/2wCEAAkGBxAQEhAQEBAPFQ8QEA8QEBAQEBAQFRAQFRUWFxUVFRUYHSggGBolGxUVITEhJSkrLi4uFx8zODMtNygtLisBCgoKDg0OGBAQFy0dHR8tLS0tLS0tLS0tLS0tLS0tLS0tLS0tLS0tLS0tLS0tLS0tLS0tLSstLS0tLSstLS0tLf/AABEIAKgBLAMBIgACEQEDEQH/xAAbAAABBQEBAAAAAAAAAAAAAAABAAIDBAUGB//EAD8QAAICAQIEBAQDBQYEBwAAAAECAAMRBCEFEjFRBiJBYRNxgZEyobEUQlLB0SMzQ8Lh8Adig5IkNFNjcnOC/8QAGQEAAwEBAQAAAAAAAAAAAAAAAAECAwQF/8QAIhEBAQEBAAICAwADAQAAAAAAAAECEQMhEjETQVEEQnEi/9oADAMBAAIRAxEAPwDyGIRQzRmUMUIgQiGIRRgYYIYEUMUUYKKKKAKKKGACKHEMAEGI6LEAYUHadF4c4Gl1TWOmfPyr8gBn8z+UwAOwyegHcz1rh3DBp6aqRjmRBzEeth3Y/cmZeTnHT4Na79uJ1nhysdFP3MzLuBqP4vvO/wBbRgDPX1mbdp8znsds3f64O/h3L0JlR9OwnZarRgzMv0MInWtf1zLKY0OV6Ej5TWvpxkEShZSJcYbtv2NWpYDdidoP27PX8pA4PQSHljZWLzXAjpg/rK5f3jaqnY4AOBDbSwyCIdP42++HmLMq494i5lJWGMjzI/imL4kZJIgYz4giLiBCYIuaDMA0BHCAQzRFGEQCOgRQiIQxgoYooyKKGGACLEMMAGIocQ4gAihAixGAihxDAmn4W03xdXp1I2FnOf8Apgv/AJZ6tXgnfrv9J5Z4X1gov+If/TdR8yP9J0ul4o92WqyCCQ2c4mHkvt2eCf8Al0PFV+4mK7jB9o17bT+I7dh/WCtSdiOsxtdMiCxMyjfVNo6bEp6muSHO8Q04O/r64mPbTjpOl1KzMvrHpHKz1liPVJqeHs3QS0teTia2kULgDqY7SzidZOo1IoKVKB/zExauogrz4IbH5xut04fUBWYLn1Ow6zV8RacBaypGyj64ktufbkddVyk474kAeavG1HNt6gGZJWa5vY5fJnmvRc0DQERZlMgihMEYKKKKAawhgjhNGRCGKERgRDBDAihiEMYKGKGADEOIYoAoooYyCKGGANxFHYixAAv5ibgqvpRGrBZbArgE8oIODviYoBOwBJOwA3JPoAJ6NqNH8OrTaY/3iV1izG/nxlgPkdph5p+3V/jW3sZOk1dlih/hImCysFscnI9MHO/9ROo4Voy3mPQjO+JJoeDBGDHB5wCQBjGNgD32xvNq1Ai7DA6TKz9ujLneIoFmDrGmvxW7rOdvuzIayelLUt1lFzLl+8qFIJqCpN5YuBQc2cYjajiR+JbgK0UfiYZ+8aYo60LqMOpHMuzCWNZzLTTWxJbc/IE7SPw7wO1yC6lU6knY4+Uu8TXDNY3psg7doX+NMfXaw+IDJxnpgfaVVqEc2WJMciES45te6q2piQmXb1lR1lxjYZFFFGRRRRQDXEIgEcJoyKOEAhEYGGAQxgYYIYARDBDAihghjAxRQwIIYoowUUUfRSzsqIMu7KijuzHAH3MA6XwVwwEtrHHkpblpU/v34zn5KCD8yO06rSVc7hickneQa1U01demQ+WlOXOw53O7t9WJMXDdWMjp/v1nFvXy09PxeP4Z47X4YHL7qJncW1G2B0luy4FFP0nP8Su/WLWlYyxtY2+JjajqZsXKTkzFtqIZvntIjSq7iV7B1lmxcyrcY2dVLGm7wfSVXcj2Llkxy9szn7DNngWqRVOT5lYMBnGdoUZ+2zrrVqyfbpOJ4vqjYxEs8a4mbHIB/wBJTopHWOT9nvf6iotOISJeeuVrEl9c9inYsqWCX7BKVwlM6rsI2SRmJSAiiigGuI6AQzRkIjo0R0YKOgEMYGGCGBCIoooAYYIYyGKKKMFFFDAFNzwOVGv0pboHdsdyK3I/MCYcn0WpaqxLF/EjBgO/cfUZH1is9Hm8stdvxav4lrHPqfWZuqRqtx07zM4xqWsQNQzYZvPj8ar6jHoYuFJaSqqzMrbMljE7epBO4M4bLHsZsv17j0Dw1xH42nOfxI2D9ekq68SbwvwxqabCRgvYCB7AH+sGrr3Mmj6vpn8u0zdSmTNZlxKVqA5+cQZFqTNuE2r0mZqElRFjMtEq2ky/cspWLLjLSmvWamn6TP5ZoacQ0WT3WVbVl9llS0RQaUrFlO9My+4kDrLZVmlYxhLdqSsRGmxHFHFYMSktcQwCGaMhEdAIYwMIghEYGETX0Xh616vjsQlZ3XIyWHf5SkdCxYIpBLMFGO5OJPzz3nVfj1zvHXcE8O1pp0vtUNZYvOqtuEQ/h2743+swdRo/jXJVWqh7HCrgYA7nb0AyfpO98Rv8NOReiqEHyAxOc8D08+rttPSihj/+rDyj8g85bu/LvXZnx5+PLDeJ8B09AKhSzAbuzHc+pwNhOU1Shdx07dp2HibW9QPecjw/SnVXpRvysS1h7Vru39PrHnyal70a8WbOca/DOCK1Xx7mYBv7tFwCw/iJPp7TO1tCqfIGA7NvOq43rAgCqMKAAo7ATkNXqScknaOeXV10vwYmeWIooAc7wzrl7OuHU5eFDFFGkhOn8A251QR91NbkA7+YYIx22zOaVCegMucJ1h011dvoreYD1Q7N+RMnU7OL8ernUr2Ky8Y5RjsB7zM1CSppuJ12MuD1GRn1B6Ed5c1HUY9czir1YzNQMHEj+FnJj9VkH5x1Z2Mg6y9VXMjU19Zu6sTI1UcKsa9ZUdJo2pK1iSoysUSktaYRrJJqFxHaUSsJVtWXDK9gih1RdZXcS7YsrOJcrKxUsEq2JL7rK7rGmxTIgEldZHiNDUEMAhmzERHRojowIkunpNjJWOrsqD2LEAfrIZPpLvhvXZ/A6P8A9pB/lGHovitxXUtS7BVCgDsBicBRqgmopydhbUxPsHGZ13GLP2jD1+YPuvvmcXxHSZGTsVO57Ti/ft6P+vp6J4t1nmdR3lbwQQtOtsPVnqTPsoY/5pmnVnV0paDlinmI/jXZvzGfrF4XvPJq6T/7dg/NT/li5xU+lPxFaCdpT8EuBqLskA/B5QfYsM/oIeLnfEz/AA03LrME/jXp3wVOPsDHJ6Tq8sbXGnLFuvl79pyGqtJflzsMfedX4hu5HsJIwQdv0mZwHwlxHWH4lOj1DI3mFhT4dfKfX4j4X85WInz69cY1uodWIDHG22x9J0/hfgGq1qlgoRBj+0cMAw3/AAgDfoZzGu0tiWWIy+dLHrYKQ/mVipAK5B3HUT1rw74i/wDB6MlOStK00xe1hWhapGBKnbPn5O+7Yms1Z9OSzrAfwhamOd6wWNwVPO7v8JcuFRASWztge53mvR4ZoqKCxbQ45TZzsK+WtyyqxC5LDmXfddiPeReI+N1soR9QpKvZymhDzVrbUQ9i2MMlvOVx9fQTCu8TKAyVVErz7G2xmCoq8ig5PJsM5HLufTGcr5Wj4x2XELdEvDHFCodQ1HMWrrfOxyxLNlgMA9T0PpMjwhquGrULdTVUbAT5r7A3Mf8AlqXmYAe6b46znX8Ratk+CjstGAoqpHKhXAHLgdRjv7+8zgjIMYXqSMlWKjtjJhJbVWyZ9vUNS2k1wF1dSKFyiMiNSNts9d8EYBwJL8FkROZ+YgHf9M56/OcX4c43ygUWHClso3Y5zgzsOI6rcY6bfaZ+SWXldfh1NZnFHXX7qvqAM+59Y+p5Sv8AMeb1/SWaZk06j1YzMrUL1mtqTMu73hBaz7UlZ65dtkDCUiqZSPVZIVjgsaTcSC0SywkVgiOqbiQMstOJC6yuoqq6ytYsvOsrWCVKixSdZCRLVgkJEpC6IY2ETZgcIYBCIyGEQQiMNngesNYYsTyIUK+zMT+W0p+I9crF+TGCBnB7zW8NcJTU1W8+s0enWuxGsbU28hKkELyL1bfmlnUDw7p/73VazW2DYppahp68+7vuR7qZlvMtbePyak4w/BfEVq5ksPKrNzAnoDykEHtkY+06HgOiufU8+novsoZbRZalTtWEKk5L45fxBfWZmr8X6Rq7KtFwrSadAATc5bU3kKQRixx5c436zM1nijimprRLNdd8JUCLVWxqTkAwAUrAB2HqJnc9Xny2Tjb8VafDKw6YEweG67QVWvZrKNRcVVRTXTcNOpsyc87gFgMY/D7ynqdTq7Px3c2BjJ64+eIKgwHK4XGMD1z88wkv7V5PJNTka3EvGxd630mi02lNLc1difEuuzj9+ywnm+0z+L+J9Trf/N6nVPnfBtZkz/8AUfKPpKFlrlyqnlUdtsCXq71wAd/TJwcymX2zfgMvnrbIG/MmQV+Y6idZpdf+21kgV/tCIxv07KSt46m6pR+/sOZR2yJiPplJ5qzyP7dD8xK1nMv9tXlLa2HOFOMN6OsYWLuK87Mzj8Rz/Z4XB7jPToI7SXhs4HQnY+bb067RtiDVK1qADUKOa+obfEHrag7/AMQ+sj4aNifeVmTqNWxeLHvt2jYIpsyGd34e13x6QGPnXyNnuOh+o/nOCmjwPXGmwb+VvKfn6H/feZ+XPyy28G/jr/rs7VAyO0dVZ6enrK2ru5gSPWV6rsDGd+84XoLOqeZ1jZhe8+vWVy8cBryNo9o0iNNR4jlEDHA3j03xjpAcN5fX7SCxZcZJDaIDii4kLCWLBISIIqEiQWJLvJInrj6XGa6yIpL71yI0y+o4jEIjY4TocoxwjYRGR0UUUYR6igOPcdDMmxCpwes25FqKA49/QybnqpeM3S2hW3/CwKt8jJze1flwCP3TvuJVtrKnBj67sDlYZXt2+Rma1gcQ7r9jNThNKalsPzBEQuxOBzAYGAfmZhmpT+Fvo2x/1lnQ6iyltw3IdmHse36xU8877a2sCnIUAKOgxKDUdppcmcHIIO4I9RIxRk59JEvHTqSqCWFesHxctafT4fKfcy/bps7EbGS6XRqinA3MqVlcMHSLarK9fMrKcq3TB+s27nViGVOUsqmwD8PxMeYqPQE+kjMU6JnjluulFFBKSMEWYIjbvDeJhl+G5wdgD37H5y0742nLyevWWLsGyOzbzDXh79OnH+RZOab3PmKZC8Ub1VT8iRNzw5pLta3LXUQo/E5OQPymf4tNfz5RwNOvbwLYP8dM9uRv6yK/wWw63rn2rJ/nF+PX8P8ALn+uQJB69BLmnqwPnLfFeBfszVkvzBubOQBhhjG3yzG1pkf73kalnppmyzsQMspXzUsTaUL1kmovI+WTOsCLKQaUjTTLqVx4piPjMaiaWl8MXWKHwAD0DbEjvOn4B4c6W2j3RCPsTOj+B7TbHj77rDfk56jwkQiNEM3cxwhjRHCBHRRsIjB0MEUYMvoDjB+h7Q0cBLrzrYNjhgRuI+S0ak1nOdiQG/8AjmTudnpeLJfaFOEINiST9pscN0VYymB7R2v0pQgjcEAg/OVqbmBz2nL7dfM/prto1AxiVtTSqrnfr2ltNWHXfZx+cqW6sjI2weoPrCw5pnp1MdbaFBJO384G3PYTL4tfkqg9N5cTu+ljMUiofIEknS4RgiggBgiggBgkul072sqICWY4AE9X8Jf8O60UWakczEZ5e0Yed+GeAWa25a1BCZy7Y6Ce28O0NWkrWmlRkAD5nvJRp6dOD8JFX5DrIfjco5m6n8hJtVIndwo9/UznuKcYVchdz0zKnGOLkkqp+cw61axgo6n8h6mTauZ/qW9Xv5mOTyebvKuwnVcCRebkUZVVPMx/eYy/q/DGmtJblKsdyUPLk+46GZb8fy9xrjyzPquAtMo2L2+s7uzwOh6X2/XlMqv4Ix/jtj2USPxaa/my4Vq49Kp2Z8GoP8VvsI+vwtSvUufmY/xaT+XLlaac4AHWdXwTw9utlo91T+ZmrwvhSVnKoM/xHfE12IXqR06/0l58XPdZ783fUV3AH++kZzjtItRePSUWv95sxeGwwxRAo6CKBHQiKKMhhiigRQP0OemIoozWNDxvCiq3fl2VvaTvep3UxRTn1HRnVN+N7yK3UjvFFErqlqOI+glOgFjk+sUUqM9XrVr0TJ+sUEU2yz3Pooooo0BCqE7AEn2GYooB6d/w28PisHU3L5v3QfQT0E63yk+npDFFaqRlXajO56DeYHGOKE5URRSGkjDVS59vVj0E2NNpeVeVR5m6n1x7xRQh6dNwjSCtRgb+vv7zS5iPSKKWzNLN/CftIbOftj5nEUUAgZD3H03g5Mb8pPziigEbWuOm0rW2H1iigGbqdRiZF2p36xRSab//2Q==" id="169" name="Google Shape;169;p19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data:image/jpeg;base64,/9j/4AAQSkZJRgABAQAAAQABAAD/2wCEAAkGBxAQEhAQEBAPFQ8QEA8QEBAQEBAQFRAQFRUWFxUVFRUYHSggGBolGxUVITEhJSkrLi4uFx8zODMtNygtLisBCgoKDg0OGBAQFy0dHR8tLS0tLS0tLS0tLS0tLS0tLS0tLS0tLS0tLS0tLS0tLS0tLS0tLSstLS0tLSstLS0tLf/AABEIAKgBLAMBIgACEQEDEQH/xAAbAAABBQEBAAAAAAAAAAAAAAABAAIDBAUGB//EAD8QAAICAQIEBAQDBQYEBwAAAAECAAMRBCEFEjFRBiJBYRNxgZEyobEUQlLB0SMzQ8Lh8Adig5IkNFNjcnOC/8QAGQEAAwEBAQAAAAAAAAAAAAAAAAECAwQF/8QAIhEBAQEBAAICAwADAQAAAAAAAAECEQMhEjETQVEEQnEi/9oADAMBAAIRAxEAPwDyGIRQzRmUMUIgQiGIRRgYYIYEUMUUYKKKKAKKKGACKHEMAEGI6LEAYUHadF4c4Gl1TWOmfPyr8gBn8z+UwAOwyegHcz1rh3DBp6aqRjmRBzEeth3Y/cmZeTnHT4Na79uJ1nhysdFP3MzLuBqP4vvO/wBbRgDPX1mbdp8znsds3f64O/h3L0JlR9OwnZarRgzMv0MInWtf1zLKY0OV6Ej5TWvpxkEShZSJcYbtv2NWpYDdidoP27PX8pA4PQSHljZWLzXAjpg/rK5f3jaqnY4AOBDbSwyCIdP42++HmLMq494i5lJWGMjzI/imL4kZJIgYz4giLiBCYIuaDMA0BHCAQzRFGEQCOgRQiIQxgoYooyKKGGACLEMMAGIocQ4gAihAixGAihxDAmn4W03xdXp1I2FnOf8Apgv/AJZ6tXgnfrv9J5Z4X1gov+If/TdR8yP9J0ul4o92WqyCCQ2c4mHkvt2eCf8Al0PFV+4mK7jB9o17bT+I7dh/WCtSdiOsxtdMiCxMyjfVNo6bEp6muSHO8Q04O/r64mPbTjpOl1KzMvrHpHKz1liPVJqeHs3QS0teTia2kULgDqY7SzidZOo1IoKVKB/zExauogrz4IbH5xut04fUBWYLn1Ow6zV8RacBaypGyj64ktufbkddVyk474kAeavG1HNt6gGZJWa5vY5fJnmvRc0DQERZlMgihMEYKKKKAawhgjhNGRCGKERgRDBDAihiEMYKGKGADEOIYoAoooYyCKGGANxFHYixAAv5ibgqvpRGrBZbArgE8oIODviYoBOwBJOwA3JPoAJ6NqNH8OrTaY/3iV1izG/nxlgPkdph5p+3V/jW3sZOk1dlih/hImCysFscnI9MHO/9ROo4Voy3mPQjO+JJoeDBGDHB5wCQBjGNgD32xvNq1Ai7DA6TKz9ujLneIoFmDrGmvxW7rOdvuzIayelLUt1lFzLl+8qFIJqCpN5YuBQc2cYjajiR+JbgK0UfiYZ+8aYo60LqMOpHMuzCWNZzLTTWxJbc/IE7SPw7wO1yC6lU6knY4+Uu8TXDNY3psg7doX+NMfXaw+IDJxnpgfaVVqEc2WJMciES45te6q2piQmXb1lR1lxjYZFFFGRRRRQDXEIgEcJoyKOEAhEYGGAQxgYYIYARDBDAihghjAxRQwIIYoowUUUfRSzsqIMu7KijuzHAH3MA6XwVwwEtrHHkpblpU/v34zn5KCD8yO06rSVc7hickneQa1U01demQ+WlOXOw53O7t9WJMXDdWMjp/v1nFvXy09PxeP4Z47X4YHL7qJncW1G2B0luy4FFP0nP8Su/WLWlYyxtY2+JjajqZsXKTkzFtqIZvntIjSq7iV7B1lmxcyrcY2dVLGm7wfSVXcj2Llkxy9szn7DNngWqRVOT5lYMBnGdoUZ+2zrrVqyfbpOJ4vqjYxEs8a4mbHIB/wBJTopHWOT9nvf6iotOISJeeuVrEl9c9inYsqWCX7BKVwlM6rsI2SRmJSAiiigGuI6AQzRkIjo0R0YKOgEMYGGCGBCIoooAYYIYyGKKKMFFFDAFNzwOVGv0pboHdsdyK3I/MCYcn0WpaqxLF/EjBgO/cfUZH1is9Hm8stdvxav4lrHPqfWZuqRqtx07zM4xqWsQNQzYZvPj8ar6jHoYuFJaSqqzMrbMljE7epBO4M4bLHsZsv17j0Dw1xH42nOfxI2D9ekq68SbwvwxqabCRgvYCB7AH+sGrr3Mmj6vpn8u0zdSmTNZlxKVqA5+cQZFqTNuE2r0mZqElRFjMtEq2ky/cspWLLjLSmvWamn6TP5ZoacQ0WT3WVbVl9llS0RQaUrFlO9My+4kDrLZVmlYxhLdqSsRGmxHFHFYMSktcQwCGaMhEdAIYwMIghEYGETX0Xh616vjsQlZ3XIyWHf5SkdCxYIpBLMFGO5OJPzz3nVfj1zvHXcE8O1pp0vtUNZYvOqtuEQ/h2743+swdRo/jXJVWqh7HCrgYA7nb0AyfpO98Rv8NOReiqEHyAxOc8D08+rttPSihj/+rDyj8g85bu/LvXZnx5+PLDeJ8B09AKhSzAbuzHc+pwNhOU1Shdx07dp2HibW9QPecjw/SnVXpRvysS1h7Vru39PrHnyal70a8WbOca/DOCK1Xx7mYBv7tFwCw/iJPp7TO1tCqfIGA7NvOq43rAgCqMKAAo7ATkNXqScknaOeXV10vwYmeWIooAc7wzrl7OuHU5eFDFFGkhOn8A251QR91NbkA7+YYIx22zOaVCegMucJ1h011dvoreYD1Q7N+RMnU7OL8ernUr2Ky8Y5RjsB7zM1CSppuJ12MuD1GRn1B6Ed5c1HUY9czir1YzNQMHEj+FnJj9VkH5x1Z2Mg6y9VXMjU19Zu6sTI1UcKsa9ZUdJo2pK1iSoysUSktaYRrJJqFxHaUSsJVtWXDK9gih1RdZXcS7YsrOJcrKxUsEq2JL7rK7rGmxTIgEldZHiNDUEMAhmzERHRojowIkunpNjJWOrsqD2LEAfrIZPpLvhvXZ/A6P8A9pB/lGHovitxXUtS7BVCgDsBicBRqgmopydhbUxPsHGZ13GLP2jD1+YPuvvmcXxHSZGTsVO57Ti/ft6P+vp6J4t1nmdR3lbwQQtOtsPVnqTPsoY/5pmnVnV0paDlinmI/jXZvzGfrF4XvPJq6T/7dg/NT/li5xU+lPxFaCdpT8EuBqLskA/B5QfYsM/oIeLnfEz/AA03LrME/jXp3wVOPsDHJ6Tq8sbXGnLFuvl79pyGqtJflzsMfedX4hu5HsJIwQdv0mZwHwlxHWH4lOj1DI3mFhT4dfKfX4j4X85WInz69cY1uodWIDHG22x9J0/hfgGq1qlgoRBj+0cMAw3/AAgDfoZzGu0tiWWIy+dLHrYKQ/mVipAK5B3HUT1rw74i/wDB6MlOStK00xe1hWhapGBKnbPn5O+7Yms1Z9OSzrAfwhamOd6wWNwVPO7v8JcuFRASWztge53mvR4ZoqKCxbQ45TZzsK+WtyyqxC5LDmXfddiPeReI+N1soR9QpKvZymhDzVrbUQ9i2MMlvOVx9fQTCu8TKAyVVErz7G2xmCoq8ig5PJsM5HLufTGcr5Wj4x2XELdEvDHFCodQ1HMWrrfOxyxLNlgMA9T0PpMjwhquGrULdTVUbAT5r7A3Mf8AlqXmYAe6b46znX8Ratk+CjstGAoqpHKhXAHLgdRjv7+8zgjIMYXqSMlWKjtjJhJbVWyZ9vUNS2k1wF1dSKFyiMiNSNts9d8EYBwJL8FkROZ+YgHf9M56/OcX4c43ygUWHClso3Y5zgzsOI6rcY6bfaZ+SWXldfh1NZnFHXX7qvqAM+59Y+p5Sv8AMeb1/SWaZk06j1YzMrUL1mtqTMu73hBaz7UlZ65dtkDCUiqZSPVZIVjgsaTcSC0SywkVgiOqbiQMstOJC6yuoqq6ytYsvOsrWCVKixSdZCRLVgkJEpC6IY2ETZgcIYBCIyGEQQiMNngesNYYsTyIUK+zMT+W0p+I9crF+TGCBnB7zW8NcJTU1W8+s0enWuxGsbU28hKkELyL1bfmlnUDw7p/73VazW2DYppahp68+7vuR7qZlvMtbePyak4w/BfEVq5ksPKrNzAnoDykEHtkY+06HgOiufU8+novsoZbRZalTtWEKk5L45fxBfWZmr8X6Rq7KtFwrSadAATc5bU3kKQRixx5c436zM1nijimprRLNdd8JUCLVWxqTkAwAUrAB2HqJnc9Xny2Tjb8VafDKw6YEweG67QVWvZrKNRcVVRTXTcNOpsyc87gFgMY/D7ynqdTq7Px3c2BjJ64+eIKgwHK4XGMD1z88wkv7V5PJNTka3EvGxd630mi02lNLc1difEuuzj9+ywnm+0z+L+J9Trf/N6nVPnfBtZkz/8AUfKPpKFlrlyqnlUdtsCXq71wAd/TJwcymX2zfgMvnrbIG/MmQV+Y6idZpdf+21kgV/tCIxv07KSt46m6pR+/sOZR2yJiPplJ5qzyP7dD8xK1nMv9tXlLa2HOFOMN6OsYWLuK87Mzj8Rz/Z4XB7jPToI7SXhs4HQnY+bb067RtiDVK1qADUKOa+obfEHrag7/AMQ+sj4aNifeVmTqNWxeLHvt2jYIpsyGd34e13x6QGPnXyNnuOh+o/nOCmjwPXGmwb+VvKfn6H/feZ+XPyy28G/jr/rs7VAyO0dVZ6enrK2ru5gSPWV6rsDGd+84XoLOqeZ1jZhe8+vWVy8cBryNo9o0iNNR4jlEDHA3j03xjpAcN5fX7SCxZcZJDaIDii4kLCWLBISIIqEiQWJLvJInrj6XGa6yIpL71yI0y+o4jEIjY4TocoxwjYRGR0UUUYR6igOPcdDMmxCpwes25FqKA49/QybnqpeM3S2hW3/CwKt8jJze1flwCP3TvuJVtrKnBj67sDlYZXt2+Rma1gcQ7r9jNThNKalsPzBEQuxOBzAYGAfmZhmpT+Fvo2x/1lnQ6iyltw3IdmHse36xU8877a2sCnIUAKOgxKDUdppcmcHIIO4I9RIxRk59JEvHTqSqCWFesHxctafT4fKfcy/bps7EbGS6XRqinA3MqVlcMHSLarK9fMrKcq3TB+s27nViGVOUsqmwD8PxMeYqPQE+kjMU6JnjluulFFBKSMEWYIjbvDeJhl+G5wdgD37H5y0742nLyevWWLsGyOzbzDXh79OnH+RZOab3PmKZC8Ub1VT8iRNzw5pLta3LXUQo/E5OQPymf4tNfz5RwNOvbwLYP8dM9uRv6yK/wWw63rn2rJ/nF+PX8P8ALn+uQJB69BLmnqwPnLfFeBfszVkvzBubOQBhhjG3yzG1pkf73kalnppmyzsQMspXzUsTaUL1kmovI+WTOsCLKQaUjTTLqVx4piPjMaiaWl8MXWKHwAD0DbEjvOn4B4c6W2j3RCPsTOj+B7TbHj77rDfk56jwkQiNEM3cxwhjRHCBHRRsIjB0MEUYMvoDjB+h7Q0cBLrzrYNjhgRuI+S0ak1nOdiQG/8AjmTudnpeLJfaFOEINiST9pscN0VYymB7R2v0pQgjcEAg/OVqbmBz2nL7dfM/prto1AxiVtTSqrnfr2ltNWHXfZx+cqW6sjI2weoPrCw5pnp1MdbaFBJO384G3PYTL4tfkqg9N5cTu+ljMUiofIEknS4RgiggBgiggBgkul072sqICWY4AE9X8Jf8O60UWakczEZ5e0Yed+GeAWa25a1BCZy7Y6Ce28O0NWkrWmlRkAD5nvJRp6dOD8JFX5DrIfjco5m6n8hJtVIndwo9/UznuKcYVchdz0zKnGOLkkqp+cw61axgo6n8h6mTauZ/qW9Xv5mOTyebvKuwnVcCRebkUZVVPMx/eYy/q/DGmtJblKsdyUPLk+46GZb8fy9xrjyzPquAtMo2L2+s7uzwOh6X2/XlMqv4Ix/jtj2USPxaa/my4Vq49Kp2Z8GoP8VvsI+vwtSvUufmY/xaT+XLlaac4AHWdXwTw9utlo91T+ZmrwvhSVnKoM/xHfE12IXqR06/0l58XPdZ783fUV3AH++kZzjtItRePSUWv95sxeGwwxRAo6CKBHQiKKMhhiigRQP0OemIoozWNDxvCiq3fl2VvaTvep3UxRTn1HRnVN+N7yK3UjvFFErqlqOI+glOgFjk+sUUqM9XrVr0TJ+sUEU2yz3Pooooo0BCqE7AEn2GYooB6d/w28PisHU3L5v3QfQT0E63yk+npDFFaqRlXajO56DeYHGOKE5URRSGkjDVS59vVj0E2NNpeVeVR5m6n1x7xRQh6dNwjSCtRgb+vv7zS5iPSKKWzNLN/CftIbOftj5nEUUAgZD3H03g5Mb8pPziigEbWuOm0rW2H1iigGbqdRiZF2p36xRSab//2Q==" id="170" name="Google Shape;170;p19"/>
          <p:cNvSpPr/>
          <p:nvPr/>
        </p:nvSpPr>
        <p:spPr>
          <a:xfrm>
            <a:off x="307975" y="79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9"/>
          <p:cNvSpPr txBox="1"/>
          <p:nvPr/>
        </p:nvSpPr>
        <p:spPr>
          <a:xfrm>
            <a:off x="2851125" y="147575"/>
            <a:ext cx="6116100" cy="8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FFFFFF"/>
                </a:solidFill>
              </a:rPr>
              <a:t>SESSION </a:t>
            </a:r>
            <a:r>
              <a:rPr b="1" lang="en-US" sz="3500">
                <a:solidFill>
                  <a:srgbClr val="FFFFFF"/>
                </a:solidFill>
              </a:rPr>
              <a:t>2</a:t>
            </a:r>
            <a:endParaRPr b="1" sz="3500">
              <a:solidFill>
                <a:srgbClr val="FFFFFF"/>
              </a:solidFill>
            </a:endParaRPr>
          </a:p>
        </p:txBody>
      </p:sp>
      <p:sp>
        <p:nvSpPr>
          <p:cNvPr id="172" name="Google Shape;172;p19"/>
          <p:cNvSpPr txBox="1"/>
          <p:nvPr/>
        </p:nvSpPr>
        <p:spPr>
          <a:xfrm>
            <a:off x="297475" y="1395300"/>
            <a:ext cx="4222200" cy="343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WHAT COULD GO WRONG?</a:t>
            </a:r>
            <a:endParaRPr b="1" sz="48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3" name="Google Shape;173;p19"/>
          <p:cNvSpPr txBox="1"/>
          <p:nvPr/>
        </p:nvSpPr>
        <p:spPr>
          <a:xfrm>
            <a:off x="-150" y="5711600"/>
            <a:ext cx="9144000" cy="61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00">
                <a:highlight>
                  <a:srgbClr val="FFFFFF"/>
                </a:highlight>
              </a:rPr>
              <a:t>© 2019 The University of Texas Health Science Center at Houston. All rights are reserved. </a:t>
            </a:r>
            <a:br>
              <a:rPr lang="en-US" sz="1100">
                <a:highlight>
                  <a:srgbClr val="FFFFFF"/>
                </a:highlight>
              </a:rPr>
            </a:br>
            <a:r>
              <a:rPr lang="en-US" sz="1100">
                <a:highlight>
                  <a:srgbClr val="FFFFFF"/>
                </a:highlight>
              </a:rPr>
              <a:t>CATCH® is a registered trademark of The Regents of the University of California.  </a:t>
            </a:r>
            <a:endParaRPr b="1"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0"/>
          <p:cNvSpPr txBox="1"/>
          <p:nvPr>
            <p:ph type="title"/>
          </p:nvPr>
        </p:nvSpPr>
        <p:spPr>
          <a:xfrm>
            <a:off x="348075" y="212632"/>
            <a:ext cx="7072500" cy="7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Narrow"/>
              <a:buNone/>
            </a:pPr>
            <a:r>
              <a:rPr lang="en-US"/>
              <a:t>PEER &amp; </a:t>
            </a:r>
            <a:r>
              <a:rPr lang="en-US"/>
              <a:t>ADULT INTERVIEW DEBRIEF</a:t>
            </a:r>
            <a:endParaRPr/>
          </a:p>
        </p:txBody>
      </p:sp>
      <p:pic>
        <p:nvPicPr>
          <p:cNvPr id="180" name="Google Shape;18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4" y="1774792"/>
            <a:ext cx="6328224" cy="41463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 txBox="1"/>
          <p:nvPr/>
        </p:nvSpPr>
        <p:spPr>
          <a:xfrm>
            <a:off x="181300" y="118250"/>
            <a:ext cx="7080300" cy="93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FFFFF"/>
                </a:solidFill>
              </a:rPr>
              <a:t>CONSEQUENCES ABOUND</a:t>
            </a:r>
            <a:endParaRPr b="1" sz="3300">
              <a:solidFill>
                <a:srgbClr val="FFFFFF"/>
              </a:solidFill>
            </a:endParaRPr>
          </a:p>
        </p:txBody>
      </p:sp>
      <p:pic>
        <p:nvPicPr>
          <p:cNvPr id="187" name="Google Shape;18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3750" y="1194500"/>
            <a:ext cx="3114726" cy="511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2"/>
          <p:cNvSpPr txBox="1"/>
          <p:nvPr>
            <p:ph type="title"/>
          </p:nvPr>
        </p:nvSpPr>
        <p:spPr>
          <a:xfrm>
            <a:off x="348075" y="212632"/>
            <a:ext cx="7072500" cy="7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ACTIVITY 1: WHAT HAVE YOU SEEN OR HEARD ABOUT E-CIGARETTES?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aconklin\AppData\Local\Microsoft\Windows\Temporary Internet Files\Content.IE5\ESF85B0J\index-card[1].png" id="194" name="Google Shape;19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3700" y="2411412"/>
            <a:ext cx="5159614" cy="3095770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photo of a girl sitting in a white room with question marks all over the walls." id="195" name="Google Shape;19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575" y="1789676"/>
            <a:ext cx="3035300" cy="399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2"/>
          <p:cNvSpPr txBox="1"/>
          <p:nvPr/>
        </p:nvSpPr>
        <p:spPr>
          <a:xfrm>
            <a:off x="3657600" y="2474191"/>
            <a:ext cx="18288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22"/>
          <p:cNvSpPr txBox="1"/>
          <p:nvPr/>
        </p:nvSpPr>
        <p:spPr>
          <a:xfrm>
            <a:off x="3683700" y="2749675"/>
            <a:ext cx="3368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/>
              <a:t>Seen?</a:t>
            </a:r>
            <a:endParaRPr b="1" sz="2500"/>
          </a:p>
        </p:txBody>
      </p:sp>
      <p:sp>
        <p:nvSpPr>
          <p:cNvPr id="198" name="Google Shape;198;p22"/>
          <p:cNvSpPr txBox="1"/>
          <p:nvPr/>
        </p:nvSpPr>
        <p:spPr>
          <a:xfrm>
            <a:off x="3683700" y="4045100"/>
            <a:ext cx="3368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/>
              <a:t>Heard</a:t>
            </a:r>
            <a:r>
              <a:rPr b="1" lang="en-US" sz="2500"/>
              <a:t>?</a:t>
            </a:r>
            <a:endParaRPr b="1" sz="2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 txBox="1"/>
          <p:nvPr>
            <p:ph idx="1" type="body"/>
          </p:nvPr>
        </p:nvSpPr>
        <p:spPr>
          <a:xfrm>
            <a:off x="320575" y="1222352"/>
            <a:ext cx="8502900" cy="51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05" name="Google Shape;205;p23"/>
          <p:cNvSpPr txBox="1"/>
          <p:nvPr/>
        </p:nvSpPr>
        <p:spPr>
          <a:xfrm>
            <a:off x="181300" y="118250"/>
            <a:ext cx="6936900" cy="9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KNOWLEDGE IS POWER  </a:t>
            </a:r>
            <a:endParaRPr b="1" sz="3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06" name="Google Shape;206;p23"/>
          <p:cNvSpPr txBox="1"/>
          <p:nvPr/>
        </p:nvSpPr>
        <p:spPr>
          <a:xfrm>
            <a:off x="348075" y="1283400"/>
            <a:ext cx="8645700" cy="51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2800"/>
              <a:buChar char="•"/>
            </a:pPr>
            <a:r>
              <a:rPr b="1" lang="en-US" sz="2800">
                <a:solidFill>
                  <a:srgbClr val="065DA3"/>
                </a:solidFill>
              </a:rPr>
              <a:t>More than 50% of teens think fruit and candy flavored e-liquid don’t contain nicotine  </a:t>
            </a:r>
            <a:endParaRPr b="1" sz="2800">
              <a:solidFill>
                <a:srgbClr val="065DA3"/>
              </a:solidFill>
            </a:endParaRPr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065DA3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2800"/>
              <a:buChar char="•"/>
            </a:pPr>
            <a:r>
              <a:rPr b="1" lang="en-US" sz="2800">
                <a:solidFill>
                  <a:srgbClr val="065DA3"/>
                </a:solidFill>
              </a:rPr>
              <a:t>Approximately two-thirds of teens don’t think JUUL contains nicotine</a:t>
            </a:r>
            <a:endParaRPr sz="2800">
              <a:solidFill>
                <a:srgbClr val="065DA3"/>
              </a:solidFill>
            </a:endParaRPr>
          </a:p>
          <a:p>
            <a:pPr indent="0" lvl="0" marL="22860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D71921"/>
                </a:solidFill>
              </a:rPr>
              <a:t>If you were addicted, wouldn’t you want help from a friend?</a:t>
            </a:r>
            <a:endParaRPr b="1" i="1" sz="2200">
              <a:solidFill>
                <a:srgbClr val="D71921"/>
              </a:solidFill>
            </a:endParaRPr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65DA3"/>
              </a:solidFill>
            </a:endParaRPr>
          </a:p>
        </p:txBody>
      </p:sp>
      <p:pic>
        <p:nvPicPr>
          <p:cNvPr id="207" name="Google Shape;20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0275" y="4345525"/>
            <a:ext cx="3007226" cy="200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 txBox="1"/>
          <p:nvPr>
            <p:ph idx="1" type="body"/>
          </p:nvPr>
        </p:nvSpPr>
        <p:spPr>
          <a:xfrm>
            <a:off x="320575" y="1222352"/>
            <a:ext cx="8502900" cy="51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14" name="Google Shape;214;p24"/>
          <p:cNvSpPr txBox="1"/>
          <p:nvPr/>
        </p:nvSpPr>
        <p:spPr>
          <a:xfrm>
            <a:off x="181300" y="118250"/>
            <a:ext cx="6936900" cy="9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</a:rPr>
              <a:t>HELPING A FRIEND IS SIMPLE </a:t>
            </a:r>
            <a:endParaRPr b="1" sz="3600">
              <a:solidFill>
                <a:srgbClr val="FFFFFF"/>
              </a:solidFill>
            </a:endParaRPr>
          </a:p>
        </p:txBody>
      </p:sp>
      <p:sp>
        <p:nvSpPr>
          <p:cNvPr id="215" name="Google Shape;215;p24"/>
          <p:cNvSpPr txBox="1"/>
          <p:nvPr/>
        </p:nvSpPr>
        <p:spPr>
          <a:xfrm>
            <a:off x="471750" y="1524400"/>
            <a:ext cx="8200500" cy="11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065DA3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https://teen.smokefree.gov</a:t>
            </a:r>
            <a:endParaRPr b="1" sz="3500">
              <a:solidFill>
                <a:srgbClr val="065DA3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065DA3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065DA3"/>
              </a:solidFill>
            </a:endParaRPr>
          </a:p>
        </p:txBody>
      </p:sp>
      <p:pic>
        <p:nvPicPr>
          <p:cNvPr id="216" name="Google Shape;21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1400" y="2335100"/>
            <a:ext cx="5481200" cy="386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mage result for pictures of students in small groups" id="222" name="Google Shape;222;p25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pictures of students in small groups" id="223" name="Google Shape;223;p25"/>
          <p:cNvSpPr/>
          <p:nvPr/>
        </p:nvSpPr>
        <p:spPr>
          <a:xfrm>
            <a:off x="307975" y="79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5"/>
          <p:cNvSpPr txBox="1"/>
          <p:nvPr/>
        </p:nvSpPr>
        <p:spPr>
          <a:xfrm>
            <a:off x="181300" y="118250"/>
            <a:ext cx="69369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ASSEMBLE INTO SMALL GROUPS</a:t>
            </a:r>
            <a:endParaRPr b="1" sz="3600">
              <a:solidFill>
                <a:srgbClr val="FFFFFF"/>
              </a:solidFill>
            </a:endParaRPr>
          </a:p>
        </p:txBody>
      </p:sp>
      <p:pic>
        <p:nvPicPr>
          <p:cNvPr id="225" name="Google Shape;2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550" y="1523034"/>
            <a:ext cx="6936899" cy="4624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"/>
          <p:cNvSpPr txBox="1"/>
          <p:nvPr>
            <p:ph idx="1" type="body"/>
          </p:nvPr>
        </p:nvSpPr>
        <p:spPr>
          <a:xfrm>
            <a:off x="320575" y="1222352"/>
            <a:ext cx="8502900" cy="51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32" name="Google Shape;232;p26"/>
          <p:cNvSpPr txBox="1"/>
          <p:nvPr/>
        </p:nvSpPr>
        <p:spPr>
          <a:xfrm>
            <a:off x="181300" y="118250"/>
            <a:ext cx="6936900" cy="9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ACTIVITY 2: SIX WORD STORIES</a:t>
            </a:r>
            <a:endParaRPr b="1" sz="3600">
              <a:solidFill>
                <a:srgbClr val="FFFFFF"/>
              </a:solidFill>
            </a:endParaRPr>
          </a:p>
        </p:txBody>
      </p:sp>
      <p:sp>
        <p:nvSpPr>
          <p:cNvPr id="233" name="Google Shape;233;p26"/>
          <p:cNvSpPr txBox="1"/>
          <p:nvPr/>
        </p:nvSpPr>
        <p:spPr>
          <a:xfrm>
            <a:off x="348075" y="1283400"/>
            <a:ext cx="8645700" cy="50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2800"/>
              <a:buChar char="•"/>
            </a:pPr>
            <a:r>
              <a:rPr b="1" lang="en-US" sz="2800">
                <a:solidFill>
                  <a:srgbClr val="065DA3"/>
                </a:solidFill>
              </a:rPr>
              <a:t>Ernest Hemingway once wrote a six word story     and called it his “best work”.</a:t>
            </a:r>
            <a:endParaRPr b="1" sz="2800">
              <a:solidFill>
                <a:srgbClr val="065DA3"/>
              </a:solidFill>
            </a:endParaRPr>
          </a:p>
          <a:p>
            <a:pPr indent="-228600" lvl="1" marL="6858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For sale: baby shoes, never worn.</a:t>
            </a:r>
            <a:endParaRPr sz="2400"/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2400"/>
              <a:buChar char="•"/>
            </a:pPr>
            <a:r>
              <a:rPr b="1" lang="en-US" sz="2800">
                <a:solidFill>
                  <a:srgbClr val="065DA3"/>
                </a:solidFill>
              </a:rPr>
              <a:t>Some other examples</a:t>
            </a:r>
            <a:endParaRPr sz="2400"/>
          </a:p>
          <a:p>
            <a:pPr indent="-215900" lvl="1" marL="6858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chemeClr val="dk1"/>
                </a:solidFill>
              </a:rPr>
              <a:t>Failed SAT. Lost Scholarship. Invented Rocket. - </a:t>
            </a:r>
            <a:br>
              <a:rPr lang="en-US" sz="2200">
                <a:solidFill>
                  <a:schemeClr val="dk1"/>
                </a:solidFill>
              </a:rPr>
            </a:br>
            <a:r>
              <a:rPr lang="en-US" sz="2200">
                <a:solidFill>
                  <a:schemeClr val="dk1"/>
                </a:solidFill>
              </a:rPr>
              <a:t>William Shatner</a:t>
            </a:r>
            <a:endParaRPr sz="2200">
              <a:solidFill>
                <a:schemeClr val="dk1"/>
              </a:solidFill>
            </a:endParaRPr>
          </a:p>
          <a:p>
            <a:pPr indent="-215900" lvl="1" marL="6858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chemeClr val="dk1"/>
                </a:solidFill>
              </a:rPr>
              <a:t>Cryonics: Disney thawed. Mickey gnawed. Omigawd. - </a:t>
            </a:r>
            <a:br>
              <a:rPr lang="en-US" sz="2200">
                <a:solidFill>
                  <a:schemeClr val="dk1"/>
                </a:solidFill>
              </a:rPr>
            </a:br>
            <a:r>
              <a:rPr lang="en-US" sz="2200">
                <a:solidFill>
                  <a:schemeClr val="dk1"/>
                </a:solidFill>
              </a:rPr>
              <a:t>Eileen Gunn</a:t>
            </a:r>
            <a:endParaRPr sz="2200">
              <a:solidFill>
                <a:schemeClr val="dk1"/>
              </a:solidFill>
            </a:endParaRPr>
          </a:p>
          <a:p>
            <a:pPr indent="-215900" lvl="1" marL="6858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chemeClr val="dk1"/>
                </a:solidFill>
              </a:rPr>
              <a:t>Corpse parts missing. Doctor buys yacht. - Margaret Atwood</a:t>
            </a:r>
            <a:endParaRPr sz="2200">
              <a:solidFill>
                <a:schemeClr val="dk1"/>
              </a:solidFill>
            </a:endParaRPr>
          </a:p>
          <a:p>
            <a:pPr indent="-215900" lvl="1" marL="6858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chemeClr val="dk1"/>
                </a:solidFill>
              </a:rPr>
              <a:t>Dinosaurs return. Want their oil back. - David Brin </a:t>
            </a:r>
            <a:endParaRPr sz="2200">
              <a:solidFill>
                <a:schemeClr val="dk1"/>
              </a:solidFill>
            </a:endParaRPr>
          </a:p>
          <a:p>
            <a:pPr indent="-215900" lvl="1" marL="6858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chemeClr val="dk1"/>
                </a:solidFill>
              </a:rPr>
              <a:t>Epitaph: He shouldn’t have fed it.  - Brian Herbert</a:t>
            </a:r>
            <a:endParaRPr sz="2200">
              <a:solidFill>
                <a:schemeClr val="dk1"/>
              </a:solidFill>
            </a:endParaRPr>
          </a:p>
          <a:p>
            <a:pPr indent="-228600" lvl="1" marL="6858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200">
                <a:solidFill>
                  <a:schemeClr val="dk1"/>
                </a:solidFill>
              </a:rPr>
              <a:t>Kirby had never eaten toes before. - Kevin Smith</a:t>
            </a:r>
            <a:endParaRPr sz="2000">
              <a:solidFill>
                <a:srgbClr val="065DA3"/>
              </a:solidFill>
            </a:endParaRPr>
          </a:p>
          <a:p>
            <a:pPr indent="0" lvl="2" marL="9144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65DA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7"/>
          <p:cNvSpPr txBox="1"/>
          <p:nvPr>
            <p:ph idx="1" type="body"/>
          </p:nvPr>
        </p:nvSpPr>
        <p:spPr>
          <a:xfrm>
            <a:off x="348073" y="1283409"/>
            <a:ext cx="8502900" cy="51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90"/>
              <a:t>A</a:t>
            </a:r>
            <a:r>
              <a:rPr lang="en-US" sz="2590"/>
              <a:t>dults make all the rules:</a:t>
            </a:r>
            <a:r>
              <a:rPr lang="en-US" sz="2590"/>
              <a:t>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Char char="•"/>
            </a:pPr>
            <a:r>
              <a:rPr lang="en-US" sz="2220"/>
              <a:t>Driving age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Char char="•"/>
            </a:pPr>
            <a:r>
              <a:rPr lang="en-US" sz="2220"/>
              <a:t>Curfew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Char char="•"/>
            </a:pPr>
            <a:r>
              <a:rPr lang="en-US" sz="2220"/>
              <a:t>Start and stop time of school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Char char="•"/>
            </a:pPr>
            <a:r>
              <a:rPr lang="en-US" sz="2220"/>
              <a:t>Dress code and hair style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Char char="•"/>
            </a:pPr>
            <a:r>
              <a:rPr lang="en-US" sz="2220"/>
              <a:t>Food served at school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Char char="•"/>
            </a:pPr>
            <a:r>
              <a:rPr lang="en-US" sz="2220"/>
              <a:t>School curriculum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90"/>
              <a:t>The n</a:t>
            </a:r>
            <a:r>
              <a:rPr lang="en-US" sz="2590"/>
              <a:t>ext time we meet, you get to:   </a:t>
            </a:r>
            <a:endParaRPr sz="259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90">
                <a:solidFill>
                  <a:srgbClr val="D71921"/>
                </a:solidFill>
              </a:rPr>
              <a:t>I</a:t>
            </a:r>
            <a:r>
              <a:rPr lang="en-US" sz="2590">
                <a:solidFill>
                  <a:srgbClr val="D71921"/>
                </a:solidFill>
              </a:rPr>
              <a:t>mprove</a:t>
            </a:r>
            <a:r>
              <a:rPr lang="en-US" sz="2590"/>
              <a:t> the rules, laws and codes OR </a:t>
            </a:r>
            <a:r>
              <a:rPr lang="en-US" sz="2590">
                <a:solidFill>
                  <a:srgbClr val="D71921"/>
                </a:solidFill>
              </a:rPr>
              <a:t>develop</a:t>
            </a:r>
            <a:r>
              <a:rPr lang="en-US" sz="2590"/>
              <a:t> new ones to keep your peers safe &amp; healthy. </a:t>
            </a:r>
            <a:endParaRPr sz="2590"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7"/>
          <p:cNvSpPr txBox="1"/>
          <p:nvPr/>
        </p:nvSpPr>
        <p:spPr>
          <a:xfrm>
            <a:off x="181300" y="118250"/>
            <a:ext cx="6936900" cy="9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PREVIEW: SESSION 3</a:t>
            </a:r>
            <a:endParaRPr b="1" sz="3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41" name="Google Shape;24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6575" y="1805850"/>
            <a:ext cx="3213374" cy="214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MB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MB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