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258" r:id="rId2"/>
    <p:sldId id="259" r:id="rId3"/>
    <p:sldId id="260" r:id="rId4"/>
    <p:sldId id="261" r:id="rId5"/>
    <p:sldId id="262" r:id="rId6"/>
    <p:sldId id="313" r:id="rId7"/>
    <p:sldId id="337" r:id="rId8"/>
    <p:sldId id="338" r:id="rId9"/>
    <p:sldId id="339" r:id="rId10"/>
    <p:sldId id="340" r:id="rId11"/>
    <p:sldId id="263" r:id="rId12"/>
    <p:sldId id="264" r:id="rId13"/>
    <p:sldId id="265" r:id="rId14"/>
    <p:sldId id="266" r:id="rId15"/>
    <p:sldId id="314" r:id="rId16"/>
    <p:sldId id="267" r:id="rId17"/>
    <p:sldId id="268" r:id="rId18"/>
    <p:sldId id="269" r:id="rId19"/>
    <p:sldId id="270" r:id="rId20"/>
    <p:sldId id="315" r:id="rId21"/>
    <p:sldId id="316" r:id="rId22"/>
    <p:sldId id="317" r:id="rId23"/>
    <p:sldId id="318" r:id="rId24"/>
    <p:sldId id="319" r:id="rId25"/>
    <p:sldId id="320" r:id="rId26"/>
    <p:sldId id="321" r:id="rId27"/>
    <p:sldId id="322" r:id="rId28"/>
    <p:sldId id="323" r:id="rId29"/>
    <p:sldId id="324" r:id="rId30"/>
    <p:sldId id="325" r:id="rId31"/>
    <p:sldId id="327" r:id="rId32"/>
    <p:sldId id="328" r:id="rId33"/>
    <p:sldId id="329" r:id="rId34"/>
    <p:sldId id="330" r:id="rId35"/>
    <p:sldId id="30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5" autoAdjust="0"/>
    <p:restoredTop sz="94162" autoAdjust="0"/>
  </p:normalViewPr>
  <p:slideViewPr>
    <p:cSldViewPr>
      <p:cViewPr varScale="1">
        <p:scale>
          <a:sx n="76" d="100"/>
          <a:sy n="76" d="100"/>
        </p:scale>
        <p:origin x="907"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0DFF60-5A99-4369-90D4-BAAB4C4F1AFC}" type="datetimeFigureOut">
              <a:rPr lang="en-US" smtClean="0"/>
              <a:t>5/12/2015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8CE549-C66E-4303-88BC-A430ADFCE6CB}" type="slidenum">
              <a:rPr lang="en-US" smtClean="0"/>
              <a:t>‹#›</a:t>
            </a:fld>
            <a:endParaRPr lang="en-US" dirty="0"/>
          </a:p>
        </p:txBody>
      </p:sp>
    </p:spTree>
    <p:extLst>
      <p:ext uri="{BB962C8B-B14F-4D97-AF65-F5344CB8AC3E}">
        <p14:creationId xmlns:p14="http://schemas.microsoft.com/office/powerpoint/2010/main" val="419650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584852-0E90-4C9C-9FC7-10D1D43596E0}" type="datetimeFigureOut">
              <a:rPr lang="en-US" smtClean="0"/>
              <a:pPr/>
              <a:t>5/12/2015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4A1CE4-E235-4C9B-A5A9-3A10C34D3BC3}" type="slidenum">
              <a:rPr lang="en-US" smtClean="0"/>
              <a:pPr/>
              <a:t>‹#›</a:t>
            </a:fld>
            <a:endParaRPr lang="en-US" dirty="0"/>
          </a:p>
        </p:txBody>
      </p:sp>
    </p:spTree>
    <p:extLst>
      <p:ext uri="{BB962C8B-B14F-4D97-AF65-F5344CB8AC3E}">
        <p14:creationId xmlns:p14="http://schemas.microsoft.com/office/powerpoint/2010/main" val="168250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20</a:t>
            </a:fld>
            <a:endParaRPr lang="en-US" dirty="0"/>
          </a:p>
        </p:txBody>
      </p:sp>
    </p:spTree>
    <p:extLst>
      <p:ext uri="{BB962C8B-B14F-4D97-AF65-F5344CB8AC3E}">
        <p14:creationId xmlns:p14="http://schemas.microsoft.com/office/powerpoint/2010/main" val="50628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30</a:t>
            </a:fld>
            <a:endParaRPr lang="en-US" dirty="0"/>
          </a:p>
        </p:txBody>
      </p:sp>
    </p:spTree>
    <p:extLst>
      <p:ext uri="{BB962C8B-B14F-4D97-AF65-F5344CB8AC3E}">
        <p14:creationId xmlns:p14="http://schemas.microsoft.com/office/powerpoint/2010/main" val="27539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32</a:t>
            </a:fld>
            <a:endParaRPr lang="en-US" dirty="0"/>
          </a:p>
        </p:txBody>
      </p:sp>
    </p:spTree>
    <p:extLst>
      <p:ext uri="{BB962C8B-B14F-4D97-AF65-F5344CB8AC3E}">
        <p14:creationId xmlns:p14="http://schemas.microsoft.com/office/powerpoint/2010/main" val="16536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33</a:t>
            </a:fld>
            <a:endParaRPr lang="en-US" dirty="0"/>
          </a:p>
        </p:txBody>
      </p:sp>
    </p:spTree>
    <p:extLst>
      <p:ext uri="{BB962C8B-B14F-4D97-AF65-F5344CB8AC3E}">
        <p14:creationId xmlns:p14="http://schemas.microsoft.com/office/powerpoint/2010/main" val="315067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34</a:t>
            </a:fld>
            <a:endParaRPr lang="en-US" dirty="0"/>
          </a:p>
        </p:txBody>
      </p:sp>
    </p:spTree>
    <p:extLst>
      <p:ext uri="{BB962C8B-B14F-4D97-AF65-F5344CB8AC3E}">
        <p14:creationId xmlns:p14="http://schemas.microsoft.com/office/powerpoint/2010/main" val="119836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21</a:t>
            </a:fld>
            <a:endParaRPr lang="en-US" dirty="0"/>
          </a:p>
        </p:txBody>
      </p:sp>
    </p:spTree>
    <p:extLst>
      <p:ext uri="{BB962C8B-B14F-4D97-AF65-F5344CB8AC3E}">
        <p14:creationId xmlns:p14="http://schemas.microsoft.com/office/powerpoint/2010/main" val="18015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22</a:t>
            </a:fld>
            <a:endParaRPr lang="en-US" dirty="0"/>
          </a:p>
        </p:txBody>
      </p:sp>
    </p:spTree>
    <p:extLst>
      <p:ext uri="{BB962C8B-B14F-4D97-AF65-F5344CB8AC3E}">
        <p14:creationId xmlns:p14="http://schemas.microsoft.com/office/powerpoint/2010/main" val="185824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23</a:t>
            </a:fld>
            <a:endParaRPr lang="en-US" dirty="0"/>
          </a:p>
        </p:txBody>
      </p:sp>
    </p:spTree>
    <p:extLst>
      <p:ext uri="{BB962C8B-B14F-4D97-AF65-F5344CB8AC3E}">
        <p14:creationId xmlns:p14="http://schemas.microsoft.com/office/powerpoint/2010/main" val="293763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25</a:t>
            </a:fld>
            <a:endParaRPr lang="en-US" dirty="0"/>
          </a:p>
        </p:txBody>
      </p:sp>
    </p:spTree>
    <p:extLst>
      <p:ext uri="{BB962C8B-B14F-4D97-AF65-F5344CB8AC3E}">
        <p14:creationId xmlns:p14="http://schemas.microsoft.com/office/powerpoint/2010/main" val="156018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26</a:t>
            </a:fld>
            <a:endParaRPr lang="en-US" dirty="0"/>
          </a:p>
        </p:txBody>
      </p:sp>
    </p:spTree>
    <p:extLst>
      <p:ext uri="{BB962C8B-B14F-4D97-AF65-F5344CB8AC3E}">
        <p14:creationId xmlns:p14="http://schemas.microsoft.com/office/powerpoint/2010/main" val="390847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27</a:t>
            </a:fld>
            <a:endParaRPr lang="en-US" dirty="0"/>
          </a:p>
        </p:txBody>
      </p:sp>
    </p:spTree>
    <p:extLst>
      <p:ext uri="{BB962C8B-B14F-4D97-AF65-F5344CB8AC3E}">
        <p14:creationId xmlns:p14="http://schemas.microsoft.com/office/powerpoint/2010/main" val="241223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28</a:t>
            </a:fld>
            <a:endParaRPr lang="en-US" dirty="0"/>
          </a:p>
        </p:txBody>
      </p:sp>
    </p:spTree>
    <p:extLst>
      <p:ext uri="{BB962C8B-B14F-4D97-AF65-F5344CB8AC3E}">
        <p14:creationId xmlns:p14="http://schemas.microsoft.com/office/powerpoint/2010/main" val="246131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16109E-54EC-4F3C-8D93-6023FA01058F}" type="slidenum">
              <a:rPr lang="en-US" smtClean="0"/>
              <a:pPr>
                <a:defRPr/>
              </a:pPr>
              <a:t>29</a:t>
            </a:fld>
            <a:endParaRPr lang="en-US" dirty="0"/>
          </a:p>
        </p:txBody>
      </p:sp>
    </p:spTree>
    <p:extLst>
      <p:ext uri="{BB962C8B-B14F-4D97-AF65-F5344CB8AC3E}">
        <p14:creationId xmlns:p14="http://schemas.microsoft.com/office/powerpoint/2010/main" val="4096754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609600"/>
          </a:xfrm>
        </p:spPr>
        <p:txBody>
          <a:bodyPr>
            <a:normAutofit/>
          </a:bodyPr>
          <a:lstStyle>
            <a:lvl1pPr>
              <a:defRPr sz="2800">
                <a:solidFill>
                  <a:schemeClr val="bg1"/>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838200"/>
          </a:xfrm>
        </p:spPr>
        <p:txBody>
          <a:bodyPr/>
          <a:lstStyle>
            <a:lvl1pPr marL="0" indent="0" algn="ctr">
              <a:buNone/>
              <a:defRPr>
                <a:solidFill>
                  <a:schemeClr val="bg1"/>
                </a:solidFill>
                <a:effectLst>
                  <a:outerShdw blurRad="50800" dist="38100" algn="l" rotWithShape="0">
                    <a:prstClr val="black">
                      <a:alpha val="40000"/>
                    </a:prst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021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2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346953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1"/>
            <a:ext cx="7772400" cy="685800"/>
          </a:xfrm>
        </p:spPr>
        <p:txBody>
          <a:bodyPr anchor="t">
            <a:normAutofit/>
          </a:bodyPr>
          <a:lstStyle>
            <a:lvl1pPr algn="ctr">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0400"/>
            <a:ext cx="7772400" cy="1206500"/>
          </a:xfrm>
        </p:spPr>
        <p:txBody>
          <a:bodyPr anchor="t" anchorCtr="0">
            <a:normAutofit/>
          </a:bodyPr>
          <a:lstStyle>
            <a:lvl1pPr marL="0" indent="0" algn="ctr">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32929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84056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376576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120948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41792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409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7467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78450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37425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81000" y="6416675"/>
            <a:ext cx="5638800" cy="365125"/>
          </a:xfrm>
          <a:prstGeom prst="rect">
            <a:avLst/>
          </a:prstGeom>
        </p:spPr>
        <p:txBody>
          <a:bodyPr vert="horz" lIns="91440" tIns="45720" rIns="91440" bIns="45720" rtlCol="0" anchor="ctr"/>
          <a:lstStyle>
            <a:lvl1pPr algn="l">
              <a:defRPr sz="1000">
                <a:solidFill>
                  <a:schemeClr val="bg1"/>
                </a:solidFill>
                <a:latin typeface="Tahoma" pitchFamily="34" charset="0"/>
                <a:ea typeface="Tahoma" pitchFamily="34" charset="0"/>
                <a:cs typeface="Tahoma" pitchFamily="34" charset="0"/>
              </a:defRPr>
            </a:lvl1pPr>
          </a:lstStyle>
          <a:p>
            <a:endParaRPr lang="en-US" dirty="0"/>
          </a:p>
        </p:txBody>
      </p:sp>
      <p:sp>
        <p:nvSpPr>
          <p:cNvPr id="6" name="Slide Number Placeholder 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chemeClr val="bg1"/>
                </a:solidFill>
              </a:defRPr>
            </a:lvl1p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198835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n.gov/education/safe_schls/safety_cntr/bullying_schools.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2.epa.gov/sites/production/files/documents/BB_in_Schools_May_2012.pdf" TargetMode="External"/><Relationship Id="rId2" Type="http://schemas.openxmlformats.org/officeDocument/2006/relationships/hyperlink" Target="http://www.cdc.gov/parasites/bedbugs/add_resourc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0"/>
            <a:ext cx="9144000" cy="1828800"/>
          </a:xfrm>
        </p:spPr>
        <p:txBody>
          <a:bodyPr>
            <a:noAutofit/>
          </a:bodyPr>
          <a:lstStyle/>
          <a:p>
            <a:pPr eaLnBrk="1" fontAlgn="auto" hangingPunct="1">
              <a:spcAft>
                <a:spcPts val="0"/>
              </a:spcAft>
              <a:defRPr/>
            </a:pPr>
            <a:r>
              <a:rPr lang="en-US" sz="6000" b="1" dirty="0" smtClean="0"/>
              <a:t/>
            </a:r>
            <a:br>
              <a:rPr lang="en-US" sz="6000" b="1" dirty="0" smtClean="0"/>
            </a:br>
            <a:r>
              <a:rPr lang="en-US" sz="6000" b="1" dirty="0" smtClean="0"/>
              <a:t>Legal Issues Regarding Student Health</a:t>
            </a:r>
          </a:p>
        </p:txBody>
      </p:sp>
      <p:sp>
        <p:nvSpPr>
          <p:cNvPr id="2051" name="Rectangle 3"/>
          <p:cNvSpPr>
            <a:spLocks noGrp="1" noChangeArrowheads="1"/>
          </p:cNvSpPr>
          <p:nvPr>
            <p:ph type="subTitle" idx="1"/>
          </p:nvPr>
        </p:nvSpPr>
        <p:spPr>
          <a:xfrm>
            <a:off x="0" y="5638800"/>
            <a:ext cx="9144000" cy="1752600"/>
          </a:xfrm>
        </p:spPr>
        <p:txBody>
          <a:bodyPr>
            <a:normAutofit/>
          </a:bodyPr>
          <a:lstStyle/>
          <a:p>
            <a:pPr eaLnBrk="1" fontAlgn="auto" hangingPunct="1">
              <a:lnSpc>
                <a:spcPct val="80000"/>
              </a:lnSpc>
              <a:spcAft>
                <a:spcPts val="0"/>
              </a:spcAft>
              <a:buFont typeface="Wingdings 2"/>
              <a:buNone/>
              <a:defRPr/>
            </a:pPr>
            <a:r>
              <a:rPr lang="en-US" sz="4000" b="1" dirty="0" smtClean="0"/>
              <a:t>Christy Ballard</a:t>
            </a:r>
          </a:p>
          <a:p>
            <a:pPr eaLnBrk="1" fontAlgn="auto" hangingPunct="1">
              <a:lnSpc>
                <a:spcPct val="80000"/>
              </a:lnSpc>
              <a:spcAft>
                <a:spcPts val="0"/>
              </a:spcAft>
              <a:buFont typeface="Wingdings 2"/>
              <a:buNone/>
              <a:defRPr/>
            </a:pPr>
            <a:r>
              <a:rPr lang="en-US" sz="4000" b="1" dirty="0" smtClean="0"/>
              <a:t>General Counsel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The 109</a:t>
            </a:r>
            <a:r>
              <a:rPr lang="en-US" sz="3200" baseline="30000" dirty="0" smtClean="0"/>
              <a:t>th</a:t>
            </a:r>
            <a:r>
              <a:rPr lang="en-US" sz="3200" dirty="0" smtClean="0"/>
              <a:t> General Assembly</a:t>
            </a:r>
            <a:endParaRPr lang="en-US" sz="3200" dirty="0"/>
          </a:p>
        </p:txBody>
      </p:sp>
      <p:sp>
        <p:nvSpPr>
          <p:cNvPr id="3" name="Content Placeholder 2"/>
          <p:cNvSpPr>
            <a:spLocks noGrp="1"/>
          </p:cNvSpPr>
          <p:nvPr>
            <p:ph idx="1"/>
          </p:nvPr>
        </p:nvSpPr>
        <p:spPr>
          <a:xfrm>
            <a:off x="457200" y="609600"/>
            <a:ext cx="8229600" cy="4525963"/>
          </a:xfrm>
        </p:spPr>
        <p:txBody>
          <a:bodyPr>
            <a:noAutofit/>
          </a:bodyPr>
          <a:lstStyle/>
          <a:p>
            <a:pPr marL="0" indent="0">
              <a:buNone/>
            </a:pPr>
            <a:endParaRPr lang="en-US" sz="2800" dirty="0"/>
          </a:p>
          <a:p>
            <a:r>
              <a:rPr lang="en-US" sz="2800" dirty="0" smtClean="0"/>
              <a:t>HJR – Requests TDOE to study and report on ways LEAs are implementing the requirement (TCA §49-6-1021) of 90 minutes of physical activity per week</a:t>
            </a:r>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10</a:t>
            </a:fld>
            <a:endParaRPr lang="en-US" dirty="0"/>
          </a:p>
        </p:txBody>
      </p:sp>
    </p:spTree>
    <p:extLst>
      <p:ext uri="{BB962C8B-B14F-4D97-AF65-F5344CB8AC3E}">
        <p14:creationId xmlns:p14="http://schemas.microsoft.com/office/powerpoint/2010/main" val="428548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4800" y="381000"/>
            <a:ext cx="8686800" cy="838200"/>
          </a:xfrm>
        </p:spPr>
        <p:txBody>
          <a:bodyPr/>
          <a:lstStyle/>
          <a:p>
            <a:pPr eaLnBrk="1" fontAlgn="auto" hangingPunct="1">
              <a:spcAft>
                <a:spcPts val="0"/>
              </a:spcAft>
              <a:defRPr/>
            </a:pPr>
            <a:r>
              <a:rPr lang="en-US" sz="4000" b="1" dirty="0" smtClean="0"/>
              <a:t>Administration of Medications</a:t>
            </a:r>
          </a:p>
        </p:txBody>
      </p:sp>
      <p:sp>
        <p:nvSpPr>
          <p:cNvPr id="15363" name="Rectangle 3"/>
          <p:cNvSpPr>
            <a:spLocks noGrp="1" noChangeArrowheads="1"/>
          </p:cNvSpPr>
          <p:nvPr>
            <p:ph idx="1"/>
          </p:nvPr>
        </p:nvSpPr>
        <p:spPr/>
        <p:txBody>
          <a:bodyPr>
            <a:normAutofit/>
          </a:bodyPr>
          <a:lstStyle/>
          <a:p>
            <a:pPr eaLnBrk="1" hangingPunct="1">
              <a:lnSpc>
                <a:spcPct val="90000"/>
              </a:lnSpc>
            </a:pPr>
            <a:r>
              <a:rPr lang="en-US" sz="2600" b="1" dirty="0" smtClean="0"/>
              <a:t>TCA §49-5-415 (may be moved to Title 49, Chapter 50, Part 16)</a:t>
            </a:r>
            <a:endParaRPr lang="en-US" sz="2600" b="1" dirty="0" smtClean="0"/>
          </a:p>
          <a:p>
            <a:pPr eaLnBrk="1" hangingPunct="1">
              <a:lnSpc>
                <a:spcPct val="90000"/>
              </a:lnSpc>
            </a:pPr>
            <a:r>
              <a:rPr lang="en-US" sz="2600" b="1" dirty="0" smtClean="0"/>
              <a:t>Assistance in self administration</a:t>
            </a:r>
          </a:p>
          <a:p>
            <a:pPr eaLnBrk="1" hangingPunct="1">
              <a:lnSpc>
                <a:spcPct val="90000"/>
              </a:lnSpc>
            </a:pPr>
            <a:r>
              <a:rPr lang="en-US" sz="2600" b="1" dirty="0" smtClean="0"/>
              <a:t>Guidelines developed by DOE, DOH &amp; approved by board of nursing</a:t>
            </a:r>
          </a:p>
          <a:p>
            <a:pPr eaLnBrk="1" hangingPunct="1">
              <a:lnSpc>
                <a:spcPct val="90000"/>
              </a:lnSpc>
            </a:pPr>
            <a:r>
              <a:rPr lang="en-US" sz="2600" b="1" dirty="0" smtClean="0"/>
              <a:t>Most health care procedures, including administration of medications must be performed by licensed health care professionals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139700"/>
            <a:ext cx="8458200" cy="1384300"/>
          </a:xfrm>
        </p:spPr>
        <p:txBody>
          <a:bodyPr>
            <a:normAutofit/>
          </a:bodyPr>
          <a:lstStyle/>
          <a:p>
            <a:pPr eaLnBrk="1" fontAlgn="auto" hangingPunct="1">
              <a:spcAft>
                <a:spcPts val="0"/>
              </a:spcAft>
              <a:defRPr/>
            </a:pPr>
            <a:r>
              <a:rPr lang="en-US" sz="4000" b="1" dirty="0" smtClean="0"/>
              <a:t>Exceptions allowing non-health care professionals to volunteer</a:t>
            </a:r>
          </a:p>
        </p:txBody>
      </p:sp>
      <p:sp>
        <p:nvSpPr>
          <p:cNvPr id="16387" name="Rectangle 3"/>
          <p:cNvSpPr>
            <a:spLocks noGrp="1" noChangeArrowheads="1"/>
          </p:cNvSpPr>
          <p:nvPr>
            <p:ph idx="1"/>
          </p:nvPr>
        </p:nvSpPr>
        <p:spPr>
          <a:xfrm>
            <a:off x="228600" y="1752600"/>
            <a:ext cx="8763000" cy="4114800"/>
          </a:xfrm>
        </p:spPr>
        <p:txBody>
          <a:bodyPr>
            <a:normAutofit lnSpcReduction="10000"/>
          </a:bodyPr>
          <a:lstStyle/>
          <a:p>
            <a:pPr eaLnBrk="1" hangingPunct="1"/>
            <a:r>
              <a:rPr lang="en-US" sz="2800" b="1" dirty="0" smtClean="0"/>
              <a:t>Glucagon (under no duress)</a:t>
            </a:r>
          </a:p>
          <a:p>
            <a:pPr eaLnBrk="1" hangingPunct="1"/>
            <a:r>
              <a:rPr lang="en-US" sz="2800" b="1" dirty="0" smtClean="0"/>
              <a:t>Care of students with diabetes (excluding insulin administration)</a:t>
            </a:r>
          </a:p>
          <a:p>
            <a:pPr lvl="1" eaLnBrk="1" hangingPunct="1"/>
            <a:r>
              <a:rPr lang="en-US" sz="2400" b="1" dirty="0" smtClean="0"/>
              <a:t>Glucose monitoring ( for scheduling meals &amp; snacks), keytone checking &amp; recording results</a:t>
            </a:r>
          </a:p>
          <a:p>
            <a:pPr lvl="1" eaLnBrk="1" hangingPunct="1"/>
            <a:r>
              <a:rPr lang="en-US" sz="2400" b="1" dirty="0" smtClean="0"/>
              <a:t>Students may possess diabetes supplies including sharps</a:t>
            </a:r>
          </a:p>
          <a:p>
            <a:pPr lvl="1" eaLnBrk="1" hangingPunct="1"/>
            <a:r>
              <a:rPr lang="en-US" sz="2400" b="1" dirty="0" smtClean="0"/>
              <a:t>Students may not be assigned out of zone  based on diabetes</a:t>
            </a:r>
          </a:p>
          <a:p>
            <a:pPr eaLnBrk="1" hangingPunct="1"/>
            <a:r>
              <a:rPr lang="en-US" sz="2800" b="1" dirty="0" smtClean="0"/>
              <a:t>Cartridge injectors for anaphylaxis (epi pens)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0"/>
            <a:ext cx="8229600" cy="1384300"/>
          </a:xfrm>
        </p:spPr>
        <p:txBody>
          <a:bodyPr>
            <a:normAutofit/>
          </a:bodyPr>
          <a:lstStyle/>
          <a:p>
            <a:pPr eaLnBrk="1" fontAlgn="auto" hangingPunct="1">
              <a:spcAft>
                <a:spcPts val="0"/>
              </a:spcAft>
              <a:defRPr/>
            </a:pPr>
            <a:r>
              <a:rPr lang="en-US" sz="4000" b="1" dirty="0" smtClean="0"/>
              <a:t>Anti-Seizure Meds</a:t>
            </a:r>
          </a:p>
        </p:txBody>
      </p:sp>
      <p:sp>
        <p:nvSpPr>
          <p:cNvPr id="204803" name="Rectangle 3"/>
          <p:cNvSpPr>
            <a:spLocks noGrp="1" noChangeArrowheads="1"/>
          </p:cNvSpPr>
          <p:nvPr>
            <p:ph idx="1"/>
          </p:nvPr>
        </p:nvSpPr>
        <p:spPr>
          <a:xfrm>
            <a:off x="228600" y="1447800"/>
            <a:ext cx="8686800" cy="4114800"/>
          </a:xfrm>
        </p:spPr>
        <p:txBody>
          <a:bodyPr>
            <a:normAutofit/>
          </a:bodyPr>
          <a:lstStyle/>
          <a:p>
            <a:pPr marL="342900" lvl="1" indent="-342900" eaLnBrk="1" fontAlgn="auto" hangingPunct="1">
              <a:spcAft>
                <a:spcPts val="0"/>
              </a:spcAft>
              <a:buClr>
                <a:schemeClr val="hlink"/>
              </a:buClr>
              <a:buSzPct val="120000"/>
              <a:buFontTx/>
              <a:buChar char="•"/>
              <a:defRPr/>
            </a:pPr>
            <a:r>
              <a:rPr lang="en-US" sz="2400" b="1" dirty="0" smtClean="0"/>
              <a:t>TCA §49-5-415(g</a:t>
            </a:r>
            <a:r>
              <a:rPr lang="en-US" sz="2400" b="1" dirty="0" smtClean="0"/>
              <a:t>)</a:t>
            </a:r>
          </a:p>
          <a:p>
            <a:pPr marL="742950" lvl="2" indent="-342900">
              <a:buClr>
                <a:schemeClr val="hlink"/>
              </a:buClr>
              <a:buSzPct val="120000"/>
              <a:buFontTx/>
              <a:buChar char="•"/>
              <a:defRPr/>
            </a:pPr>
            <a:r>
              <a:rPr lang="en-US" sz="2200" b="1" dirty="0" smtClean="0"/>
              <a:t>Allows volunteer school personnel with proper training to administer diazepam gel to students in emergencies in accordance with student’s individual health plan.</a:t>
            </a:r>
          </a:p>
          <a:p>
            <a:pPr marL="742950" lvl="2" indent="-342900">
              <a:buClr>
                <a:schemeClr val="hlink"/>
              </a:buClr>
              <a:buSzPct val="120000"/>
              <a:buFontTx/>
              <a:buChar char="•"/>
              <a:defRPr/>
            </a:pPr>
            <a:r>
              <a:rPr lang="en-US" sz="2400" b="1" dirty="0" smtClean="0"/>
              <a:t>Law was not implemented until guidelines were developed because training of volunteers was required to be based on guidelines</a:t>
            </a:r>
          </a:p>
          <a:p>
            <a:pPr marL="742950" lvl="2" indent="-342900">
              <a:buClr>
                <a:schemeClr val="hlink"/>
              </a:buClr>
              <a:buSzPct val="120000"/>
              <a:buFontTx/>
              <a:buChar char="•"/>
              <a:defRPr/>
            </a:pPr>
            <a:r>
              <a:rPr lang="en-US" sz="2400" b="1" dirty="0" smtClean="0"/>
              <a:t>Students may not be assigned out of zone based on seizure disorder</a:t>
            </a:r>
          </a:p>
          <a:p>
            <a:pPr eaLnBrk="1" fontAlgn="auto" hangingPunct="1">
              <a:spcAft>
                <a:spcPts val="0"/>
              </a:spcAft>
              <a:buFont typeface="Wingdings 2"/>
              <a:buChar char=""/>
              <a:defRPr/>
            </a:pPr>
            <a:endParaRPr lang="en-US" sz="2400" b="1" dirty="0" smtClean="0"/>
          </a:p>
          <a:p>
            <a:pPr eaLnBrk="1" fontAlgn="auto" hangingPunct="1">
              <a:spcAft>
                <a:spcPts val="0"/>
              </a:spcAft>
              <a:buFont typeface="Wingdings 2"/>
              <a:buChar char=""/>
              <a:defRPr/>
            </a:pPr>
            <a:endParaRPr lang="en-US" sz="2400" b="1" dirty="0" smtClean="0"/>
          </a:p>
          <a:p>
            <a:pPr eaLnBrk="1" fontAlgn="auto" hangingPunct="1">
              <a:spcAft>
                <a:spcPts val="0"/>
              </a:spcAft>
              <a:buFont typeface="Wingdings 2"/>
              <a:buChar char=""/>
              <a:defRPr/>
            </a:pPr>
            <a:endParaRPr lang="en-US" sz="2400" b="1"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sz="4000" b="1" dirty="0" smtClean="0"/>
              <a:t>Other Issues</a:t>
            </a:r>
          </a:p>
        </p:txBody>
      </p:sp>
      <p:sp>
        <p:nvSpPr>
          <p:cNvPr id="18435" name="Rectangle 3"/>
          <p:cNvSpPr>
            <a:spLocks noGrp="1" noChangeArrowheads="1"/>
          </p:cNvSpPr>
          <p:nvPr>
            <p:ph idx="1"/>
          </p:nvPr>
        </p:nvSpPr>
        <p:spPr>
          <a:xfrm>
            <a:off x="457200" y="914400"/>
            <a:ext cx="8229600" cy="4525963"/>
          </a:xfrm>
        </p:spPr>
        <p:txBody>
          <a:bodyPr>
            <a:noAutofit/>
          </a:bodyPr>
          <a:lstStyle/>
          <a:p>
            <a:r>
              <a:rPr lang="en-US" sz="2400" b="1" dirty="0" smtClean="0"/>
              <a:t>Asthma  - Students must be permitted to carry </a:t>
            </a:r>
            <a:r>
              <a:rPr lang="en-US" sz="2400" b="1" dirty="0" smtClean="0"/>
              <a:t>inhalers (</a:t>
            </a:r>
            <a:r>
              <a:rPr lang="en-US" sz="2400" b="1" dirty="0"/>
              <a:t>TCA </a:t>
            </a:r>
            <a:r>
              <a:rPr lang="en-US" sz="2400" b="1" dirty="0" smtClean="0"/>
              <a:t>§49-5-415)</a:t>
            </a:r>
            <a:endParaRPr lang="en-US" sz="2400" b="1" dirty="0" smtClean="0"/>
          </a:p>
          <a:p>
            <a:pPr eaLnBrk="1" hangingPunct="1"/>
            <a:r>
              <a:rPr lang="en-US" sz="2400" b="1" dirty="0" smtClean="0"/>
              <a:t>Concussion guidelines (TCA §68-55-501 &amp; 502)</a:t>
            </a:r>
          </a:p>
          <a:p>
            <a:pPr lvl="1"/>
            <a:r>
              <a:rPr lang="en-US" sz="2400" b="1" dirty="0"/>
              <a:t>Guidelines for </a:t>
            </a:r>
            <a:r>
              <a:rPr lang="en-US" sz="2400" b="1" dirty="0" smtClean="0"/>
              <a:t>educating coaches, parents &amp; staff on dangers of concussion</a:t>
            </a:r>
            <a:endParaRPr lang="en-US" sz="2400" b="1" dirty="0"/>
          </a:p>
          <a:p>
            <a:pPr lvl="1"/>
            <a:r>
              <a:rPr lang="en-US" sz="2400" b="1" dirty="0" smtClean="0"/>
              <a:t>Annual training </a:t>
            </a:r>
            <a:r>
              <a:rPr lang="en-US" sz="2400" b="1" dirty="0"/>
              <a:t>for coaches</a:t>
            </a:r>
          </a:p>
          <a:p>
            <a:pPr lvl="1"/>
            <a:r>
              <a:rPr lang="en-US" sz="2400" b="1" dirty="0"/>
              <a:t>Annual info sheets for coaches, parents and athletes (</a:t>
            </a:r>
            <a:r>
              <a:rPr lang="en-US" sz="2400" b="1" dirty="0" smtClean="0"/>
              <a:t>signed)</a:t>
            </a:r>
            <a:endParaRPr lang="en-US" sz="2400" b="1" dirty="0"/>
          </a:p>
          <a:p>
            <a:pPr lvl="1"/>
            <a:r>
              <a:rPr lang="en-US" sz="2400" b="1" dirty="0"/>
              <a:t>Discipline for coaches violating guidelines</a:t>
            </a:r>
          </a:p>
          <a:p>
            <a:pPr lvl="1"/>
            <a:r>
              <a:rPr lang="en-US" sz="2400" b="1" dirty="0"/>
              <a:t>Policy for athletes experiencing symptoms</a:t>
            </a:r>
          </a:p>
          <a:p>
            <a:pPr lvl="1"/>
            <a:endParaRPr lang="en-US" sz="2400" b="1"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sz="4000" b="1" dirty="0" smtClean="0"/>
              <a:t>Other Issues</a:t>
            </a:r>
          </a:p>
        </p:txBody>
      </p:sp>
      <p:sp>
        <p:nvSpPr>
          <p:cNvPr id="18435" name="Rectangle 3"/>
          <p:cNvSpPr>
            <a:spLocks noGrp="1" noChangeArrowheads="1"/>
          </p:cNvSpPr>
          <p:nvPr>
            <p:ph idx="1"/>
          </p:nvPr>
        </p:nvSpPr>
        <p:spPr>
          <a:xfrm>
            <a:off x="457200" y="914400"/>
            <a:ext cx="8229600" cy="4525963"/>
          </a:xfrm>
        </p:spPr>
        <p:txBody>
          <a:bodyPr>
            <a:noAutofit/>
          </a:bodyPr>
          <a:lstStyle/>
          <a:p>
            <a:pPr marL="457200" lvl="1" indent="0">
              <a:buNone/>
            </a:pPr>
            <a:endParaRPr lang="en-US" sz="2400" b="1" dirty="0" smtClean="0"/>
          </a:p>
          <a:p>
            <a:pPr eaLnBrk="1" hangingPunct="1"/>
            <a:r>
              <a:rPr lang="en-US" sz="2400" b="1" dirty="0" err="1" smtClean="0"/>
              <a:t>Epi</a:t>
            </a:r>
            <a:r>
              <a:rPr lang="en-US" sz="2400" b="1" dirty="0" smtClean="0"/>
              <a:t> Pens (TCA §49-5-415(f))</a:t>
            </a:r>
          </a:p>
          <a:p>
            <a:pPr lvl="1"/>
            <a:r>
              <a:rPr lang="en-US" sz="2200" b="1" dirty="0" smtClean="0"/>
              <a:t>Schools are authorized to keep extra </a:t>
            </a:r>
            <a:r>
              <a:rPr lang="en-US" sz="2200" b="1" dirty="0" err="1" smtClean="0"/>
              <a:t>Epi</a:t>
            </a:r>
            <a:r>
              <a:rPr lang="en-US" sz="2200" b="1" dirty="0" smtClean="0"/>
              <a:t> pens for t</a:t>
            </a:r>
            <a:r>
              <a:rPr lang="en-US" sz="2200" b="1" dirty="0" smtClean="0"/>
              <a:t>reating </a:t>
            </a:r>
            <a:r>
              <a:rPr lang="en-US" sz="2200" b="1" dirty="0"/>
              <a:t>allergic reactions in </a:t>
            </a:r>
            <a:r>
              <a:rPr lang="en-US" sz="2200" b="1" dirty="0" smtClean="0"/>
              <a:t>students when physicians write prescriptions in the name of schools</a:t>
            </a:r>
          </a:p>
          <a:p>
            <a:pPr lvl="1"/>
            <a:r>
              <a:rPr lang="en-US" sz="2200" b="1" dirty="0" smtClean="0"/>
              <a:t>Applies to public and private schools</a:t>
            </a:r>
            <a:endParaRPr lang="en-US" sz="2000" b="1" dirty="0"/>
          </a:p>
          <a:p>
            <a:pPr marL="0" indent="0" eaLnBrk="1" hangingPunct="1">
              <a:buNone/>
            </a:pPr>
            <a:endParaRPr lang="en-US" sz="2400" b="1" dirty="0" smtClean="0"/>
          </a:p>
          <a:p>
            <a:pPr eaLnBrk="1" hangingPunct="1"/>
            <a:r>
              <a:rPr lang="en-US" sz="2400" b="1" dirty="0" smtClean="0"/>
              <a:t>Physical activity (</a:t>
            </a:r>
            <a:r>
              <a:rPr lang="en-US" sz="2400" b="1" dirty="0" smtClean="0"/>
              <a:t>TCA §49-6-1021</a:t>
            </a:r>
            <a:r>
              <a:rPr lang="en-US" sz="2400" b="1" dirty="0" smtClean="0"/>
              <a:t>)</a:t>
            </a:r>
          </a:p>
          <a:p>
            <a:pPr lvl="1" eaLnBrk="1" hangingPunct="1"/>
            <a:r>
              <a:rPr lang="en-US" sz="2400" b="1" dirty="0" smtClean="0"/>
              <a:t>Integrate 90 minutes per week </a:t>
            </a:r>
          </a:p>
          <a:p>
            <a:pPr lvl="1" eaLnBrk="1" hangingPunct="1"/>
            <a:r>
              <a:rPr lang="en-US" sz="2400" b="1" dirty="0" smtClean="0"/>
              <a:t>Elementary &amp; secondary</a:t>
            </a:r>
          </a:p>
          <a:p>
            <a:pPr lvl="1" eaLnBrk="1" hangingPunct="1"/>
            <a:endParaRPr lang="en-US" sz="2400" b="1" dirty="0" smtClean="0"/>
          </a:p>
        </p:txBody>
      </p:sp>
    </p:spTree>
    <p:extLst>
      <p:ext uri="{BB962C8B-B14F-4D97-AF65-F5344CB8AC3E}">
        <p14:creationId xmlns:p14="http://schemas.microsoft.com/office/powerpoint/2010/main" val="37813281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304800" y="1600200"/>
            <a:ext cx="8686800" cy="4114800"/>
          </a:xfrm>
        </p:spPr>
        <p:txBody>
          <a:bodyPr>
            <a:normAutofit lnSpcReduction="10000"/>
          </a:bodyPr>
          <a:lstStyle/>
          <a:p>
            <a:pPr lvl="1">
              <a:lnSpc>
                <a:spcPct val="90000"/>
              </a:lnSpc>
              <a:buFont typeface="Wingdings" panose="05000000000000000000" pitchFamily="2" charset="2"/>
              <a:buChar char="§"/>
              <a:defRPr/>
            </a:pPr>
            <a:r>
              <a:rPr lang="en-US" sz="2800" b="1" dirty="0"/>
              <a:t>Automated external defibrillators (AED)</a:t>
            </a:r>
            <a:br>
              <a:rPr lang="en-US" sz="2800" b="1" dirty="0"/>
            </a:br>
            <a:r>
              <a:rPr lang="en-US" sz="2800" b="1" dirty="0" smtClean="0"/>
              <a:t>(TCA </a:t>
            </a:r>
            <a:r>
              <a:rPr lang="en-US" sz="2800" b="1" dirty="0" smtClean="0"/>
              <a:t>§49-2-122)</a:t>
            </a:r>
            <a:endParaRPr lang="en-US" sz="2800" b="1" dirty="0"/>
          </a:p>
          <a:p>
            <a:pPr lvl="1">
              <a:lnSpc>
                <a:spcPct val="90000"/>
              </a:lnSpc>
              <a:buFont typeface="Wingdings" panose="05000000000000000000" pitchFamily="2" charset="2"/>
              <a:buChar char="§"/>
              <a:defRPr/>
            </a:pPr>
            <a:r>
              <a:rPr lang="en-US" sz="2800" b="1" dirty="0" smtClean="0"/>
              <a:t>LEAs </a:t>
            </a:r>
            <a:r>
              <a:rPr lang="en-US" sz="2800" b="1" dirty="0" smtClean="0"/>
              <a:t>are encouraged to place </a:t>
            </a:r>
            <a:r>
              <a:rPr lang="en-US" sz="2800" b="1" dirty="0" smtClean="0"/>
              <a:t>AEDs </a:t>
            </a:r>
            <a:r>
              <a:rPr lang="en-US" sz="2800" b="1" dirty="0" smtClean="0"/>
              <a:t>in schools.</a:t>
            </a:r>
          </a:p>
          <a:p>
            <a:pPr lvl="1" eaLnBrk="1" fontAlgn="auto" hangingPunct="1">
              <a:lnSpc>
                <a:spcPct val="90000"/>
              </a:lnSpc>
              <a:spcAft>
                <a:spcPts val="0"/>
              </a:spcAft>
              <a:buFont typeface="Wingdings" panose="05000000000000000000" pitchFamily="2" charset="2"/>
              <a:buChar char="§"/>
              <a:defRPr/>
            </a:pPr>
            <a:r>
              <a:rPr lang="en-US" sz="2800" b="1" u="sng" dirty="0" smtClean="0"/>
              <a:t>If</a:t>
            </a:r>
            <a:r>
              <a:rPr lang="en-US" sz="2800" b="1" dirty="0" smtClean="0"/>
              <a:t> </a:t>
            </a:r>
            <a:r>
              <a:rPr lang="en-US" sz="2800" b="1" dirty="0" smtClean="0"/>
              <a:t>LEA does, </a:t>
            </a:r>
            <a:r>
              <a:rPr lang="en-US" sz="2800" b="1" u="sng" dirty="0" smtClean="0"/>
              <a:t>then</a:t>
            </a:r>
            <a:r>
              <a:rPr lang="en-US" sz="2800" b="1" dirty="0" smtClean="0"/>
              <a:t> must comply with </a:t>
            </a:r>
            <a:r>
              <a:rPr lang="en-US" sz="2800" b="1" dirty="0" smtClean="0"/>
              <a:t>Title </a:t>
            </a:r>
            <a:r>
              <a:rPr lang="en-US" sz="2800" b="1" dirty="0" smtClean="0"/>
              <a:t>68, </a:t>
            </a:r>
            <a:r>
              <a:rPr lang="en-US" sz="2800" b="1" dirty="0" smtClean="0"/>
              <a:t>Chapter </a:t>
            </a:r>
            <a:r>
              <a:rPr lang="en-US" sz="2800" b="1" dirty="0" smtClean="0"/>
              <a:t>140, </a:t>
            </a:r>
            <a:r>
              <a:rPr lang="en-US" sz="2800" b="1" dirty="0" smtClean="0"/>
              <a:t>Part </a:t>
            </a:r>
            <a:r>
              <a:rPr lang="en-US" sz="2800" b="1" dirty="0" smtClean="0"/>
              <a:t>7 relative to training, written plan, notification, maintenance and testing of AEDs</a:t>
            </a:r>
          </a:p>
          <a:p>
            <a:pPr lvl="1" eaLnBrk="1" fontAlgn="auto" hangingPunct="1">
              <a:lnSpc>
                <a:spcPct val="90000"/>
              </a:lnSpc>
              <a:spcAft>
                <a:spcPts val="0"/>
              </a:spcAft>
              <a:buFont typeface="Wingdings" panose="05000000000000000000" pitchFamily="2" charset="2"/>
              <a:buChar char="§"/>
              <a:defRPr/>
            </a:pPr>
            <a:r>
              <a:rPr lang="en-US" sz="2800" b="1" dirty="0" smtClean="0"/>
              <a:t>No liability for use if all requirements of </a:t>
            </a:r>
            <a:r>
              <a:rPr lang="en-US" sz="2800" b="1" dirty="0" smtClean="0"/>
              <a:t>Title </a:t>
            </a:r>
            <a:r>
              <a:rPr lang="en-US" sz="2800" b="1" dirty="0" smtClean="0"/>
              <a:t>68 have been met</a:t>
            </a:r>
          </a:p>
          <a:p>
            <a:pPr lvl="1" eaLnBrk="1" fontAlgn="auto" hangingPunct="1">
              <a:lnSpc>
                <a:spcPct val="90000"/>
              </a:lnSpc>
              <a:spcAft>
                <a:spcPts val="0"/>
              </a:spcAft>
              <a:buFont typeface="Wingdings 2"/>
              <a:buChar char=""/>
              <a:defRPr/>
            </a:pPr>
            <a:endParaRPr lang="en-US" sz="2800" b="1" dirty="0" smtClean="0"/>
          </a:p>
        </p:txBody>
      </p:sp>
      <p:sp>
        <p:nvSpPr>
          <p:cNvPr id="2" name="Title 1"/>
          <p:cNvSpPr>
            <a:spLocks noGrp="1"/>
          </p:cNvSpPr>
          <p:nvPr>
            <p:ph type="title"/>
          </p:nvPr>
        </p:nvSpPr>
        <p:spPr/>
        <p:txBody>
          <a:bodyPr>
            <a:normAutofit/>
          </a:bodyPr>
          <a:lstStyle/>
          <a:p>
            <a:r>
              <a:rPr lang="en-US" sz="4000" dirty="0"/>
              <a:t>Other Issues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9144000" cy="1384300"/>
          </a:xfrm>
        </p:spPr>
        <p:txBody>
          <a:bodyPr>
            <a:normAutofit/>
          </a:bodyPr>
          <a:lstStyle/>
          <a:p>
            <a:pPr>
              <a:defRPr/>
            </a:pPr>
            <a:r>
              <a:rPr lang="en-US" sz="3200" dirty="0"/>
              <a:t>Other Issues</a:t>
            </a:r>
            <a:endParaRPr lang="en-US" sz="3200" dirty="0"/>
          </a:p>
        </p:txBody>
      </p:sp>
      <p:sp>
        <p:nvSpPr>
          <p:cNvPr id="3" name="Content Placeholder 2"/>
          <p:cNvSpPr>
            <a:spLocks noGrp="1"/>
          </p:cNvSpPr>
          <p:nvPr>
            <p:ph idx="1"/>
          </p:nvPr>
        </p:nvSpPr>
        <p:spPr>
          <a:xfrm>
            <a:off x="152400" y="1219200"/>
            <a:ext cx="8839200" cy="4953000"/>
          </a:xfrm>
        </p:spPr>
        <p:txBody>
          <a:bodyPr>
            <a:noAutofit/>
          </a:bodyPr>
          <a:lstStyle/>
          <a:p>
            <a:pPr marL="457200" lvl="1" indent="-457200">
              <a:buClr>
                <a:schemeClr val="hlink"/>
              </a:buClr>
              <a:buSzPct val="120000"/>
              <a:buFont typeface="Wingdings" pitchFamily="2" charset="2"/>
              <a:buChar char="§"/>
              <a:defRPr/>
            </a:pPr>
            <a:r>
              <a:rPr lang="en-US" sz="2800" b="1" dirty="0" smtClean="0"/>
              <a:t>AEDs continued - </a:t>
            </a:r>
            <a:r>
              <a:rPr lang="en-US" sz="2500" b="1" dirty="0" smtClean="0"/>
              <a:t>TCA §49-2-122 </a:t>
            </a:r>
            <a:r>
              <a:rPr lang="en-US" sz="2500" b="1" dirty="0" smtClean="0"/>
              <a:t/>
            </a:r>
            <a:br>
              <a:rPr lang="en-US" sz="2500" b="1" dirty="0" smtClean="0"/>
            </a:br>
            <a:r>
              <a:rPr lang="en-US" sz="2500" b="1" dirty="0" smtClean="0"/>
              <a:t>Placement of AED shall be supervised and endorsed by a physician with an unrestricted license to practice medicine or osteopathy in this state.   </a:t>
            </a:r>
          </a:p>
          <a:p>
            <a:pPr marL="457200" lvl="1" indent="-457200" eaLnBrk="1" fontAlgn="auto" hangingPunct="1">
              <a:spcAft>
                <a:spcPts val="0"/>
              </a:spcAft>
              <a:buClr>
                <a:schemeClr val="hlink"/>
              </a:buClr>
              <a:buSzPct val="120000"/>
              <a:buFont typeface="Wingdings" pitchFamily="2" charset="2"/>
              <a:buChar char="§"/>
              <a:defRPr/>
            </a:pPr>
            <a:r>
              <a:rPr lang="en-US" sz="2500" b="1" dirty="0" smtClean="0"/>
              <a:t>First AED shall be placed in location that may be accessed readily from any area of the school, which may include areas for PE or physical activity</a:t>
            </a:r>
          </a:p>
          <a:p>
            <a:pPr marL="457200" lvl="1" indent="-457200" eaLnBrk="1" fontAlgn="auto" hangingPunct="1">
              <a:spcAft>
                <a:spcPts val="0"/>
              </a:spcAft>
              <a:buClr>
                <a:schemeClr val="hlink"/>
              </a:buClr>
              <a:buSzPct val="120000"/>
              <a:buFont typeface="Wingdings" pitchFamily="2" charset="2"/>
              <a:buChar char="§"/>
              <a:defRPr/>
            </a:pPr>
            <a:r>
              <a:rPr lang="en-US" sz="2500" b="1" dirty="0" smtClean="0"/>
              <a:t>Subsequently, AEDs shall be placed in locations that are accessible during emergency situations.  </a:t>
            </a:r>
          </a:p>
          <a:p>
            <a:pPr marL="457200" lvl="1" indent="-457200" eaLnBrk="1" fontAlgn="auto" hangingPunct="1">
              <a:spcAft>
                <a:spcPts val="0"/>
              </a:spcAft>
              <a:buClr>
                <a:schemeClr val="hlink"/>
              </a:buClr>
              <a:buSzPct val="120000"/>
              <a:buFont typeface="Wingdings" pitchFamily="2" charset="2"/>
              <a:buChar char="§"/>
              <a:defRPr/>
            </a:pPr>
            <a:r>
              <a:rPr lang="en-US" sz="2500" b="1" dirty="0" smtClean="0"/>
              <a:t>AEDS shall not be placed in locked offices or where not accessible</a:t>
            </a:r>
            <a:endParaRPr lang="en-US" sz="25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eaLnBrk="1" fontAlgn="auto" hangingPunct="1">
              <a:spcAft>
                <a:spcPts val="0"/>
              </a:spcAft>
              <a:defRPr/>
            </a:pPr>
            <a:r>
              <a:rPr lang="en-US" sz="4000" dirty="0" smtClean="0"/>
              <a:t>Other Issues</a:t>
            </a:r>
            <a:endParaRPr lang="en-US" sz="4000" dirty="0"/>
          </a:p>
        </p:txBody>
      </p:sp>
      <p:sp>
        <p:nvSpPr>
          <p:cNvPr id="3" name="Content Placeholder 2"/>
          <p:cNvSpPr>
            <a:spLocks noGrp="1"/>
          </p:cNvSpPr>
          <p:nvPr>
            <p:ph idx="1"/>
          </p:nvPr>
        </p:nvSpPr>
        <p:spPr>
          <a:xfrm>
            <a:off x="304800" y="1295400"/>
            <a:ext cx="8686800" cy="4525963"/>
          </a:xfrm>
        </p:spPr>
        <p:txBody>
          <a:bodyPr>
            <a:normAutofit fontScale="92500" lnSpcReduction="10000"/>
          </a:bodyPr>
          <a:lstStyle/>
          <a:p>
            <a:pPr eaLnBrk="1" fontAlgn="auto" hangingPunct="1">
              <a:spcAft>
                <a:spcPts val="0"/>
              </a:spcAft>
              <a:buFont typeface="Wingdings 2"/>
              <a:buNone/>
              <a:defRPr/>
            </a:pPr>
            <a:r>
              <a:rPr lang="en-US" b="1" dirty="0" smtClean="0"/>
              <a:t>  </a:t>
            </a:r>
          </a:p>
          <a:p>
            <a:pPr>
              <a:defRPr/>
            </a:pPr>
            <a:r>
              <a:rPr lang="en-US" sz="2800" b="1" dirty="0"/>
              <a:t>CPR</a:t>
            </a:r>
            <a:r>
              <a:rPr lang="en-US" sz="2800" dirty="0"/>
              <a:t> </a:t>
            </a:r>
            <a:r>
              <a:rPr lang="en-US" sz="2800" dirty="0" smtClean="0"/>
              <a:t>(</a:t>
            </a:r>
            <a:r>
              <a:rPr lang="en-US" sz="2800" b="1" dirty="0" smtClean="0"/>
              <a:t>TCA </a:t>
            </a:r>
            <a:r>
              <a:rPr lang="en-US" sz="2800" b="1" dirty="0"/>
              <a:t>§ </a:t>
            </a:r>
            <a:r>
              <a:rPr lang="en-US" sz="2800" b="1" dirty="0" smtClean="0"/>
              <a:t>49-5-414)</a:t>
            </a:r>
          </a:p>
          <a:p>
            <a:pPr>
              <a:defRPr/>
            </a:pPr>
            <a:r>
              <a:rPr lang="en-US" sz="2600" b="1" dirty="0" smtClean="0"/>
              <a:t>Encourages </a:t>
            </a:r>
            <a:r>
              <a:rPr lang="en-US" sz="2600" b="1" dirty="0" smtClean="0"/>
              <a:t>every school to have employed or as a volunteer at least one person certified as qualified to administer emergency first aid and cardiopulmonary resuscitation (CPR). </a:t>
            </a:r>
          </a:p>
          <a:p>
            <a:pPr eaLnBrk="1" fontAlgn="auto" hangingPunct="1">
              <a:spcAft>
                <a:spcPts val="0"/>
              </a:spcAft>
              <a:defRPr/>
            </a:pPr>
            <a:r>
              <a:rPr lang="en-US" sz="2600" b="1" dirty="0" smtClean="0"/>
              <a:t>LEAs are authorized to allocate up to six and one half (6.5) hours a year of in-service days established pursuant to </a:t>
            </a:r>
            <a:r>
              <a:rPr lang="en-US" sz="2600" b="1" dirty="0" smtClean="0"/>
              <a:t>TCA § </a:t>
            </a:r>
            <a:r>
              <a:rPr lang="en-US" sz="2600" b="1" dirty="0" smtClean="0"/>
              <a:t>49-6-3004 to conduct training programs for teachers and other personnel who have expressed an interest in becoming qualified to administer emergency first aid and CPR.</a:t>
            </a:r>
          </a:p>
          <a:p>
            <a:pPr eaLnBrk="1" fontAlgn="auto" hangingPunct="1">
              <a:spcAft>
                <a:spcPts val="0"/>
              </a:spcAft>
              <a:buFont typeface="Wingdings 2"/>
              <a:buChar char=""/>
              <a:defRPr/>
            </a:pPr>
            <a:endParaRPr lang="en-US"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900" b="1" dirty="0" smtClean="0"/>
              <a:t>Inspection and evaluation program for indoor air quality in schools </a:t>
            </a:r>
            <a:r>
              <a:rPr lang="en-US" dirty="0" smtClean="0"/>
              <a:t/>
            </a:r>
            <a:br>
              <a:rPr lang="en-US" dirty="0" smtClean="0"/>
            </a:br>
            <a:endParaRPr lang="en-US" dirty="0"/>
          </a:p>
        </p:txBody>
      </p:sp>
      <p:sp>
        <p:nvSpPr>
          <p:cNvPr id="3" name="Content Placeholder 2"/>
          <p:cNvSpPr>
            <a:spLocks noGrp="1"/>
          </p:cNvSpPr>
          <p:nvPr>
            <p:ph idx="1"/>
          </p:nvPr>
        </p:nvSpPr>
        <p:spPr>
          <a:xfrm>
            <a:off x="533400" y="1219200"/>
            <a:ext cx="8229600" cy="4525963"/>
          </a:xfrm>
        </p:spPr>
        <p:txBody>
          <a:bodyPr>
            <a:noAutofit/>
          </a:bodyPr>
          <a:lstStyle/>
          <a:p>
            <a:pPr eaLnBrk="1" fontAlgn="auto" hangingPunct="1">
              <a:spcAft>
                <a:spcPts val="0"/>
              </a:spcAft>
              <a:defRPr/>
            </a:pPr>
            <a:r>
              <a:rPr lang="en-US" sz="1700" b="1" dirty="0" smtClean="0"/>
              <a:t>TCA § </a:t>
            </a:r>
            <a:r>
              <a:rPr lang="en-US" sz="1700" b="1" dirty="0" smtClean="0"/>
              <a:t>49-2-121</a:t>
            </a:r>
            <a:br>
              <a:rPr lang="en-US" sz="1700" b="1" dirty="0" smtClean="0"/>
            </a:br>
            <a:r>
              <a:rPr lang="en-US" sz="1700" b="1" dirty="0" smtClean="0"/>
              <a:t/>
            </a:r>
            <a:br>
              <a:rPr lang="en-US" sz="1700" b="1" dirty="0" smtClean="0"/>
            </a:br>
            <a:r>
              <a:rPr lang="en-US" sz="1700" b="1" dirty="0" smtClean="0"/>
              <a:t>Each LEA is encouraged to conduct an inspection and evaluation program, such as the environmental protection agency's indoor air quality tools for schools program, for its facilities. Such program may include, but shall not be limited to, the following measures:</a:t>
            </a:r>
            <a:br>
              <a:rPr lang="en-US" sz="1700" b="1" dirty="0" smtClean="0"/>
            </a:br>
            <a:r>
              <a:rPr lang="en-US" sz="1700" b="1" dirty="0" smtClean="0"/>
              <a:t/>
            </a:r>
            <a:br>
              <a:rPr lang="en-US" sz="1700" b="1" dirty="0" smtClean="0"/>
            </a:br>
            <a:r>
              <a:rPr lang="en-US" sz="1700" b="1" dirty="0" smtClean="0"/>
              <a:t>(1) Ensuring that an adequate amount of outdoor air is being supplied;</a:t>
            </a:r>
            <a:br>
              <a:rPr lang="en-US" sz="1700" b="1" dirty="0" smtClean="0"/>
            </a:br>
            <a:r>
              <a:rPr lang="en-US" sz="1700" b="1" dirty="0" smtClean="0"/>
              <a:t/>
            </a:r>
            <a:br>
              <a:rPr lang="en-US" sz="1700" b="1" dirty="0" smtClean="0"/>
            </a:br>
            <a:r>
              <a:rPr lang="en-US" sz="1700" b="1" dirty="0" smtClean="0"/>
              <a:t>(2) Testing for radon;</a:t>
            </a:r>
            <a:br>
              <a:rPr lang="en-US" sz="1700" b="1" dirty="0" smtClean="0"/>
            </a:br>
            <a:r>
              <a:rPr lang="en-US" sz="1700" b="1" dirty="0" smtClean="0"/>
              <a:t/>
            </a:r>
            <a:br>
              <a:rPr lang="en-US" sz="1700" b="1" dirty="0" smtClean="0"/>
            </a:br>
            <a:r>
              <a:rPr lang="en-US" sz="1700" b="1" dirty="0" smtClean="0"/>
              <a:t>(3) Separating students and staff from construction and renovation areas;</a:t>
            </a:r>
            <a:br>
              <a:rPr lang="en-US" sz="1700" b="1" dirty="0" smtClean="0"/>
            </a:br>
            <a:r>
              <a:rPr lang="en-US" sz="1700" b="1" dirty="0" smtClean="0"/>
              <a:t/>
            </a:r>
            <a:br>
              <a:rPr lang="en-US" sz="1700" b="1" dirty="0" smtClean="0"/>
            </a:br>
            <a:r>
              <a:rPr lang="en-US" sz="1700" b="1" dirty="0" smtClean="0"/>
              <a:t>(4) Reducing use of products, such as adhesives, floor-care products and pesticides that require ventilation during use; and</a:t>
            </a:r>
            <a:br>
              <a:rPr lang="en-US" sz="1700" b="1" dirty="0" smtClean="0"/>
            </a:br>
            <a:r>
              <a:rPr lang="en-US" sz="1700" b="1" dirty="0" smtClean="0"/>
              <a:t/>
            </a:r>
            <a:br>
              <a:rPr lang="en-US" sz="1700" b="1" dirty="0" smtClean="0"/>
            </a:br>
            <a:r>
              <a:rPr lang="en-US" sz="1700" b="1" dirty="0" smtClean="0"/>
              <a:t>(5) Maintaining relative humidity to an appropriate level during hot and humid summers.</a:t>
            </a:r>
            <a:br>
              <a:rPr lang="en-US" sz="1700" b="1" dirty="0" smtClean="0"/>
            </a:br>
            <a:endParaRPr lang="en-US" sz="17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813300"/>
          </a:xfrm>
        </p:spPr>
        <p:txBody>
          <a:bodyPr/>
          <a:lstStyle/>
          <a:p>
            <a:pPr algn="ctr" eaLnBrk="1" fontAlgn="auto" hangingPunct="1">
              <a:spcAft>
                <a:spcPts val="0"/>
              </a:spcAft>
              <a:defRPr/>
            </a:pPr>
            <a:r>
              <a:rPr lang="en-US" sz="6600" b="1" dirty="0" smtClean="0"/>
              <a:t>MOST ASKED </a:t>
            </a:r>
            <a:r>
              <a:rPr lang="en-US" sz="6600" b="1" dirty="0" smtClean="0"/>
              <a:t>QUESTION?</a:t>
            </a:r>
            <a:endParaRPr lang="en-US" sz="66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200" dirty="0" smtClean="0"/>
              <a:t>TENNESSEE ANTI-BULLYING LAW</a:t>
            </a:r>
            <a:endParaRPr lang="en-US" sz="3200" dirty="0"/>
          </a:p>
        </p:txBody>
      </p:sp>
      <p:sp>
        <p:nvSpPr>
          <p:cNvPr id="3" name="Content Placeholder 2"/>
          <p:cNvSpPr>
            <a:spLocks noGrp="1"/>
          </p:cNvSpPr>
          <p:nvPr>
            <p:ph idx="1"/>
          </p:nvPr>
        </p:nvSpPr>
        <p:spPr>
          <a:xfrm>
            <a:off x="457200" y="1143000"/>
            <a:ext cx="8229600" cy="4800600"/>
          </a:xfrm>
        </p:spPr>
        <p:txBody>
          <a:bodyPr>
            <a:normAutofit fontScale="92500"/>
          </a:bodyPr>
          <a:lstStyle/>
          <a:p>
            <a:pPr marL="0" indent="0">
              <a:buNone/>
            </a:pPr>
            <a:r>
              <a:rPr lang="en-US" sz="2800" b="1" dirty="0" smtClean="0"/>
              <a:t>The </a:t>
            </a:r>
            <a:r>
              <a:rPr lang="en-US" sz="2800" b="1" dirty="0"/>
              <a:t>G</a:t>
            </a:r>
            <a:r>
              <a:rPr lang="en-US" sz="2800" b="1" dirty="0" smtClean="0"/>
              <a:t>eneral Assembly found </a:t>
            </a:r>
            <a:r>
              <a:rPr lang="en-US" sz="2800" b="1" dirty="0"/>
              <a:t>and </a:t>
            </a:r>
            <a:r>
              <a:rPr lang="en-US" sz="2800" b="1" dirty="0" smtClean="0"/>
              <a:t>declared that</a:t>
            </a:r>
            <a:r>
              <a:rPr lang="en-US" sz="2800" b="1" dirty="0"/>
              <a:t>:</a:t>
            </a:r>
          </a:p>
          <a:p>
            <a:r>
              <a:rPr lang="en-US" sz="2400" b="1" dirty="0" smtClean="0"/>
              <a:t>A safe </a:t>
            </a:r>
            <a:r>
              <a:rPr lang="en-US" sz="2400" b="1" dirty="0"/>
              <a:t>and civil environment is necessary for students to learn and achieve high academic standards</a:t>
            </a:r>
            <a:r>
              <a:rPr lang="en-US" sz="2400" b="1" dirty="0" smtClean="0"/>
              <a:t>;   </a:t>
            </a:r>
            <a:endParaRPr lang="en-US" sz="2400" b="1" dirty="0"/>
          </a:p>
          <a:p>
            <a:r>
              <a:rPr lang="en-US" sz="2400" b="1" dirty="0" smtClean="0"/>
              <a:t>Bullying disrupts a student's </a:t>
            </a:r>
            <a:r>
              <a:rPr lang="en-US" sz="2400" b="1" dirty="0"/>
              <a:t>ability to learn and a school's ability to educate its students in a safe </a:t>
            </a:r>
            <a:r>
              <a:rPr lang="en-US" sz="2400" b="1" dirty="0" smtClean="0"/>
              <a:t>environment;</a:t>
            </a:r>
          </a:p>
          <a:p>
            <a:r>
              <a:rPr lang="en-US" sz="2400" b="1" dirty="0"/>
              <a:t>Students learn from school administrators, faculty, </a:t>
            </a:r>
            <a:r>
              <a:rPr lang="en-US" sz="2400" b="1" dirty="0" smtClean="0"/>
              <a:t>staff, </a:t>
            </a:r>
            <a:r>
              <a:rPr lang="en-US" sz="2400" b="1" dirty="0"/>
              <a:t>and volunteers who demonstrate appropriate behavior and refuse to tolerate </a:t>
            </a:r>
            <a:r>
              <a:rPr lang="en-US" sz="2400" b="1" dirty="0" smtClean="0"/>
              <a:t>bullying; </a:t>
            </a:r>
            <a:endParaRPr lang="en-US" sz="2400" b="1" dirty="0"/>
          </a:p>
          <a:p>
            <a:r>
              <a:rPr lang="en-US" sz="2400" b="1" dirty="0" smtClean="0"/>
              <a:t>The </a:t>
            </a:r>
            <a:r>
              <a:rPr lang="en-US" sz="2400" b="1" dirty="0"/>
              <a:t>use of electronics and the internet by students in a manner that is safe and secure is essential to a safe and civil learning environment and is necessary for students </a:t>
            </a:r>
            <a:r>
              <a:rPr lang="en-US" sz="2400" b="1" dirty="0" smtClean="0"/>
              <a:t>to </a:t>
            </a:r>
            <a:r>
              <a:rPr lang="en-US" sz="2400" b="1" dirty="0"/>
              <a:t>successfully use technology.</a:t>
            </a:r>
          </a:p>
          <a:p>
            <a:endParaRPr lang="en-US" sz="1600" b="1"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20</a:t>
            </a:fld>
            <a:endParaRPr lang="en-US" dirty="0"/>
          </a:p>
        </p:txBody>
      </p:sp>
    </p:spTree>
    <p:extLst>
      <p:ext uri="{BB962C8B-B14F-4D97-AF65-F5344CB8AC3E}">
        <p14:creationId xmlns:p14="http://schemas.microsoft.com/office/powerpoint/2010/main" val="2500573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TENNESSEE </a:t>
            </a:r>
            <a:r>
              <a:rPr lang="en-US" dirty="0" smtClean="0"/>
              <a:t>BULLYING LAW </a:t>
            </a:r>
            <a:r>
              <a:rPr lang="en-US" dirty="0" smtClean="0"/>
              <a:t>cont.                  </a:t>
            </a:r>
            <a:endParaRPr lang="en-US" dirty="0"/>
          </a:p>
        </p:txBody>
      </p:sp>
      <p:sp>
        <p:nvSpPr>
          <p:cNvPr id="3" name="Content Placeholder 2"/>
          <p:cNvSpPr>
            <a:spLocks noGrp="1"/>
          </p:cNvSpPr>
          <p:nvPr>
            <p:ph idx="1"/>
          </p:nvPr>
        </p:nvSpPr>
        <p:spPr/>
        <p:txBody>
          <a:bodyPr/>
          <a:lstStyle/>
          <a:p>
            <a:r>
              <a:rPr lang="en-US" b="1" dirty="0" smtClean="0"/>
              <a:t>In 2005, the General Assembly enacted Anti-Bullying laws.</a:t>
            </a:r>
          </a:p>
          <a:p>
            <a:pPr lvl="1"/>
            <a:r>
              <a:rPr lang="en-US" b="1" dirty="0" smtClean="0"/>
              <a:t>Tennessee </a:t>
            </a:r>
            <a:r>
              <a:rPr lang="en-US" b="1" dirty="0"/>
              <a:t>Code </a:t>
            </a:r>
            <a:r>
              <a:rPr lang="en-US" b="1" dirty="0" smtClean="0"/>
              <a:t>Annotated </a:t>
            </a:r>
            <a:r>
              <a:rPr lang="en-US" b="1" dirty="0"/>
              <a:t>§§49-6-4501 thru </a:t>
            </a:r>
            <a:r>
              <a:rPr lang="en-US" b="1" dirty="0" smtClean="0"/>
              <a:t>49-6-4506</a:t>
            </a:r>
          </a:p>
          <a:p>
            <a:r>
              <a:rPr lang="en-US" b="1" dirty="0" smtClean="0"/>
              <a:t>Amended in 2011 to include cyber-bullying and acts that do not occur at school or at school sponsored events. </a:t>
            </a:r>
            <a:endParaRPr lang="en-US" b="1" dirty="0"/>
          </a:p>
          <a:p>
            <a:pPr marL="0" indent="0">
              <a:buNone/>
            </a:pPr>
            <a:endParaRPr lang="en-US" b="1" dirty="0"/>
          </a:p>
          <a:p>
            <a:endParaRPr lang="en-US" b="1"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21</a:t>
            </a:fld>
            <a:endParaRPr lang="en-US" dirty="0"/>
          </a:p>
        </p:txBody>
      </p:sp>
    </p:spTree>
    <p:extLst>
      <p:ext uri="{BB962C8B-B14F-4D97-AF65-F5344CB8AC3E}">
        <p14:creationId xmlns:p14="http://schemas.microsoft.com/office/powerpoint/2010/main" val="2532194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dirty="0" smtClean="0"/>
              <a:t>Bullying </a:t>
            </a:r>
            <a:r>
              <a:rPr lang="en-US" sz="3600" dirty="0" smtClean="0"/>
              <a:t>Policy </a:t>
            </a:r>
            <a:r>
              <a:rPr lang="en-US" sz="3600" dirty="0" smtClean="0"/>
              <a:t>Development</a:t>
            </a:r>
            <a:endParaRPr lang="en-US" sz="3600" dirty="0"/>
          </a:p>
        </p:txBody>
      </p:sp>
      <p:sp>
        <p:nvSpPr>
          <p:cNvPr id="3" name="Content Placeholder 2"/>
          <p:cNvSpPr>
            <a:spLocks noGrp="1"/>
          </p:cNvSpPr>
          <p:nvPr>
            <p:ph idx="1"/>
          </p:nvPr>
        </p:nvSpPr>
        <p:spPr>
          <a:xfrm>
            <a:off x="0" y="838200"/>
            <a:ext cx="9144000" cy="4495800"/>
          </a:xfrm>
        </p:spPr>
        <p:txBody>
          <a:bodyPr/>
          <a:lstStyle/>
          <a:p>
            <a:r>
              <a:rPr lang="en-US" b="1" dirty="0" smtClean="0"/>
              <a:t>Development of Policy </a:t>
            </a:r>
          </a:p>
          <a:p>
            <a:pPr lvl="1"/>
            <a:r>
              <a:rPr lang="en-US" b="1" dirty="0" smtClean="0"/>
              <a:t>Mandatory</a:t>
            </a:r>
          </a:p>
          <a:p>
            <a:pPr lvl="1"/>
            <a:r>
              <a:rPr lang="en-US" b="1" dirty="0" smtClean="0"/>
              <a:t>Consult with parent and guardians; school employees, volunteers, students, administrators, and community representatives. </a:t>
            </a:r>
          </a:p>
          <a:p>
            <a:pPr marL="0" indent="0">
              <a:buNone/>
            </a:pPr>
            <a:endParaRPr lang="en-US" b="1" dirty="0" smtClean="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dirty="0"/>
              <a:t>TCA </a:t>
            </a:r>
            <a:r>
              <a:rPr lang="en-US" dirty="0" smtClean="0"/>
              <a:t>49-6-4503(a) </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22</a:t>
            </a:fld>
            <a:endParaRPr lang="en-US" dirty="0"/>
          </a:p>
        </p:txBody>
      </p:sp>
    </p:spTree>
    <p:extLst>
      <p:ext uri="{BB962C8B-B14F-4D97-AF65-F5344CB8AC3E}">
        <p14:creationId xmlns:p14="http://schemas.microsoft.com/office/powerpoint/2010/main" val="26930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3600" dirty="0" smtClean="0"/>
              <a:t>Bullying Policy </a:t>
            </a:r>
            <a:r>
              <a:rPr lang="en-US" sz="3600" dirty="0" smtClean="0"/>
              <a:t>Development cont.</a:t>
            </a:r>
            <a:endParaRPr lang="en-US" sz="3600" dirty="0"/>
          </a:p>
        </p:txBody>
      </p:sp>
      <p:sp>
        <p:nvSpPr>
          <p:cNvPr id="3" name="Content Placeholder 2"/>
          <p:cNvSpPr>
            <a:spLocks noGrp="1"/>
          </p:cNvSpPr>
          <p:nvPr>
            <p:ph idx="1"/>
          </p:nvPr>
        </p:nvSpPr>
        <p:spPr>
          <a:xfrm>
            <a:off x="190500" y="914400"/>
            <a:ext cx="8763000" cy="5181600"/>
          </a:xfrm>
        </p:spPr>
        <p:txBody>
          <a:bodyPr/>
          <a:lstStyle/>
          <a:p>
            <a:r>
              <a:rPr lang="en-US" b="1" dirty="0" smtClean="0"/>
              <a:t>Policies shall include </a:t>
            </a:r>
          </a:p>
          <a:p>
            <a:pPr marL="800100" lvl="1" indent="-342900">
              <a:buFont typeface="+mj-lt"/>
              <a:buAutoNum type="arabicPeriod"/>
            </a:pPr>
            <a:r>
              <a:rPr lang="en-US" sz="2400" b="1" dirty="0" smtClean="0"/>
              <a:t>Statement </a:t>
            </a:r>
            <a:r>
              <a:rPr lang="en-US" sz="2400" b="1" dirty="0"/>
              <a:t>of prohibition</a:t>
            </a:r>
          </a:p>
          <a:p>
            <a:pPr marL="800100" lvl="1" indent="-342900">
              <a:buFont typeface="+mj-lt"/>
              <a:buAutoNum type="arabicPeriod"/>
            </a:pPr>
            <a:r>
              <a:rPr lang="en-US" sz="2400" b="1" dirty="0" smtClean="0"/>
              <a:t>Definition of </a:t>
            </a:r>
            <a:r>
              <a:rPr lang="en-US" sz="2400" b="1" dirty="0"/>
              <a:t> harassment, intimidation, bullying or cyber-bullying</a:t>
            </a:r>
          </a:p>
          <a:p>
            <a:pPr marL="800100" lvl="1" indent="-342900">
              <a:buFont typeface="+mj-lt"/>
              <a:buAutoNum type="arabicPeriod"/>
            </a:pPr>
            <a:r>
              <a:rPr lang="en-US" sz="2400" b="1" dirty="0"/>
              <a:t>Description of </a:t>
            </a:r>
            <a:r>
              <a:rPr lang="en-US" sz="2400" b="1" dirty="0" smtClean="0"/>
              <a:t>expected student </a:t>
            </a:r>
            <a:r>
              <a:rPr lang="en-US" sz="2400" b="1" dirty="0"/>
              <a:t>behavior</a:t>
            </a:r>
          </a:p>
          <a:p>
            <a:pPr marL="800100" lvl="1" indent="-342900">
              <a:buFont typeface="+mj-lt"/>
              <a:buAutoNum type="arabicPeriod"/>
            </a:pPr>
            <a:r>
              <a:rPr lang="en-US" sz="2400" b="1" dirty="0"/>
              <a:t>Consequences &amp; appropriate remedial action</a:t>
            </a:r>
          </a:p>
          <a:p>
            <a:pPr marL="800100" lvl="1" indent="-342900">
              <a:buFont typeface="+mj-lt"/>
              <a:buAutoNum type="arabicPeriod"/>
            </a:pPr>
            <a:r>
              <a:rPr lang="en-US" sz="2400" b="1" dirty="0"/>
              <a:t>Reporting procedure (including anonymous reports)</a:t>
            </a:r>
          </a:p>
          <a:p>
            <a:pPr marL="800100" lvl="1" indent="-342900">
              <a:buFont typeface="+mj-lt"/>
              <a:buAutoNum type="arabicPeriod"/>
            </a:pPr>
            <a:r>
              <a:rPr lang="en-US" sz="2400" b="1" dirty="0"/>
              <a:t>Investigation </a:t>
            </a:r>
            <a:r>
              <a:rPr lang="en-US" sz="2400" b="1" dirty="0" smtClean="0"/>
              <a:t>procedure</a:t>
            </a:r>
          </a:p>
          <a:p>
            <a:pPr marL="800100" lvl="1" indent="-342900">
              <a:buFont typeface="+mj-lt"/>
              <a:buAutoNum type="arabicPeriod"/>
            </a:pPr>
            <a:r>
              <a:rPr lang="en-US" sz="2400" b="1" dirty="0" smtClean="0"/>
              <a:t>Manner in which a school district shall respond</a:t>
            </a:r>
          </a:p>
          <a:p>
            <a:pPr marL="800100" lvl="1" indent="-342900">
              <a:buFont typeface="+mj-lt"/>
              <a:buAutoNum type="arabicPeriod"/>
            </a:pPr>
            <a:r>
              <a:rPr lang="en-US" sz="2400" b="1" dirty="0" smtClean="0"/>
              <a:t>Consequences </a:t>
            </a:r>
            <a:r>
              <a:rPr lang="en-US" sz="2400" b="1" dirty="0"/>
              <a:t>and appropriate remedial action for a person found to have </a:t>
            </a:r>
            <a:r>
              <a:rPr lang="en-US" sz="2400" b="1" dirty="0" smtClean="0"/>
              <a:t>committed bullying</a:t>
            </a:r>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dirty="0"/>
              <a:t>TCA </a:t>
            </a:r>
            <a:r>
              <a:rPr lang="en-US" dirty="0" smtClean="0"/>
              <a:t>49-6-4503(b)</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23</a:t>
            </a:fld>
            <a:endParaRPr lang="en-US" dirty="0"/>
          </a:p>
        </p:txBody>
      </p:sp>
    </p:spTree>
    <p:extLst>
      <p:ext uri="{BB962C8B-B14F-4D97-AF65-F5344CB8AC3E}">
        <p14:creationId xmlns:p14="http://schemas.microsoft.com/office/powerpoint/2010/main" val="17351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200" dirty="0" smtClean="0"/>
              <a:t>Bullying Policy </a:t>
            </a:r>
            <a:r>
              <a:rPr lang="en-US" sz="3200" dirty="0"/>
              <a:t>Development cont.</a:t>
            </a:r>
          </a:p>
        </p:txBody>
      </p:sp>
      <p:sp>
        <p:nvSpPr>
          <p:cNvPr id="3" name="Content Placeholder 2"/>
          <p:cNvSpPr>
            <a:spLocks noGrp="1"/>
          </p:cNvSpPr>
          <p:nvPr>
            <p:ph idx="1"/>
          </p:nvPr>
        </p:nvSpPr>
        <p:spPr>
          <a:xfrm>
            <a:off x="457200" y="1143000"/>
            <a:ext cx="8229600" cy="4953000"/>
          </a:xfrm>
        </p:spPr>
        <p:txBody>
          <a:bodyPr/>
          <a:lstStyle/>
          <a:p>
            <a:pPr marL="514350" indent="-514350">
              <a:buFont typeface="+mj-lt"/>
              <a:buAutoNum type="arabicPeriod" startAt="9"/>
            </a:pPr>
            <a:r>
              <a:rPr lang="en-US" sz="2400" b="1" dirty="0"/>
              <a:t>Prohibition of retaliation/reprisal and consequences for retaliation/reprisal</a:t>
            </a:r>
          </a:p>
          <a:p>
            <a:pPr marL="514350" indent="-514350">
              <a:buFont typeface="+mj-lt"/>
              <a:buAutoNum type="arabicPeriod" startAt="9"/>
            </a:pPr>
            <a:r>
              <a:rPr lang="en-US" sz="2400" b="1" dirty="0"/>
              <a:t>Consequences for false accusations</a:t>
            </a:r>
          </a:p>
          <a:p>
            <a:pPr marL="514350" indent="-514350">
              <a:buFont typeface="+mj-lt"/>
              <a:buAutoNum type="arabicPeriod" startAt="9"/>
            </a:pPr>
            <a:r>
              <a:rPr lang="en-US" sz="2400" b="1" dirty="0"/>
              <a:t>How policy will be publicized and include school-sponsored activities</a:t>
            </a:r>
          </a:p>
          <a:p>
            <a:pPr marL="514350" indent="-514350">
              <a:buFont typeface="+mj-lt"/>
              <a:buAutoNum type="arabicPeriod" startAt="9"/>
            </a:pPr>
            <a:r>
              <a:rPr lang="en-US" sz="2400" b="1" dirty="0"/>
              <a:t>Identification of person responsible for policy implementation </a:t>
            </a:r>
          </a:p>
          <a:p>
            <a:pPr marL="514350" indent="-514350">
              <a:buFont typeface="+mj-lt"/>
              <a:buAutoNum type="arabicPeriod" startAt="9"/>
            </a:pPr>
            <a:r>
              <a:rPr lang="en-US" sz="2400" b="1" dirty="0"/>
              <a:t>Procedure for discouraging and reporting conduct aimed at defining a student in a sexual manner or conduct impugning the character of a student based on allegations of sexual promiscuity </a:t>
            </a:r>
          </a:p>
          <a:p>
            <a:pPr marL="0" indent="0">
              <a:buNone/>
            </a:pPr>
            <a:endParaRPr lang="en-US" b="1" dirty="0"/>
          </a:p>
        </p:txBody>
      </p:sp>
      <p:sp>
        <p:nvSpPr>
          <p:cNvPr id="4" name="Date Placeholder 3"/>
          <p:cNvSpPr>
            <a:spLocks noGrp="1"/>
          </p:cNvSpPr>
          <p:nvPr>
            <p:ph type="dt" sz="half" idx="4294967295"/>
          </p:nvPr>
        </p:nvSpPr>
        <p:spPr>
          <a:xfrm>
            <a:off x="420710" y="6577885"/>
            <a:ext cx="2133600" cy="304800"/>
          </a:xfrm>
          <a:prstGeom prst="rect">
            <a:avLst/>
          </a:prstGeom>
        </p:spPr>
        <p:txBody>
          <a:bodyPr/>
          <a:lstStyle/>
          <a:p>
            <a:pPr>
              <a:defRPr/>
            </a:pPr>
            <a:r>
              <a:rPr lang="en-US" dirty="0"/>
              <a:t>TCA 49-6-4503(b)</a:t>
            </a:r>
          </a:p>
          <a:p>
            <a:pPr>
              <a:defRPr/>
            </a:pP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24</a:t>
            </a:fld>
            <a:endParaRPr lang="en-US" dirty="0"/>
          </a:p>
        </p:txBody>
      </p:sp>
    </p:spTree>
    <p:extLst>
      <p:ext uri="{BB962C8B-B14F-4D97-AF65-F5344CB8AC3E}">
        <p14:creationId xmlns:p14="http://schemas.microsoft.com/office/powerpoint/2010/main" val="26493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Bullying Notice </a:t>
            </a:r>
            <a:r>
              <a:rPr lang="en-US" sz="3200" dirty="0" smtClean="0"/>
              <a:t>Requirements</a:t>
            </a:r>
            <a:endParaRPr lang="en-US" sz="3200" dirty="0"/>
          </a:p>
        </p:txBody>
      </p:sp>
      <p:sp>
        <p:nvSpPr>
          <p:cNvPr id="3" name="Content Placeholder 2"/>
          <p:cNvSpPr>
            <a:spLocks noGrp="1"/>
          </p:cNvSpPr>
          <p:nvPr>
            <p:ph idx="1"/>
          </p:nvPr>
        </p:nvSpPr>
        <p:spPr/>
        <p:txBody>
          <a:bodyPr>
            <a:normAutofit/>
          </a:bodyPr>
          <a:lstStyle/>
          <a:p>
            <a:r>
              <a:rPr lang="en-US" sz="2400" b="1" dirty="0" smtClean="0"/>
              <a:t>Notice of policy and how to implement it must be provided at beginning of school year to teachers and school counselors</a:t>
            </a:r>
          </a:p>
          <a:p>
            <a:r>
              <a:rPr lang="en-US" sz="2400" b="1" dirty="0" smtClean="0"/>
              <a:t>Notice of bullying prevention programs to promote awareness of harmful effects of bullying must be provided to students &amp; parents at the beginning of school year</a:t>
            </a:r>
            <a:endParaRPr lang="en-US" sz="2400" b="1" dirty="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dirty="0"/>
              <a:t>TCA </a:t>
            </a:r>
            <a:r>
              <a:rPr lang="en-US" dirty="0" smtClean="0"/>
              <a:t>49-6-4503(c)</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25</a:t>
            </a:fld>
            <a:endParaRPr lang="en-US" dirty="0"/>
          </a:p>
        </p:txBody>
      </p:sp>
    </p:spTree>
    <p:extLst>
      <p:ext uri="{BB962C8B-B14F-4D97-AF65-F5344CB8AC3E}">
        <p14:creationId xmlns:p14="http://schemas.microsoft.com/office/powerpoint/2010/main" val="30489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Bullying Training </a:t>
            </a:r>
            <a:r>
              <a:rPr lang="en-US" sz="3200" dirty="0" smtClean="0"/>
              <a:t>Requirement</a:t>
            </a:r>
            <a:endParaRPr lang="en-US" sz="3200" dirty="0"/>
          </a:p>
        </p:txBody>
      </p:sp>
      <p:sp>
        <p:nvSpPr>
          <p:cNvPr id="3" name="Content Placeholder 2"/>
          <p:cNvSpPr>
            <a:spLocks noGrp="1"/>
          </p:cNvSpPr>
          <p:nvPr>
            <p:ph idx="1"/>
          </p:nvPr>
        </p:nvSpPr>
        <p:spPr>
          <a:xfrm>
            <a:off x="457200" y="1600200"/>
            <a:ext cx="8229600" cy="4495800"/>
          </a:xfrm>
        </p:spPr>
        <p:txBody>
          <a:bodyPr/>
          <a:lstStyle/>
          <a:p>
            <a:r>
              <a:rPr lang="en-US" b="1" dirty="0" smtClean="0"/>
              <a:t>LEAs shall provide training to teachers &amp; counselors on how to implement policy </a:t>
            </a:r>
          </a:p>
          <a:p>
            <a:r>
              <a:rPr lang="en-US" b="1" dirty="0" smtClean="0"/>
              <a:t>TDOE shall provide:</a:t>
            </a:r>
          </a:p>
          <a:p>
            <a:pPr lvl="1"/>
            <a:r>
              <a:rPr lang="en-US" b="1" dirty="0"/>
              <a:t>G</a:t>
            </a:r>
            <a:r>
              <a:rPr lang="en-US" b="1" dirty="0" smtClean="0"/>
              <a:t>uidelines for training</a:t>
            </a:r>
          </a:p>
          <a:p>
            <a:pPr lvl="1"/>
            <a:r>
              <a:rPr lang="en-US" b="1" dirty="0"/>
              <a:t>R</a:t>
            </a:r>
            <a:r>
              <a:rPr lang="en-US" b="1" dirty="0" smtClean="0"/>
              <a:t>ecommendations of appropriate, available &amp; free bullying &amp; harassment prevention resources</a:t>
            </a:r>
          </a:p>
          <a:p>
            <a:pPr lvl="1"/>
            <a:r>
              <a:rPr lang="en-US" b="1" dirty="0" smtClean="0">
                <a:solidFill>
                  <a:schemeClr val="bg2"/>
                </a:solidFill>
                <a:hlinkClick r:id="rId3"/>
              </a:rPr>
              <a:t>http://www.tn.gov/education/safe_schls/safety_cntr/bullying_schools.shtml</a:t>
            </a:r>
            <a:endParaRPr lang="en-US" b="1" dirty="0" smtClean="0">
              <a:solidFill>
                <a:schemeClr val="bg2"/>
              </a:solidFill>
            </a:endParaRPr>
          </a:p>
          <a:p>
            <a:pPr lvl="1">
              <a:buNone/>
            </a:pPr>
            <a:endParaRPr lang="en-US" b="1" dirty="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dirty="0"/>
              <a:t>TCA </a:t>
            </a:r>
            <a:r>
              <a:rPr lang="en-US" dirty="0" smtClean="0"/>
              <a:t>49-6-4503</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26</a:t>
            </a:fld>
            <a:endParaRPr lang="en-US" dirty="0"/>
          </a:p>
        </p:txBody>
      </p:sp>
    </p:spTree>
    <p:extLst>
      <p:ext uri="{BB962C8B-B14F-4D97-AF65-F5344CB8AC3E}">
        <p14:creationId xmlns:p14="http://schemas.microsoft.com/office/powerpoint/2010/main" val="32100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lstStyle/>
          <a:p>
            <a:pPr algn="ctr"/>
            <a:r>
              <a:rPr lang="en-US" sz="3600" dirty="0" smtClean="0"/>
              <a:t>Bullying Investigation </a:t>
            </a:r>
            <a:r>
              <a:rPr lang="en-US" sz="3600" dirty="0" smtClean="0"/>
              <a:t>Requirements</a:t>
            </a:r>
            <a:endParaRPr lang="en-US" sz="3600" dirty="0"/>
          </a:p>
        </p:txBody>
      </p:sp>
      <p:sp>
        <p:nvSpPr>
          <p:cNvPr id="3" name="Content Placeholder 2"/>
          <p:cNvSpPr>
            <a:spLocks noGrp="1"/>
          </p:cNvSpPr>
          <p:nvPr>
            <p:ph idx="1"/>
          </p:nvPr>
        </p:nvSpPr>
        <p:spPr>
          <a:xfrm>
            <a:off x="0" y="1219200"/>
            <a:ext cx="9144000" cy="4495800"/>
          </a:xfrm>
        </p:spPr>
        <p:txBody>
          <a:bodyPr>
            <a:normAutofit fontScale="92500" lnSpcReduction="20000"/>
          </a:bodyPr>
          <a:lstStyle/>
          <a:p>
            <a:r>
              <a:rPr lang="en-US" sz="2800" b="1" u="sng" dirty="0" smtClean="0"/>
              <a:t>All principals shall</a:t>
            </a:r>
            <a:r>
              <a:rPr lang="en-US" sz="2800" b="1" dirty="0" smtClean="0"/>
              <a:t> investigate harassment, intimidation, bullying, or cyber-bullying when a student reports to any principal, teacher, or guidance counselor that physical harm or a threat of physical harm to such student's person or property has occurred.</a:t>
            </a:r>
          </a:p>
          <a:p>
            <a:r>
              <a:rPr lang="en-US" sz="2800" b="1" dirty="0" smtClean="0"/>
              <a:t>Following any required investigation, the principal or designee shall report the findings, along with any disciplinary action taken, to the director of schools and the chair of the local board of education.</a:t>
            </a:r>
            <a:br>
              <a:rPr lang="en-US" sz="2800" b="1" dirty="0" smtClean="0"/>
            </a:br>
            <a:r>
              <a:rPr lang="en-US" sz="2800" b="1" dirty="0" smtClean="0"/>
              <a:t/>
            </a:r>
            <a:br>
              <a:rPr lang="en-US" sz="2800" b="1" dirty="0" smtClean="0"/>
            </a:br>
            <a:endParaRPr lang="en-US" sz="2800" b="1" dirty="0"/>
          </a:p>
        </p:txBody>
      </p:sp>
      <p:sp>
        <p:nvSpPr>
          <p:cNvPr id="4" name="Date Placeholder 3"/>
          <p:cNvSpPr>
            <a:spLocks noGrp="1"/>
          </p:cNvSpPr>
          <p:nvPr>
            <p:ph type="dt" sz="half" idx="4294967295"/>
          </p:nvPr>
        </p:nvSpPr>
        <p:spPr>
          <a:xfrm>
            <a:off x="457200" y="6477000"/>
            <a:ext cx="2133600" cy="381000"/>
          </a:xfrm>
          <a:prstGeom prst="rect">
            <a:avLst/>
          </a:prstGeom>
        </p:spPr>
        <p:txBody>
          <a:bodyPr/>
          <a:lstStyle/>
          <a:p>
            <a:pPr>
              <a:defRPr/>
            </a:pPr>
            <a:endParaRPr lang="en-US" dirty="0" smtClean="0"/>
          </a:p>
          <a:p>
            <a:pPr>
              <a:defRPr/>
            </a:pPr>
            <a:endParaRPr lang="en-US" dirty="0"/>
          </a:p>
          <a:p>
            <a:pPr>
              <a:defRPr/>
            </a:pPr>
            <a:endParaRPr lang="en-US" dirty="0" smtClean="0"/>
          </a:p>
          <a:p>
            <a:pPr>
              <a:defRPr/>
            </a:pPr>
            <a:r>
              <a:rPr lang="en-US" dirty="0" smtClean="0"/>
              <a:t>TCA 49-6-4503(d)</a:t>
            </a: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27</a:t>
            </a:fld>
            <a:endParaRPr lang="en-US" dirty="0"/>
          </a:p>
        </p:txBody>
      </p:sp>
    </p:spTree>
    <p:extLst>
      <p:ext uri="{BB962C8B-B14F-4D97-AF65-F5344CB8AC3E}">
        <p14:creationId xmlns:p14="http://schemas.microsoft.com/office/powerpoint/2010/main" val="532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pPr algn="ctr"/>
            <a:r>
              <a:rPr lang="en-US" sz="3200" dirty="0" smtClean="0"/>
              <a:t>Bullying Reporting </a:t>
            </a:r>
            <a:r>
              <a:rPr lang="en-US" sz="3200" dirty="0" smtClean="0"/>
              <a:t>Requirements</a:t>
            </a:r>
            <a:endParaRPr lang="en-US" sz="3200" dirty="0"/>
          </a:p>
        </p:txBody>
      </p:sp>
      <p:sp>
        <p:nvSpPr>
          <p:cNvPr id="3" name="Content Placeholder 2"/>
          <p:cNvSpPr>
            <a:spLocks noGrp="1"/>
          </p:cNvSpPr>
          <p:nvPr>
            <p:ph idx="1"/>
          </p:nvPr>
        </p:nvSpPr>
        <p:spPr>
          <a:xfrm>
            <a:off x="0" y="838200"/>
            <a:ext cx="9144000" cy="5181600"/>
          </a:xfrm>
        </p:spPr>
        <p:txBody>
          <a:bodyPr>
            <a:normAutofit fontScale="92500" lnSpcReduction="10000"/>
          </a:bodyPr>
          <a:lstStyle/>
          <a:p>
            <a:r>
              <a:rPr lang="en-US" sz="2800" b="1" dirty="0" smtClean="0"/>
              <a:t>Each year LEAs must submit to TDOE:</a:t>
            </a:r>
          </a:p>
          <a:p>
            <a:pPr lvl="1"/>
            <a:r>
              <a:rPr lang="en-US" sz="2400" b="1" dirty="0" smtClean="0"/>
              <a:t>A copy of the policy adopted</a:t>
            </a:r>
          </a:p>
          <a:p>
            <a:pPr lvl="1"/>
            <a:r>
              <a:rPr lang="en-US" sz="2400" b="1" dirty="0" smtClean="0"/>
              <a:t>A report with number of bullying cases reported to school officials during the preceding year</a:t>
            </a:r>
          </a:p>
          <a:p>
            <a:pPr lvl="1"/>
            <a:r>
              <a:rPr lang="en-US" sz="2400" b="1" dirty="0" smtClean="0"/>
              <a:t>The manner in which all cases were resolved or reason they are still pending</a:t>
            </a:r>
          </a:p>
          <a:p>
            <a:r>
              <a:rPr lang="en-US" sz="2800" b="1" dirty="0" smtClean="0"/>
              <a:t>TDOE shall annually submit report to General Assembly:</a:t>
            </a:r>
          </a:p>
          <a:p>
            <a:pPr lvl="1"/>
            <a:r>
              <a:rPr lang="en-US" sz="2400" b="1" dirty="0"/>
              <a:t>N</a:t>
            </a:r>
            <a:r>
              <a:rPr lang="en-US" sz="2400" b="1" dirty="0" smtClean="0"/>
              <a:t>umber of bullying cases reported statewide</a:t>
            </a:r>
          </a:p>
          <a:p>
            <a:pPr lvl="1"/>
            <a:r>
              <a:rPr lang="en-US" sz="2400" b="1" dirty="0" smtClean="0"/>
              <a:t>The number of LEAs implementing the provisions of this law</a:t>
            </a:r>
          </a:p>
          <a:p>
            <a:pPr lvl="1"/>
            <a:r>
              <a:rPr lang="en-US" sz="2400" b="1" dirty="0" smtClean="0"/>
              <a:t>Any other information relating to the subject of bullying and harassment</a:t>
            </a:r>
            <a:r>
              <a:rPr lang="en-US" sz="1600" b="1" dirty="0" smtClean="0"/>
              <a:t/>
            </a:r>
            <a:br>
              <a:rPr lang="en-US" sz="1600" b="1" dirty="0" smtClean="0"/>
            </a:br>
            <a:r>
              <a:rPr lang="en-US" sz="1600" b="1" dirty="0" smtClean="0"/>
              <a:t/>
            </a:r>
            <a:br>
              <a:rPr lang="en-US" sz="1600" b="1" dirty="0" smtClean="0"/>
            </a:br>
            <a:endParaRPr lang="en-US" sz="1600" b="1"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28</a:t>
            </a:fld>
            <a:endParaRPr lang="en-US" dirty="0"/>
          </a:p>
        </p:txBody>
      </p:sp>
    </p:spTree>
    <p:extLst>
      <p:ext uri="{BB962C8B-B14F-4D97-AF65-F5344CB8AC3E}">
        <p14:creationId xmlns:p14="http://schemas.microsoft.com/office/powerpoint/2010/main" val="42149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Bullying Reporting </a:t>
            </a:r>
            <a:r>
              <a:rPr lang="en-US" sz="3200" dirty="0" smtClean="0"/>
              <a:t>Requirements cont.</a:t>
            </a:r>
            <a:endParaRPr lang="en-US" sz="3200" dirty="0"/>
          </a:p>
        </p:txBody>
      </p:sp>
      <p:sp>
        <p:nvSpPr>
          <p:cNvPr id="3" name="Content Placeholder 2"/>
          <p:cNvSpPr>
            <a:spLocks noGrp="1"/>
          </p:cNvSpPr>
          <p:nvPr>
            <p:ph idx="1"/>
          </p:nvPr>
        </p:nvSpPr>
        <p:spPr/>
        <p:txBody>
          <a:bodyPr/>
          <a:lstStyle/>
          <a:p>
            <a:r>
              <a:rPr lang="en-US" b="1" dirty="0" smtClean="0"/>
              <a:t>TDOE has created a form for reporting bullying in compliance with the law.</a:t>
            </a:r>
          </a:p>
          <a:p>
            <a:r>
              <a:rPr lang="en-US" b="1" dirty="0" smtClean="0"/>
              <a:t>TDOE has created a sample policy &amp; guidance</a:t>
            </a:r>
          </a:p>
          <a:p>
            <a:pPr lvl="1"/>
            <a:r>
              <a:rPr lang="en-US" sz="2400" b="1" dirty="0"/>
              <a:t>http://www.tn.gov/education/legal/bullying.shtml </a:t>
            </a:r>
            <a:endParaRPr lang="en-US" sz="2400" b="1" dirty="0" smtClean="0"/>
          </a:p>
          <a:p>
            <a:pPr lvl="1"/>
            <a:r>
              <a:rPr lang="en-US" sz="2200" b="1" dirty="0" smtClean="0"/>
              <a:t>http</a:t>
            </a:r>
            <a:r>
              <a:rPr lang="en-US" sz="2200" b="1" dirty="0"/>
              <a:t>://</a:t>
            </a:r>
            <a:r>
              <a:rPr lang="en-US" sz="2200" b="1" dirty="0" smtClean="0"/>
              <a:t>www.tn.gov/education/health_safety/bullying.shtml </a:t>
            </a:r>
          </a:p>
          <a:p>
            <a:pPr marL="0" indent="0">
              <a:buNone/>
            </a:pPr>
            <a:endParaRPr lang="en-US" b="1"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29</a:t>
            </a:fld>
            <a:endParaRPr lang="en-US" dirty="0"/>
          </a:p>
        </p:txBody>
      </p:sp>
    </p:spTree>
    <p:extLst>
      <p:ext uri="{BB962C8B-B14F-4D97-AF65-F5344CB8AC3E}">
        <p14:creationId xmlns:p14="http://schemas.microsoft.com/office/powerpoint/2010/main" val="162609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dirty="0" smtClean="0"/>
              <a:t>IT WAS </a:t>
            </a:r>
            <a:r>
              <a:rPr lang="en-US" sz="4000" dirty="0" smtClean="0"/>
              <a:t>HEAD LICE</a:t>
            </a:r>
            <a:r>
              <a:rPr lang="en-US" sz="4000" dirty="0"/>
              <a:t>!</a:t>
            </a:r>
            <a:r>
              <a:rPr lang="en-US" dirty="0" smtClean="0"/>
              <a:t/>
            </a:r>
            <a:br>
              <a:rPr lang="en-US" dirty="0" smtClean="0"/>
            </a:br>
            <a:endParaRPr lang="en-US" dirty="0"/>
          </a:p>
        </p:txBody>
      </p:sp>
      <p:sp>
        <p:nvSpPr>
          <p:cNvPr id="12291" name="Content Placeholder 2"/>
          <p:cNvSpPr>
            <a:spLocks noGrp="1"/>
          </p:cNvSpPr>
          <p:nvPr>
            <p:ph idx="1"/>
          </p:nvPr>
        </p:nvSpPr>
        <p:spPr>
          <a:xfrm>
            <a:off x="457200" y="1524000"/>
            <a:ext cx="8229600" cy="4114800"/>
          </a:xfrm>
        </p:spPr>
        <p:txBody>
          <a:bodyPr>
            <a:normAutofit fontScale="92500" lnSpcReduction="10000"/>
          </a:bodyPr>
          <a:lstStyle/>
          <a:p>
            <a:pPr eaLnBrk="1" hangingPunct="1"/>
            <a:r>
              <a:rPr lang="en-US" sz="2800" b="1" dirty="0" smtClean="0"/>
              <a:t>Rule 1200-14-01-.24 Exclusion from School for Special Diseases was amended</a:t>
            </a:r>
          </a:p>
          <a:p>
            <a:pPr eaLnBrk="1" hangingPunct="1"/>
            <a:r>
              <a:rPr lang="en-US" sz="2800" b="1" dirty="0" smtClean="0"/>
              <a:t>(1)	School authorities for any public, private, or church-related school and day care or Head Start authorities shall exclude from their facilities any child who is infected with or suspected of having the following diseases: measles, rubella, mumps, chickenpox and other illnesses designated by the local health officer as requiring exclusion.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Retaliation/Reprisal</a:t>
            </a:r>
            <a:endParaRPr lang="en-US" sz="3200" dirty="0"/>
          </a:p>
        </p:txBody>
      </p:sp>
      <p:sp>
        <p:nvSpPr>
          <p:cNvPr id="3" name="Content Placeholder 2"/>
          <p:cNvSpPr>
            <a:spLocks noGrp="1"/>
          </p:cNvSpPr>
          <p:nvPr>
            <p:ph idx="1"/>
          </p:nvPr>
        </p:nvSpPr>
        <p:spPr/>
        <p:txBody>
          <a:bodyPr>
            <a:normAutofit fontScale="92500" lnSpcReduction="10000"/>
          </a:bodyPr>
          <a:lstStyle/>
          <a:p>
            <a:r>
              <a:rPr lang="en-US" sz="2400" b="1" dirty="0" smtClean="0"/>
              <a:t>Prohibition of retaliation/reprisal by school employees, students, or volunteers against victims or witnesses</a:t>
            </a:r>
          </a:p>
          <a:p>
            <a:r>
              <a:rPr lang="en-US" sz="2400" b="1" dirty="0" smtClean="0"/>
              <a:t>School employees, students, or witnesses who have reliable information that a student has been subjected to an act of harassment, intimidation, bullying, or cyber-bullying, are encouraged to report to designated school officials</a:t>
            </a:r>
          </a:p>
          <a:p>
            <a:r>
              <a:rPr lang="en-US" sz="2400" b="1" dirty="0" smtClean="0"/>
              <a:t>School employees who promptly report acts of harassment, intimidation, bullying, or cyber-bullying are immune from a cause of action for damages arising from any failure to remedy the reported act</a:t>
            </a:r>
            <a:br>
              <a:rPr lang="en-US" sz="2400" b="1" dirty="0" smtClean="0"/>
            </a:br>
            <a:r>
              <a:rPr lang="en-US" sz="2400" b="1" dirty="0" smtClean="0"/>
              <a:t/>
            </a:r>
            <a:br>
              <a:rPr lang="en-US" sz="2400" b="1" dirty="0" smtClean="0"/>
            </a:br>
            <a:endParaRPr lang="en-US" sz="2400" b="1" dirty="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dirty="0"/>
              <a:t>TCA </a:t>
            </a:r>
            <a:r>
              <a:rPr lang="en-US" dirty="0" smtClean="0"/>
              <a:t>49-6-4505</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30</a:t>
            </a:fld>
            <a:endParaRPr lang="en-US" dirty="0"/>
          </a:p>
        </p:txBody>
      </p:sp>
    </p:spTree>
    <p:extLst>
      <p:ext uri="{BB962C8B-B14F-4D97-AF65-F5344CB8AC3E}">
        <p14:creationId xmlns:p14="http://schemas.microsoft.com/office/powerpoint/2010/main" val="13204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09800"/>
            <a:ext cx="7772400" cy="1362075"/>
          </a:xfrm>
        </p:spPr>
        <p:txBody>
          <a:bodyPr>
            <a:normAutofit fontScale="90000"/>
          </a:bodyPr>
          <a:lstStyle/>
          <a:p>
            <a:pPr algn="ctr"/>
            <a:r>
              <a:rPr lang="en-US" sz="5400" dirty="0" smtClean="0"/>
              <a:t>HAZING &amp; HARASSMENT</a:t>
            </a:r>
            <a:endParaRPr lang="en-US" sz="5400" dirty="0"/>
          </a:p>
        </p:txBody>
      </p:sp>
      <p:sp>
        <p:nvSpPr>
          <p:cNvPr id="7" name="Text Placeholder 6"/>
          <p:cNvSpPr>
            <a:spLocks noGrp="1"/>
          </p:cNvSpPr>
          <p:nvPr>
            <p:ph type="body" idx="1"/>
          </p:nvPr>
        </p:nvSpPr>
        <p:spPr>
          <a:xfrm>
            <a:off x="457200" y="533400"/>
            <a:ext cx="7772400" cy="1500187"/>
          </a:xfrm>
        </p:spPr>
        <p:txBody>
          <a:bodyPr/>
          <a:lstStyle/>
          <a:p>
            <a:endParaRPr lang="en-US" dirty="0">
              <a:solidFill>
                <a:schemeClr val="bg2"/>
              </a:solidFill>
            </a:endParaRPr>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31</a:t>
            </a:fld>
            <a:endParaRPr lang="en-US" dirty="0"/>
          </a:p>
        </p:txBody>
      </p:sp>
    </p:spTree>
    <p:extLst>
      <p:ext uri="{BB962C8B-B14F-4D97-AF65-F5344CB8AC3E}">
        <p14:creationId xmlns:p14="http://schemas.microsoft.com/office/powerpoint/2010/main" val="353707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200" dirty="0" smtClean="0"/>
              <a:t>HAZING</a:t>
            </a:r>
            <a:endParaRPr lang="en-US" sz="3200" dirty="0"/>
          </a:p>
        </p:txBody>
      </p:sp>
      <p:sp>
        <p:nvSpPr>
          <p:cNvPr id="3" name="Content Placeholder 2"/>
          <p:cNvSpPr>
            <a:spLocks noGrp="1"/>
          </p:cNvSpPr>
          <p:nvPr>
            <p:ph idx="1"/>
          </p:nvPr>
        </p:nvSpPr>
        <p:spPr>
          <a:xfrm>
            <a:off x="152400" y="1066800"/>
            <a:ext cx="8839200" cy="4495800"/>
          </a:xfrm>
        </p:spPr>
        <p:txBody>
          <a:bodyPr>
            <a:normAutofit fontScale="92500" lnSpcReduction="20000"/>
          </a:bodyPr>
          <a:lstStyle/>
          <a:p>
            <a:r>
              <a:rPr lang="en-US" sz="2800" b="1" dirty="0" smtClean="0"/>
              <a:t>Any intentional or reckless act, on or off LEA property, by one student acting alone or with others, against any other student that endangers </a:t>
            </a:r>
            <a:r>
              <a:rPr lang="en-US" sz="2800" b="1" dirty="0"/>
              <a:t>or that induces or coerces a student to endanger the </a:t>
            </a:r>
            <a:r>
              <a:rPr lang="en-US" sz="2800" b="1" dirty="0" smtClean="0"/>
              <a:t>mental or physical health or safety of that student.</a:t>
            </a:r>
          </a:p>
          <a:p>
            <a:pPr lvl="1"/>
            <a:r>
              <a:rPr lang="en-US" sz="2400" b="1" dirty="0" smtClean="0"/>
              <a:t>Does not include customary athletic events or similar contests or competitions</a:t>
            </a:r>
          </a:p>
          <a:p>
            <a:pPr lvl="1"/>
            <a:r>
              <a:rPr lang="en-US" sz="2400" b="1" dirty="0"/>
              <a:t>L</a:t>
            </a:r>
            <a:r>
              <a:rPr lang="en-US" sz="2400" b="1" dirty="0" smtClean="0"/>
              <a:t>imited to actions taken and situations created in connection with initiation into or affiliation with any organization</a:t>
            </a:r>
          </a:p>
          <a:p>
            <a:pPr>
              <a:buNone/>
            </a:pPr>
            <a:r>
              <a:rPr lang="en-US" sz="2400" b="1" dirty="0" smtClean="0"/>
              <a:t/>
            </a:r>
            <a:br>
              <a:rPr lang="en-US" sz="2400" b="1" dirty="0" smtClean="0"/>
            </a:br>
            <a:endParaRPr lang="en-US" sz="2400" b="1" dirty="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b="1" dirty="0"/>
              <a:t>TCA 49-2-120</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32</a:t>
            </a:fld>
            <a:endParaRPr lang="en-US" dirty="0"/>
          </a:p>
        </p:txBody>
      </p:sp>
    </p:spTree>
    <p:extLst>
      <p:ext uri="{BB962C8B-B14F-4D97-AF65-F5344CB8AC3E}">
        <p14:creationId xmlns:p14="http://schemas.microsoft.com/office/powerpoint/2010/main" val="19892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200" dirty="0" smtClean="0"/>
              <a:t>HAZING POLICIES</a:t>
            </a:r>
            <a:endParaRPr lang="en-US" sz="3200" dirty="0"/>
          </a:p>
        </p:txBody>
      </p:sp>
      <p:sp>
        <p:nvSpPr>
          <p:cNvPr id="3" name="Content Placeholder 2"/>
          <p:cNvSpPr>
            <a:spLocks noGrp="1"/>
          </p:cNvSpPr>
          <p:nvPr>
            <p:ph idx="1"/>
          </p:nvPr>
        </p:nvSpPr>
        <p:spPr>
          <a:xfrm>
            <a:off x="152400" y="1066800"/>
            <a:ext cx="8839200" cy="4495800"/>
          </a:xfrm>
        </p:spPr>
        <p:txBody>
          <a:bodyPr>
            <a:normAutofit fontScale="92500" lnSpcReduction="10000"/>
          </a:bodyPr>
          <a:lstStyle/>
          <a:p>
            <a:r>
              <a:rPr lang="en-US" sz="2800" b="1" dirty="0" smtClean="0"/>
              <a:t>Each LEA shall adopt a written policy prohibiting hazing by any student or organization. </a:t>
            </a:r>
          </a:p>
          <a:p>
            <a:r>
              <a:rPr lang="en-US" sz="2800" b="1" dirty="0" smtClean="0"/>
              <a:t>Policies shall be distributed or made available to each student at the beginning of each school year. </a:t>
            </a:r>
          </a:p>
          <a:p>
            <a:r>
              <a:rPr lang="en-US" sz="2800" b="1" dirty="0" smtClean="0"/>
              <a:t>During the first month of each new school year, time shall be set aside to specifically discuss the policy and its ramifications as a criminal offense and the penalties that may be imposed by the LEA.</a:t>
            </a:r>
          </a:p>
          <a:p>
            <a:pPr>
              <a:buNone/>
            </a:pPr>
            <a:r>
              <a:rPr lang="en-US" sz="2400" b="1" dirty="0" smtClean="0"/>
              <a:t/>
            </a:r>
            <a:br>
              <a:rPr lang="en-US" sz="2400" b="1" dirty="0" smtClean="0"/>
            </a:br>
            <a:endParaRPr lang="en-US" sz="2400" b="1" dirty="0"/>
          </a:p>
        </p:txBody>
      </p:sp>
      <p:sp>
        <p:nvSpPr>
          <p:cNvPr id="4" name="Date Placeholder 3"/>
          <p:cNvSpPr>
            <a:spLocks noGrp="1"/>
          </p:cNvSpPr>
          <p:nvPr>
            <p:ph type="dt" sz="half" idx="4294967295"/>
          </p:nvPr>
        </p:nvSpPr>
        <p:spPr>
          <a:xfrm>
            <a:off x="457200" y="6248400"/>
            <a:ext cx="2133600" cy="457200"/>
          </a:xfrm>
          <a:prstGeom prst="rect">
            <a:avLst/>
          </a:prstGeom>
        </p:spPr>
        <p:txBody>
          <a:bodyPr/>
          <a:lstStyle/>
          <a:p>
            <a:pPr>
              <a:defRPr/>
            </a:pPr>
            <a:r>
              <a:rPr lang="en-US" b="1" dirty="0"/>
              <a:t>TCA 49-2-120</a:t>
            </a:r>
            <a:endParaRPr lang="en-US" dirty="0"/>
          </a:p>
        </p:txBody>
      </p:sp>
      <p:sp>
        <p:nvSpPr>
          <p:cNvPr id="5" name="Slide Number Placeholder 4"/>
          <p:cNvSpPr>
            <a:spLocks noGrp="1"/>
          </p:cNvSpPr>
          <p:nvPr>
            <p:ph type="sldNum" sz="quarter" idx="12"/>
          </p:nvPr>
        </p:nvSpPr>
        <p:spPr/>
        <p:txBody>
          <a:bodyPr/>
          <a:lstStyle/>
          <a:p>
            <a:pPr>
              <a:defRPr/>
            </a:pPr>
            <a:fld id="{63F54E0D-90F6-456F-9ABC-FBFA88961F67}" type="slidenum">
              <a:rPr lang="en-US" smtClean="0"/>
              <a:pPr>
                <a:defRPr/>
              </a:pPr>
              <a:t>33</a:t>
            </a:fld>
            <a:endParaRPr lang="en-US" dirty="0"/>
          </a:p>
        </p:txBody>
      </p:sp>
    </p:spTree>
    <p:extLst>
      <p:ext uri="{BB962C8B-B14F-4D97-AF65-F5344CB8AC3E}">
        <p14:creationId xmlns:p14="http://schemas.microsoft.com/office/powerpoint/2010/main" val="936296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686800" cy="1143000"/>
          </a:xfrm>
        </p:spPr>
        <p:txBody>
          <a:bodyPr>
            <a:normAutofit/>
          </a:bodyPr>
          <a:lstStyle/>
          <a:p>
            <a:pPr algn="ctr"/>
            <a:r>
              <a:rPr lang="en-US" sz="3200" dirty="0" smtClean="0"/>
              <a:t>Federal Laws Regarding Bullying, Harassment &amp; Intimidation</a:t>
            </a:r>
            <a:endParaRPr lang="en-US" sz="3200" dirty="0"/>
          </a:p>
        </p:txBody>
      </p:sp>
      <p:sp>
        <p:nvSpPr>
          <p:cNvPr id="2" name="Content Placeholder 1"/>
          <p:cNvSpPr>
            <a:spLocks noGrp="1"/>
          </p:cNvSpPr>
          <p:nvPr>
            <p:ph idx="1"/>
          </p:nvPr>
        </p:nvSpPr>
        <p:spPr>
          <a:xfrm>
            <a:off x="228600" y="1295400"/>
            <a:ext cx="8229600" cy="4800600"/>
          </a:xfrm>
        </p:spPr>
        <p:txBody>
          <a:bodyPr>
            <a:normAutofit/>
          </a:bodyPr>
          <a:lstStyle/>
          <a:p>
            <a:r>
              <a:rPr lang="en-US" b="1" dirty="0" smtClean="0"/>
              <a:t>Title VI of the Civil Rights Act of 1964</a:t>
            </a:r>
          </a:p>
          <a:p>
            <a:pPr lvl="1"/>
            <a:r>
              <a:rPr lang="en-US" b="1" dirty="0" smtClean="0"/>
              <a:t>Prohibits discrimination based on race, color, or national origin</a:t>
            </a:r>
          </a:p>
          <a:p>
            <a:r>
              <a:rPr lang="en-US" b="1" dirty="0" smtClean="0"/>
              <a:t>Title IX of the Education Amendments of 1972</a:t>
            </a:r>
          </a:p>
          <a:p>
            <a:pPr lvl="1"/>
            <a:r>
              <a:rPr lang="en-US" b="1" dirty="0" smtClean="0"/>
              <a:t>Prohibits discrimination based on sex</a:t>
            </a:r>
          </a:p>
          <a:p>
            <a:pPr lvl="1"/>
            <a:r>
              <a:rPr lang="en-US" b="1" dirty="0" smtClean="0"/>
              <a:t>Covers sexual harassment, gender-based harassment, pregnancy discrimination, marital status, athletics</a:t>
            </a:r>
          </a:p>
          <a:p>
            <a:r>
              <a:rPr lang="en-US" b="1" dirty="0" smtClean="0"/>
              <a:t>Section 504 of the Rehabilitation Act of 1973</a:t>
            </a:r>
          </a:p>
          <a:p>
            <a:pPr lvl="1"/>
            <a:r>
              <a:rPr lang="en-US" b="1" dirty="0" smtClean="0"/>
              <a:t>Prohibits discrimination based on disability</a:t>
            </a:r>
            <a:endParaRPr lang="en-US" b="1" dirty="0"/>
          </a:p>
        </p:txBody>
      </p:sp>
    </p:spTree>
    <p:extLst>
      <p:ext uri="{BB962C8B-B14F-4D97-AF65-F5344CB8AC3E}">
        <p14:creationId xmlns:p14="http://schemas.microsoft.com/office/powerpoint/2010/main" val="8468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0" y="2527300"/>
            <a:ext cx="9144000" cy="1892300"/>
          </a:xfrm>
        </p:spPr>
        <p:txBody>
          <a:bodyPr/>
          <a:lstStyle/>
          <a:p>
            <a:pPr eaLnBrk="1" fontAlgn="auto" hangingPunct="1">
              <a:spcAft>
                <a:spcPts val="0"/>
              </a:spcAft>
              <a:defRPr/>
            </a:pPr>
            <a:r>
              <a:rPr lang="en-US" b="1" u="sng" dirty="0" smtClean="0">
                <a:solidFill>
                  <a:schemeClr val="hlink"/>
                </a:solidFill>
              </a:rPr>
              <a:t/>
            </a:r>
            <a:br>
              <a:rPr lang="en-US" b="1" u="sng" dirty="0" smtClean="0">
                <a:solidFill>
                  <a:schemeClr val="hlink"/>
                </a:solidFill>
              </a:rPr>
            </a:br>
            <a:endParaRPr lang="en-US" b="1" u="sng" dirty="0" smtClean="0">
              <a:solidFill>
                <a:schemeClr val="hlink"/>
              </a:solidFill>
            </a:endParaRPr>
          </a:p>
        </p:txBody>
      </p:sp>
      <p:sp>
        <p:nvSpPr>
          <p:cNvPr id="60419" name="Text Box 4"/>
          <p:cNvSpPr txBox="1">
            <a:spLocks noChangeArrowheads="1"/>
          </p:cNvSpPr>
          <p:nvPr/>
        </p:nvSpPr>
        <p:spPr bwMode="auto">
          <a:xfrm>
            <a:off x="1371600" y="4953000"/>
            <a:ext cx="6693371" cy="923330"/>
          </a:xfrm>
          <a:prstGeom prst="rect">
            <a:avLst/>
          </a:prstGeom>
          <a:noFill/>
          <a:ln w="9525">
            <a:noFill/>
            <a:miter lim="800000"/>
            <a:headEnd/>
            <a:tailEnd/>
          </a:ln>
        </p:spPr>
        <p:txBody>
          <a:bodyPr wrap="none">
            <a:spAutoFit/>
          </a:bodyPr>
          <a:lstStyle/>
          <a:p>
            <a:pPr algn="ctr"/>
            <a:r>
              <a:rPr lang="en-US" sz="5400" b="1" dirty="0">
                <a:solidFill>
                  <a:schemeClr val="bg1"/>
                </a:solidFill>
              </a:rPr>
              <a:t>christy.ballard@tn.gov</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dirty="0" smtClean="0"/>
              <a:t>HEAD LICE CONTINUED</a:t>
            </a:r>
            <a:endParaRPr lang="en-US" sz="4000" dirty="0"/>
          </a:p>
        </p:txBody>
      </p:sp>
      <p:sp>
        <p:nvSpPr>
          <p:cNvPr id="3" name="Content Placeholder 2"/>
          <p:cNvSpPr>
            <a:spLocks noGrp="1"/>
          </p:cNvSpPr>
          <p:nvPr>
            <p:ph idx="1"/>
          </p:nvPr>
        </p:nvSpPr>
        <p:spPr>
          <a:xfrm>
            <a:off x="457200" y="1524000"/>
            <a:ext cx="8229600" cy="4114800"/>
          </a:xfrm>
        </p:spPr>
        <p:txBody>
          <a:bodyPr>
            <a:normAutofit/>
          </a:bodyPr>
          <a:lstStyle/>
          <a:p>
            <a:pPr eaLnBrk="1" fontAlgn="auto" hangingPunct="1">
              <a:spcAft>
                <a:spcPts val="0"/>
              </a:spcAft>
              <a:defRPr/>
            </a:pPr>
            <a:r>
              <a:rPr lang="en-US" sz="2600" b="1" dirty="0" smtClean="0"/>
              <a:t>(2)	School authorities for any public, private, or church-related school and day care or Head Start authorities shall follow the guidelines promulgated by the U. S. Centers for Disease Control and Prevention with respect to any child who is infested with or suspected of being infested with pediculosis or scabies</a:t>
            </a:r>
          </a:p>
          <a:p>
            <a:pPr eaLnBrk="1" fontAlgn="auto" hangingPunct="1">
              <a:spcAft>
                <a:spcPts val="0"/>
              </a:spcAft>
              <a:defRPr/>
            </a:pPr>
            <a:r>
              <a:rPr lang="en-US" sz="2600" b="1" dirty="0" smtClean="0"/>
              <a:t>CDC DOES NOT RECOMMEND EXCLUSION!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dirty="0" smtClean="0"/>
              <a:t>Head Lice Continued</a:t>
            </a:r>
            <a:endParaRPr lang="en-US" sz="4000" dirty="0"/>
          </a:p>
        </p:txBody>
      </p:sp>
      <p:sp>
        <p:nvSpPr>
          <p:cNvPr id="3" name="Content Placeholder 2"/>
          <p:cNvSpPr>
            <a:spLocks noGrp="1"/>
          </p:cNvSpPr>
          <p:nvPr>
            <p:ph idx="1"/>
          </p:nvPr>
        </p:nvSpPr>
        <p:spPr>
          <a:xfrm>
            <a:off x="457200" y="1371600"/>
            <a:ext cx="8229600" cy="4648200"/>
          </a:xfrm>
        </p:spPr>
        <p:txBody>
          <a:bodyPr>
            <a:normAutofit/>
          </a:bodyPr>
          <a:lstStyle/>
          <a:p>
            <a:pPr eaLnBrk="1" fontAlgn="auto" hangingPunct="1">
              <a:spcAft>
                <a:spcPts val="0"/>
              </a:spcAft>
              <a:defRPr/>
            </a:pPr>
            <a:r>
              <a:rPr lang="en-US" sz="2600" b="1" dirty="0" smtClean="0"/>
              <a:t>CDC – Students do not need to be sent home early</a:t>
            </a:r>
          </a:p>
          <a:p>
            <a:pPr eaLnBrk="1" fontAlgn="auto" hangingPunct="1">
              <a:spcAft>
                <a:spcPts val="0"/>
              </a:spcAft>
              <a:defRPr/>
            </a:pPr>
            <a:r>
              <a:rPr lang="en-US" sz="2600" b="1" dirty="0" smtClean="0"/>
              <a:t>They can return  to class after treatment has begun (nits may remain but crawlers should be gone)</a:t>
            </a:r>
          </a:p>
          <a:p>
            <a:pPr eaLnBrk="1" fontAlgn="auto" hangingPunct="1">
              <a:spcAft>
                <a:spcPts val="0"/>
              </a:spcAft>
              <a:defRPr/>
            </a:pPr>
            <a:r>
              <a:rPr lang="en-US" sz="2600" b="1" dirty="0" smtClean="0"/>
              <a:t>Does not spread disease and is not a personal hygiene issue</a:t>
            </a:r>
          </a:p>
          <a:p>
            <a:pPr eaLnBrk="1" fontAlgn="auto" hangingPunct="1">
              <a:spcAft>
                <a:spcPts val="0"/>
              </a:spcAft>
              <a:defRPr/>
            </a:pPr>
            <a:r>
              <a:rPr lang="en-US" sz="2600" b="1" dirty="0" smtClean="0"/>
              <a:t>American Association of Pediatrics &amp; National Association of School Nurses  advocate discontinuing “no-nit” policies</a:t>
            </a:r>
          </a:p>
          <a:p>
            <a:pPr eaLnBrk="1" fontAlgn="auto" hangingPunct="1">
              <a:spcAft>
                <a:spcPts val="0"/>
              </a:spcAft>
              <a:buFontTx/>
              <a:buNone/>
              <a:defRPr/>
            </a:pPr>
            <a:endParaRPr lang="en-US"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NOW IT IS BED BUGS!</a:t>
            </a:r>
            <a:endParaRPr lang="en-US" sz="36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6</a:t>
            </a:fld>
            <a:endParaRPr lang="en-US" dirty="0"/>
          </a:p>
        </p:txBody>
      </p:sp>
      <p:sp>
        <p:nvSpPr>
          <p:cNvPr id="6" name="Content Placeholder 5"/>
          <p:cNvSpPr>
            <a:spLocks noGrp="1"/>
          </p:cNvSpPr>
          <p:nvPr>
            <p:ph idx="1"/>
          </p:nvPr>
        </p:nvSpPr>
        <p:spPr/>
        <p:txBody>
          <a:bodyPr>
            <a:normAutofit/>
          </a:bodyPr>
          <a:lstStyle/>
          <a:p>
            <a:r>
              <a:rPr lang="en-US" sz="2800" b="1" dirty="0" smtClean="0"/>
              <a:t>General guidance on the CDC website:</a:t>
            </a:r>
          </a:p>
          <a:p>
            <a:pPr lvl="1"/>
            <a:r>
              <a:rPr lang="en-US" sz="2800" b="1" dirty="0">
                <a:hlinkClick r:id="rId2"/>
              </a:rPr>
              <a:t>http://</a:t>
            </a:r>
            <a:r>
              <a:rPr lang="en-US" sz="2800" b="1" dirty="0" smtClean="0">
                <a:hlinkClick r:id="rId2"/>
              </a:rPr>
              <a:t>www.cdc.gov/parasites/bedbugs/add_resources.html</a:t>
            </a:r>
            <a:endParaRPr lang="en-US" sz="2800" b="1" dirty="0" smtClean="0"/>
          </a:p>
          <a:p>
            <a:pPr lvl="1"/>
            <a:endParaRPr lang="en-US" sz="2800" b="1" dirty="0" smtClean="0"/>
          </a:p>
          <a:p>
            <a:r>
              <a:rPr lang="en-US" sz="2800" b="1" dirty="0" smtClean="0"/>
              <a:t>Guidance for schools from the EPA:</a:t>
            </a:r>
          </a:p>
          <a:p>
            <a:pPr lvl="1"/>
            <a:r>
              <a:rPr lang="en-US" sz="2800" b="1" dirty="0">
                <a:hlinkClick r:id="rId3"/>
              </a:rPr>
              <a:t>http://</a:t>
            </a:r>
            <a:r>
              <a:rPr lang="en-US" sz="2800" b="1" dirty="0" smtClean="0">
                <a:hlinkClick r:id="rId3"/>
              </a:rPr>
              <a:t>www2.epa.gov/sites/production/files/documents/BB_in_Schools_May_2012.pdf</a:t>
            </a:r>
            <a:endParaRPr lang="en-US" sz="2800" b="1" dirty="0" smtClean="0"/>
          </a:p>
          <a:p>
            <a:pPr lvl="1"/>
            <a:endParaRPr lang="en-US" sz="2800" b="1" dirty="0" smtClean="0"/>
          </a:p>
        </p:txBody>
      </p:sp>
    </p:spTree>
    <p:extLst>
      <p:ext uri="{BB962C8B-B14F-4D97-AF65-F5344CB8AC3E}">
        <p14:creationId xmlns:p14="http://schemas.microsoft.com/office/powerpoint/2010/main" val="234094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The 109</a:t>
            </a:r>
            <a:r>
              <a:rPr lang="en-US" sz="3200" baseline="30000" dirty="0" smtClean="0"/>
              <a:t>th</a:t>
            </a:r>
            <a:r>
              <a:rPr lang="en-US" sz="3200" dirty="0" smtClean="0"/>
              <a:t> General Assembly</a:t>
            </a:r>
            <a:endParaRPr lang="en-US" sz="3200" dirty="0"/>
          </a:p>
        </p:txBody>
      </p:sp>
      <p:sp>
        <p:nvSpPr>
          <p:cNvPr id="3" name="Content Placeholder 2"/>
          <p:cNvSpPr>
            <a:spLocks noGrp="1"/>
          </p:cNvSpPr>
          <p:nvPr>
            <p:ph idx="1"/>
          </p:nvPr>
        </p:nvSpPr>
        <p:spPr>
          <a:xfrm>
            <a:off x="457200" y="838200"/>
            <a:ext cx="8229600" cy="4525963"/>
          </a:xfrm>
        </p:spPr>
        <p:txBody>
          <a:bodyPr>
            <a:noAutofit/>
          </a:bodyPr>
          <a:lstStyle/>
          <a:p>
            <a:r>
              <a:rPr lang="en-US" sz="2800" dirty="0" smtClean="0"/>
              <a:t>PC 263 – Encourages LEAs to institute annual domestic violence awareness programs for middle and high </a:t>
            </a:r>
            <a:r>
              <a:rPr lang="en-US" sz="2800" dirty="0" smtClean="0"/>
              <a:t>schools (Title 49, Chapter 6, Part 10)</a:t>
            </a:r>
            <a:endParaRPr lang="en-US" sz="2800" dirty="0" smtClean="0"/>
          </a:p>
          <a:p>
            <a:pPr marL="0" indent="0">
              <a:buNone/>
            </a:pPr>
            <a:endParaRPr lang="en-US" sz="2800" dirty="0" smtClean="0"/>
          </a:p>
          <a:p>
            <a:r>
              <a:rPr lang="en-US" sz="2800" dirty="0" smtClean="0"/>
              <a:t>PC 286 – Requires school in which a child is a suspected victim of child sexual abuse and the abuse occurred while the child was under the supervision or care of the school to make reasonable efforts to separate the victim from the perpetrator. </a:t>
            </a:r>
            <a:r>
              <a:rPr lang="en-US" sz="2800" dirty="0" smtClean="0"/>
              <a:t>(TCA §49-6-3102)</a:t>
            </a:r>
            <a:endParaRPr lang="en-US" sz="2800" dirty="0" smtClean="0"/>
          </a:p>
          <a:p>
            <a:pPr marL="0" indent="0">
              <a:buNone/>
            </a:pPr>
            <a:endParaRPr lang="en-US" sz="2800"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7</a:t>
            </a:fld>
            <a:endParaRPr lang="en-US" dirty="0"/>
          </a:p>
        </p:txBody>
      </p:sp>
    </p:spTree>
    <p:extLst>
      <p:ext uri="{BB962C8B-B14F-4D97-AF65-F5344CB8AC3E}">
        <p14:creationId xmlns:p14="http://schemas.microsoft.com/office/powerpoint/2010/main" val="307026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The 109</a:t>
            </a:r>
            <a:r>
              <a:rPr lang="en-US" sz="3200" baseline="30000" dirty="0" smtClean="0"/>
              <a:t>th</a:t>
            </a:r>
            <a:r>
              <a:rPr lang="en-US" sz="3200" dirty="0" smtClean="0"/>
              <a:t> General Assembly</a:t>
            </a:r>
            <a:endParaRPr lang="en-US" sz="3200" dirty="0"/>
          </a:p>
        </p:txBody>
      </p:sp>
      <p:sp>
        <p:nvSpPr>
          <p:cNvPr id="3" name="Content Placeholder 2"/>
          <p:cNvSpPr>
            <a:spLocks noGrp="1"/>
          </p:cNvSpPr>
          <p:nvPr>
            <p:ph idx="1"/>
          </p:nvPr>
        </p:nvSpPr>
        <p:spPr>
          <a:xfrm>
            <a:off x="457200" y="609600"/>
            <a:ext cx="8229600" cy="4525963"/>
          </a:xfrm>
        </p:spPr>
        <p:txBody>
          <a:bodyPr>
            <a:noAutofit/>
          </a:bodyPr>
          <a:lstStyle/>
          <a:p>
            <a:pPr marL="0" indent="0">
              <a:buNone/>
            </a:pPr>
            <a:endParaRPr lang="en-US" sz="2800" dirty="0" smtClean="0"/>
          </a:p>
          <a:p>
            <a:r>
              <a:rPr lang="en-US" sz="2800" dirty="0" smtClean="0"/>
              <a:t>PC 321 – Allows students to self administer enzymes for cystic fibrosis or pancreatic </a:t>
            </a:r>
            <a:r>
              <a:rPr lang="en-US" sz="2800" dirty="0" smtClean="0"/>
              <a:t>insufficiency (Title 49, new chapter)</a:t>
            </a:r>
            <a:endParaRPr lang="en-US" sz="2800" dirty="0" smtClean="0"/>
          </a:p>
          <a:p>
            <a:pPr marL="0" indent="0">
              <a:buNone/>
            </a:pPr>
            <a:endParaRPr lang="en-US" sz="2800"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8</a:t>
            </a:fld>
            <a:endParaRPr lang="en-US" dirty="0"/>
          </a:p>
        </p:txBody>
      </p:sp>
    </p:spTree>
    <p:extLst>
      <p:ext uri="{BB962C8B-B14F-4D97-AF65-F5344CB8AC3E}">
        <p14:creationId xmlns:p14="http://schemas.microsoft.com/office/powerpoint/2010/main" val="291631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The 109</a:t>
            </a:r>
            <a:r>
              <a:rPr lang="en-US" sz="3200" baseline="30000" dirty="0" smtClean="0"/>
              <a:t>th</a:t>
            </a:r>
            <a:r>
              <a:rPr lang="en-US" sz="3200" dirty="0" smtClean="0"/>
              <a:t> General Assembly</a:t>
            </a:r>
            <a:endParaRPr lang="en-US" sz="3200" dirty="0"/>
          </a:p>
        </p:txBody>
      </p:sp>
      <p:sp>
        <p:nvSpPr>
          <p:cNvPr id="3" name="Content Placeholder 2"/>
          <p:cNvSpPr>
            <a:spLocks noGrp="1"/>
          </p:cNvSpPr>
          <p:nvPr>
            <p:ph idx="1"/>
          </p:nvPr>
        </p:nvSpPr>
        <p:spPr>
          <a:xfrm>
            <a:off x="457200" y="609600"/>
            <a:ext cx="8229600" cy="4525963"/>
          </a:xfrm>
        </p:spPr>
        <p:txBody>
          <a:bodyPr>
            <a:noAutofit/>
          </a:bodyPr>
          <a:lstStyle/>
          <a:p>
            <a:pPr marL="0" indent="0">
              <a:buNone/>
            </a:pPr>
            <a:endParaRPr lang="en-US" sz="2800" dirty="0" smtClean="0"/>
          </a:p>
          <a:p>
            <a:r>
              <a:rPr lang="en-US" sz="2800" dirty="0" smtClean="0"/>
              <a:t>PC </a:t>
            </a:r>
            <a:r>
              <a:rPr lang="en-US" sz="2800" dirty="0" smtClean="0"/>
              <a:t>325 – Sudden Cardiac </a:t>
            </a:r>
            <a:r>
              <a:rPr lang="en-US" sz="2800" dirty="0" smtClean="0"/>
              <a:t>Arrest Prevention Act (SCAPA) </a:t>
            </a:r>
          </a:p>
          <a:p>
            <a:pPr lvl="1"/>
            <a:r>
              <a:rPr lang="en-US" sz="2600" dirty="0" smtClean="0"/>
              <a:t>Title 68, Chapter 54, Part 1</a:t>
            </a:r>
          </a:p>
          <a:p>
            <a:pPr lvl="1"/>
            <a:r>
              <a:rPr lang="en-US" sz="2600" dirty="0" smtClean="0"/>
              <a:t>Guidelines for implementing SCAPA</a:t>
            </a:r>
          </a:p>
          <a:p>
            <a:pPr lvl="1"/>
            <a:r>
              <a:rPr lang="en-US" sz="2600" dirty="0" smtClean="0"/>
              <a:t>Training for coaches</a:t>
            </a:r>
          </a:p>
          <a:p>
            <a:pPr lvl="1"/>
            <a:r>
              <a:rPr lang="en-US" sz="2600" dirty="0" smtClean="0"/>
              <a:t>Annual info sheets for coaches, parents and athletes (signed and maintained 3 </a:t>
            </a:r>
            <a:r>
              <a:rPr lang="en-US" sz="2600" dirty="0" err="1" smtClean="0"/>
              <a:t>yrs</a:t>
            </a:r>
            <a:r>
              <a:rPr lang="en-US" sz="2600" dirty="0" smtClean="0"/>
              <a:t>)</a:t>
            </a:r>
          </a:p>
          <a:p>
            <a:pPr lvl="1"/>
            <a:r>
              <a:rPr lang="en-US" sz="2600" dirty="0" smtClean="0"/>
              <a:t>Discipline for coaches violating guidelines</a:t>
            </a:r>
          </a:p>
          <a:p>
            <a:pPr lvl="1"/>
            <a:r>
              <a:rPr lang="en-US" sz="2600" dirty="0" smtClean="0"/>
              <a:t>Policy for athletes experiencing symptoms</a:t>
            </a:r>
            <a:endParaRPr lang="en-US" sz="2600" dirty="0" smtClean="0"/>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pPr/>
              <a:t>9</a:t>
            </a:fld>
            <a:endParaRPr lang="en-US" dirty="0"/>
          </a:p>
        </p:txBody>
      </p:sp>
    </p:spTree>
    <p:extLst>
      <p:ext uri="{BB962C8B-B14F-4D97-AF65-F5344CB8AC3E}">
        <p14:creationId xmlns:p14="http://schemas.microsoft.com/office/powerpoint/2010/main" val="2170327176"/>
      </p:ext>
    </p:extLst>
  </p:cSld>
  <p:clrMapOvr>
    <a:masterClrMapping/>
  </p:clrMapOvr>
</p:sld>
</file>

<file path=ppt/theme/theme1.xml><?xml version="1.0" encoding="utf-8"?>
<a:theme xmlns:a="http://schemas.openxmlformats.org/drawingml/2006/main" name="2013 Legal Issues Regarding School Health">
  <a:themeElements>
    <a:clrScheme name="TDOE Colors">
      <a:dk1>
        <a:srgbClr val="000000"/>
      </a:dk1>
      <a:lt1>
        <a:srgbClr val="FFFFFF"/>
      </a:lt1>
      <a:dk2>
        <a:srgbClr val="000000"/>
      </a:dk2>
      <a:lt2>
        <a:srgbClr val="808080"/>
      </a:lt2>
      <a:accent1>
        <a:srgbClr val="0073AE"/>
      </a:accent1>
      <a:accent2>
        <a:srgbClr val="3EA3D6"/>
      </a:accent2>
      <a:accent3>
        <a:srgbClr val="C8DFF8"/>
      </a:accent3>
      <a:accent4>
        <a:srgbClr val="595959"/>
      </a:accent4>
      <a:accent5>
        <a:srgbClr val="000000"/>
      </a:accent5>
      <a:accent6>
        <a:srgbClr val="D8D8D8"/>
      </a:accent6>
      <a:hlink>
        <a:srgbClr val="0070C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Legal Issues Regarding School Health</Template>
  <TotalTime>188</TotalTime>
  <Words>1667</Words>
  <Application>Microsoft Office PowerPoint</Application>
  <PresentationFormat>On-screen Show (4:3)</PresentationFormat>
  <Paragraphs>217</Paragraphs>
  <Slides>35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Courier New</vt:lpstr>
      <vt:lpstr>Tahoma</vt:lpstr>
      <vt:lpstr>Wingdings</vt:lpstr>
      <vt:lpstr>Wingdings 2</vt:lpstr>
      <vt:lpstr>2013 Legal Issues Regarding School Health</vt:lpstr>
      <vt:lpstr> Legal Issues Regarding Student Health</vt:lpstr>
      <vt:lpstr>MOST ASKED QUESTION?</vt:lpstr>
      <vt:lpstr>IT WAS HEAD LICE! </vt:lpstr>
      <vt:lpstr>HEAD LICE CONTINUED</vt:lpstr>
      <vt:lpstr>Head Lice Continued</vt:lpstr>
      <vt:lpstr>NOW IT IS BED BUGS!</vt:lpstr>
      <vt:lpstr>The 109th General Assembly</vt:lpstr>
      <vt:lpstr>The 109th General Assembly</vt:lpstr>
      <vt:lpstr>The 109th General Assembly</vt:lpstr>
      <vt:lpstr>The 109th General Assembly</vt:lpstr>
      <vt:lpstr>Administration of Medications</vt:lpstr>
      <vt:lpstr>Exceptions allowing non-health care professionals to volunteer</vt:lpstr>
      <vt:lpstr>Anti-Seizure Meds</vt:lpstr>
      <vt:lpstr>Other Issues</vt:lpstr>
      <vt:lpstr>Other Issues</vt:lpstr>
      <vt:lpstr>Other Issues</vt:lpstr>
      <vt:lpstr>Other Issues</vt:lpstr>
      <vt:lpstr>Other Issues</vt:lpstr>
      <vt:lpstr>Inspection and evaluation program for indoor air quality in schools  </vt:lpstr>
      <vt:lpstr>TENNESSEE ANTI-BULLYING LAW</vt:lpstr>
      <vt:lpstr>TENNESSEE BULLYING LAW cont.                  </vt:lpstr>
      <vt:lpstr>Bullying Policy Development</vt:lpstr>
      <vt:lpstr>Bullying Policy Development cont.</vt:lpstr>
      <vt:lpstr>Bullying Policy Development cont.</vt:lpstr>
      <vt:lpstr>Bullying Notice Requirements</vt:lpstr>
      <vt:lpstr>Bullying Training Requirement</vt:lpstr>
      <vt:lpstr>Bullying Investigation Requirements</vt:lpstr>
      <vt:lpstr>Bullying Reporting Requirements</vt:lpstr>
      <vt:lpstr>Bullying Reporting Requirements cont.</vt:lpstr>
      <vt:lpstr>Retaliation/Reprisal</vt:lpstr>
      <vt:lpstr>HAZING &amp; HARASSMENT</vt:lpstr>
      <vt:lpstr>HAZING</vt:lpstr>
      <vt:lpstr>HAZING POLICIES</vt:lpstr>
      <vt:lpstr>Federal Laws Regarding Bullying, Harassment &amp; Intimidation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Regarding Student Health</dc:title>
  <dc:creator>Christy Ballard</dc:creator>
  <cp:lastModifiedBy>Christy Ballard</cp:lastModifiedBy>
  <cp:revision>65</cp:revision>
  <dcterms:created xsi:type="dcterms:W3CDTF">2013-06-21T21:59:23Z</dcterms:created>
  <dcterms:modified xsi:type="dcterms:W3CDTF">2015-05-12T22:17:34Z</dcterms:modified>
</cp:coreProperties>
</file>