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0" r:id="rId3"/>
    <p:sldId id="257" r:id="rId4"/>
    <p:sldId id="259" r:id="rId5"/>
    <p:sldId id="262" r:id="rId6"/>
    <p:sldId id="431" r:id="rId7"/>
    <p:sldId id="398" r:id="rId8"/>
    <p:sldId id="399" r:id="rId9"/>
    <p:sldId id="400" r:id="rId10"/>
    <p:sldId id="411" r:id="rId11"/>
    <p:sldId id="412" r:id="rId12"/>
    <p:sldId id="401" r:id="rId13"/>
    <p:sldId id="402" r:id="rId14"/>
    <p:sldId id="405" r:id="rId15"/>
    <p:sldId id="403" r:id="rId16"/>
    <p:sldId id="423" r:id="rId17"/>
    <p:sldId id="391" r:id="rId18"/>
    <p:sldId id="392" r:id="rId19"/>
    <p:sldId id="394" r:id="rId20"/>
    <p:sldId id="396" r:id="rId21"/>
    <p:sldId id="407" r:id="rId22"/>
    <p:sldId id="408" r:id="rId23"/>
    <p:sldId id="409" r:id="rId24"/>
    <p:sldId id="3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89255" autoAdjust="0"/>
  </p:normalViewPr>
  <p:slideViewPr>
    <p:cSldViewPr>
      <p:cViewPr>
        <p:scale>
          <a:sx n="75" d="100"/>
          <a:sy n="75" d="100"/>
        </p:scale>
        <p:origin x="-112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12"/>
    </p:cViewPr>
  </p:notesTextViewPr>
  <p:sorterViewPr>
    <p:cViewPr>
      <p:scale>
        <a:sx n="66" d="100"/>
        <a:sy n="66" d="100"/>
      </p:scale>
      <p:origin x="0" y="2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1A59D-FE61-4DD6-98C9-5F4F16AFC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2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E54CD-A1A8-4374-AD4F-BB2BBF353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6C457-B350-4A96-B481-13DDFC39D7A4}" type="slidenum">
              <a:rPr lang="en-US"/>
              <a:pPr/>
              <a:t>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473CB-68DE-449B-9E84-88547073370C}" type="slidenum">
              <a:rPr lang="en-US"/>
              <a:pPr/>
              <a:t>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99BA9-CB6F-41B7-A6D6-30DAF22F4636}" type="slidenum">
              <a:rPr lang="en-US"/>
              <a:pPr/>
              <a:t>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1A413-2B2D-40BC-BCBF-C9C4F4853F33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Obesity –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 today’s technology that will help students calculate calories.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Make efforts to increase breakfast healthy choices </a:t>
            </a:r>
            <a:r>
              <a:rPr lang="en-US" baseline="0" dirty="0" smtClean="0"/>
              <a:t> </a:t>
            </a:r>
            <a:r>
              <a:rPr lang="en-US" dirty="0" smtClean="0"/>
              <a:t>in all schools.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Communicate to parents regarding health education and social benefits of eating breakfast at schools.  Discuss options with that’ll make breakfast more appealing to students and meet USDA guidelines.</a:t>
            </a:r>
          </a:p>
          <a:p>
            <a:endParaRPr lang="en-US" b="1" dirty="0" smtClean="0"/>
          </a:p>
          <a:p>
            <a:r>
              <a:rPr lang="en-US" b="1" dirty="0" smtClean="0"/>
              <a:t>ADHD </a:t>
            </a:r>
            <a:r>
              <a:rPr lang="en-US" b="0" dirty="0" smtClean="0"/>
              <a:t>–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 by January 1 school staff including their staff will receive training regarding ADHD.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Help staff identify signs and symptoms of ADHD/ADD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Provides schools with literature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Established phone calls from referring the child the presenting signs of ADHD</a:t>
            </a:r>
          </a:p>
          <a:p>
            <a:pPr marL="228600" indent="-228600">
              <a:buFont typeface="+mj-lt"/>
              <a:buAutoNum type="arabicPeriod"/>
            </a:pPr>
            <a:endParaRPr lang="en-US" b="0" dirty="0" smtClean="0"/>
          </a:p>
          <a:p>
            <a:pPr marL="0" indent="0">
              <a:buFont typeface="+mj-lt"/>
              <a:buNone/>
            </a:pPr>
            <a:r>
              <a:rPr lang="en-US" b="1" dirty="0" smtClean="0"/>
              <a:t>Violence and aggression</a:t>
            </a:r>
            <a:r>
              <a:rPr lang="en-US" b="1" baseline="0" dirty="0" smtClean="0"/>
              <a:t> –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Bullying/harassment/cyber bullying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err="1" smtClean="0"/>
              <a:t>Schoolwide</a:t>
            </a:r>
            <a:r>
              <a:rPr lang="en-US" b="0" dirty="0" smtClean="0"/>
              <a:t> anti- bullying program intervention will be in place in all GMS the schools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err="1" smtClean="0"/>
              <a:t>Cordinator</a:t>
            </a:r>
            <a:r>
              <a:rPr lang="en-US" b="0" dirty="0" smtClean="0"/>
              <a:t> will assist informing stakeholders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Introduced effective anger management and conflict resolution</a:t>
            </a:r>
            <a:endParaRPr lang="en-US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</a:t>
            </a:r>
            <a:r>
              <a:rPr lang="en-US" baseline="0" dirty="0" smtClean="0"/>
              <a:t> to the Off of CSH by end of August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4CD-A1A8-4374-AD4F-BB2BBF3539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F96B2-2496-432A-9D06-EB609599416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4CD-A1A8-4374-AD4F-BB2BBF3539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7066E-19AB-4EA0-91D3-6A6239FFCCD1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</a:rPr>
              <a:t>Employs a planning process that includes a wide variety of stakeholders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</a:rPr>
              <a:t>Gains support from students, parents, friends, and adults within the community and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B5A6A-6AC9-49CB-A49E-F5221E402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C315-1AB7-4EF3-A030-0602B484D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4011-9186-49D1-9736-BBDCEAD3D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2658A3-3BF0-460E-8150-B4D91F511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FECAC-E34F-44E8-9AD2-C54800E8D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B14AD8-0052-461B-AEBF-8D065CA90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BE77-9EF0-4727-A441-64BE836E1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03C7B-4F1A-49F6-A486-CADF3733A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3DCB-F676-4DEE-B595-8C7807FE6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9B95-25FE-48C1-BEF0-370375B52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6FCBF-7E0F-4C84-80C1-C3F2859F4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F0E9C-94B1-4F22-91C8-3DE6075CD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B75E0-1A83-4213-8F69-5F6D990F1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EDFEB-AFC0-449C-B055-54B77E24B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D31693-0EA0-4494-A952-D7E7E9B292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d-logo-black-redoutline.jpg"/>
          <p:cNvPicPr>
            <a:picLocks noChangeAspect="1"/>
          </p:cNvPicPr>
          <p:nvPr/>
        </p:nvPicPr>
        <p:blipFill>
          <a:blip r:embed="rId3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6553200" cy="6553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3176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Boot Camp </a:t>
            </a:r>
            <a:r>
              <a:rPr lang="en-U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</a:b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2014-2015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305800" cy="1371600"/>
          </a:xfrm>
        </p:spPr>
        <p:txBody>
          <a:bodyPr/>
          <a:lstStyle/>
          <a:p>
            <a:r>
              <a:rPr lang="en-US" dirty="0" smtClean="0"/>
              <a:t>Brian Fisher, </a:t>
            </a:r>
            <a:r>
              <a:rPr lang="en-US" dirty="0" err="1" smtClean="0"/>
              <a:t>Ed.S</a:t>
            </a:r>
            <a:endParaRPr lang="en-US" dirty="0" smtClean="0"/>
          </a:p>
          <a:p>
            <a:r>
              <a:rPr lang="en-US" dirty="0" smtClean="0"/>
              <a:t>Coordinated School Health Coordinator </a:t>
            </a:r>
            <a:endParaRPr lang="en-US" dirty="0"/>
          </a:p>
        </p:txBody>
      </p:sp>
      <p:pic>
        <p:nvPicPr>
          <p:cNvPr id="8" name="Picture 7" descr="logomode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514600"/>
            <a:ext cx="3982720" cy="2133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5A6A-6AC9-49CB-A49E-F5221E4023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80455"/>
              </p:ext>
            </p:extLst>
          </p:nvPr>
        </p:nvGraphicFramePr>
        <p:xfrm>
          <a:off x="152400" y="152400"/>
          <a:ext cx="8534402" cy="5772452"/>
        </p:xfrm>
        <a:graphic>
          <a:graphicData uri="http://schemas.openxmlformats.org/drawingml/2006/table">
            <a:tbl>
              <a:tblPr/>
              <a:tblGrid>
                <a:gridCol w="1840266"/>
                <a:gridCol w="508034"/>
                <a:gridCol w="508034"/>
                <a:gridCol w="508034"/>
                <a:gridCol w="508034"/>
                <a:gridCol w="4662000"/>
              </a:tblGrid>
              <a:tr h="123466">
                <a:tc rowSpan="2" gridSpan="4">
                  <a:txBody>
                    <a:bodyPr/>
                    <a:lstStyle/>
                    <a:p>
                      <a:pPr marL="54610" marR="54610" algn="ctr">
                        <a:spcBef>
                          <a:spcPts val="430"/>
                        </a:spcBef>
                        <a:spcAft>
                          <a:spcPts val="43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GMSD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Coordinated School Health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4610" marR="54610" algn="ctr">
                        <a:spcBef>
                          <a:spcPts val="430"/>
                        </a:spcBef>
                        <a:spcAft>
                          <a:spcPts val="43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Healthy School Teams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4610" marR="54610" algn="ctr">
                        <a:spcBef>
                          <a:spcPts val="430"/>
                        </a:spcBef>
                        <a:spcAft>
                          <a:spcPts val="43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Meeting Agenda and Action Plan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[Date]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3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[School]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>
                  <a:txBody>
                    <a:bodyPr/>
                    <a:lstStyle/>
                    <a:p>
                      <a:pPr marL="54610" marR="54610">
                        <a:spcBef>
                          <a:spcPts val="430"/>
                        </a:spcBef>
                        <a:spcAft>
                          <a:spcPts val="43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Members Present: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6"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6"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6"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64">
                <a:tc gridSpan="6">
                  <a:txBody>
                    <a:bodyPr/>
                    <a:lstStyle/>
                    <a:p>
                      <a:pPr marL="54610" marR="546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Team Goals: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4610" marR="546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(Provide brief meeting goal related to student health and wellness)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4610" marR="546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4610" marR="546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54610" marR="546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Agenda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342900" marR="0" lvl="0" indent="-342900">
                        <a:spcBef>
                          <a:spcPts val="29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       Introductions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026">
                <a:tc gridSpan="6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2.     Component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Reports (CSH Model)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3.     Action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Plan Updates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4.     Community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Partnership Update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5.     Team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Communication Strategies</a:t>
                      </a:r>
                    </a:p>
                  </a:txBody>
                  <a:tcPr marL="34101" marR="34101" marT="34101" marB="34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6">
                  <a:txBody>
                    <a:bodyPr/>
                    <a:lstStyle/>
                    <a:p>
                      <a:pPr marL="54610" marR="546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Meeting Summary: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799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Times New Roman"/>
                        </a:rPr>
                        <a:t>Next Meeting Date: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026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Forward a copy of this page to the Office of Coordinated School Health along with a copy of the action plan and any other information related to ongoing activities, support needed and resources available to share with other schools. </a:t>
                      </a:r>
                    </a:p>
                  </a:txBody>
                  <a:tcPr marL="34101" marR="34101" marT="34101" marB="341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70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logo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4864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001000" cy="1600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Components of a Coordinated School Health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04428"/>
              </p:ext>
            </p:extLst>
          </p:nvPr>
        </p:nvGraphicFramePr>
        <p:xfrm>
          <a:off x="457200" y="914397"/>
          <a:ext cx="8229599" cy="5556095"/>
        </p:xfrm>
        <a:graphic>
          <a:graphicData uri="http://schemas.openxmlformats.org/drawingml/2006/table">
            <a:tbl>
              <a:tblPr firstRow="1" firstCol="1" bandRow="1"/>
              <a:tblGrid>
                <a:gridCol w="1089060"/>
                <a:gridCol w="770562"/>
                <a:gridCol w="2363056"/>
                <a:gridCol w="2825393"/>
                <a:gridCol w="1181528"/>
              </a:tblGrid>
              <a:tr h="496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Deadline Date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</a:rPr>
                        <a:t>Actual Date Completed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</a:rPr>
                        <a:t>Action Items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</a:rPr>
                        <a:t>State Compliance Objective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</a:rPr>
                        <a:t># of Stakeholders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7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August 1,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2014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Medical Clerk Training – Medication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Lead nurse well-trained all medical clerks on how to distribute medication and dispose of medication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 properly.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TBA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Healthy School Teams Training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Orient team mission:  “Healthier Students Make Better Learners”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September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School Health Index (Modules 1-4)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State requirement to structure Healthy School initiatives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(Not an option w/Alliance for Healthier Generation)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September 16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School Health Index (Modules 1-4)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Set framework and school goals to enhance academic progress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</a:rPr>
                        <a:t>.  </a:t>
                      </a:r>
                      <a:r>
                        <a:rPr lang="en-US" sz="1100" b="1" spc="-6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</a:rPr>
                        <a:t>Include in School Improvement Plan.</a:t>
                      </a:r>
                      <a:endParaRPr lang="en-US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September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18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Parent Conferences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Inform parents of student academic and health progress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September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19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Professional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</a:rPr>
                        <a:t> Development Day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Support ongoing Professional Development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September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30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Identified Number of CPR Trained Staff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Support Healthy School Environment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September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30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School Health Index (Modules 5-8) &amp;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School Health Improvement Plan (SHIP)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Set framework and school goals to enhance academic progress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.  </a:t>
                      </a:r>
                      <a:r>
                        <a:rPr lang="en-US" sz="1100" b="1" spc="-60" dirty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Include in School Improvement Plan.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October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6-10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Fall Break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Employee and student de-stress opportunity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October 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2014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TN Healthy Child Week 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Pool resources and coordinate community efforts.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October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 2014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Walking School Bus Day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Participate in global efforts to celebrate the many benefits of walking and bicycling to school.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/>
                          <a:ea typeface="Calibri"/>
                        </a:rPr>
                        <a:t>October  14, </a:t>
                      </a:r>
                      <a:r>
                        <a:rPr lang="en-US" sz="1100" dirty="0" smtClean="0">
                          <a:effectLst/>
                          <a:latin typeface="Arial Narrow"/>
                          <a:ea typeface="Calibri"/>
                        </a:rPr>
                        <a:t>2014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CSH Mini Grant Application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Request assistance with implementing new school health components projects through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GMSD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CSH 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381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2014 Semester 1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96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67225"/>
              </p:ext>
            </p:extLst>
          </p:nvPr>
        </p:nvGraphicFramePr>
        <p:xfrm>
          <a:off x="457200" y="1143000"/>
          <a:ext cx="8229599" cy="5310681"/>
        </p:xfrm>
        <a:graphic>
          <a:graphicData uri="http://schemas.openxmlformats.org/drawingml/2006/table">
            <a:tbl>
              <a:tblPr firstRow="1" firstCol="1" bandRow="1"/>
              <a:tblGrid>
                <a:gridCol w="1089061"/>
                <a:gridCol w="770561"/>
                <a:gridCol w="2363056"/>
                <a:gridCol w="2825393"/>
                <a:gridCol w="1181528"/>
              </a:tblGrid>
              <a:tr h="515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</a:rPr>
                        <a:t>Deadline Date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</a:rPr>
                        <a:t>Actual Date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Completed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</a:rPr>
                        <a:t>Action Items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</a:rPr>
                        <a:t>State Compliance Objective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</a:rPr>
                        <a:t># of Stakeholders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/>
                          <a:ea typeface="Calibri"/>
                        </a:rPr>
                        <a:t>October  </a:t>
                      </a:r>
                      <a:r>
                        <a:rPr lang="en-US" sz="1200" dirty="0" smtClean="0">
                          <a:effectLst/>
                          <a:latin typeface="Arial Narrow"/>
                          <a:ea typeface="Calibri"/>
                        </a:rPr>
                        <a:t>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1</a:t>
                      </a:r>
                      <a:r>
                        <a:rPr lang="en-US" sz="1200" baseline="30000" dirty="0">
                          <a:effectLst/>
                          <a:latin typeface="Calibri"/>
                          <a:ea typeface="Calibri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 Quarter Meeting Minutes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Document progress towards Healthy School Teams goals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/>
                          <a:ea typeface="Calibri"/>
                        </a:rPr>
                        <a:t>October  </a:t>
                      </a:r>
                      <a:r>
                        <a:rPr lang="en-US" sz="1200" dirty="0" smtClean="0">
                          <a:effectLst/>
                          <a:latin typeface="Arial Narrow"/>
                          <a:ea typeface="Calibri"/>
                        </a:rPr>
                        <a:t>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PA/PE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(Excel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</a:rPr>
                        <a:t> Sheet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State mandated data for 90 min PA Law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November 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26-28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Thanksgiving Break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Employee and student de-stress opportunity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December 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1-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(Dates may change per District needs)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Healthy Choices Week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An awareness campaign designed to promote simple steps students can take to ensure healthy youth development and make healthy choices that will be created for a lifetime.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effectLst/>
                          <a:latin typeface="Calibri"/>
                          <a:ea typeface="Calibri"/>
                        </a:rPr>
                        <a:t>December </a:t>
                      </a:r>
                      <a:r>
                        <a:rPr lang="en-US" sz="1200" spc="-40" dirty="0" smtClean="0"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Healthy Choices Week Documentation included with 2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nd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Quarter Meeting Minutes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Verify integration of District themed observances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effectLst/>
                          <a:latin typeface="Calibri"/>
                          <a:ea typeface="Calibri"/>
                        </a:rPr>
                        <a:t>December </a:t>
                      </a:r>
                      <a:r>
                        <a:rPr lang="en-US" sz="1200" spc="-40" dirty="0" smtClean="0"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nd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Quarter Meeting Minutes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Document progress towards Healthy School Teams goals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effectLst/>
                          <a:latin typeface="Calibri"/>
                          <a:ea typeface="Calibri"/>
                        </a:rPr>
                        <a:t>December </a:t>
                      </a:r>
                      <a:r>
                        <a:rPr lang="en-US" sz="1200" spc="-40" dirty="0" smtClean="0"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PA/PE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(Excel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</a:rPr>
                        <a:t> Sheet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State mandated data for 90 min PA Law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effectLst/>
                          <a:latin typeface="Calibri"/>
                          <a:ea typeface="Calibri"/>
                        </a:rPr>
                        <a:t>December </a:t>
                      </a:r>
                      <a:r>
                        <a:rPr lang="en-US" sz="1200" spc="-40" dirty="0" smtClean="0"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Mid-Year Binder Report: 1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st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Semester List with CSH Evaluation Data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Evaluate progress towards Healthy School Teams initiatives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effectLst/>
                          <a:latin typeface="Calibri"/>
                          <a:ea typeface="Calibri"/>
                        </a:rPr>
                        <a:t>December </a:t>
                      </a:r>
                      <a:r>
                        <a:rPr lang="en-US" sz="1200" spc="-40" dirty="0" smtClean="0"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Semester  PACER Assessment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   6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   8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     9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Wellness Fall Term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State Mandated Cardiovascular Endurance Testing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SEMESTER 1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Other CSH initiatives/projects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Document special projects/District wide observances to support stakeholder health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060" marR="54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381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2014 Semester 1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2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81890"/>
              </p:ext>
            </p:extLst>
          </p:nvPr>
        </p:nvGraphicFramePr>
        <p:xfrm>
          <a:off x="457200" y="781114"/>
          <a:ext cx="8229599" cy="5131893"/>
        </p:xfrm>
        <a:graphic>
          <a:graphicData uri="http://schemas.openxmlformats.org/drawingml/2006/table">
            <a:tbl>
              <a:tblPr firstRow="1" firstCol="1" bandRow="1"/>
              <a:tblGrid>
                <a:gridCol w="1089060"/>
                <a:gridCol w="770562"/>
                <a:gridCol w="2363056"/>
                <a:gridCol w="2825393"/>
                <a:gridCol w="1181528"/>
              </a:tblGrid>
              <a:tr h="477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 Deadline Date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Actual Date Completed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Action Items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</a:rPr>
                        <a:t>State Compliance Objective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</a:rPr>
                        <a:t># of Stakeholders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January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Admin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Day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Support ongoing Professional Development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January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Students Return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Calibri"/>
                          <a:ea typeface="Calibri"/>
                        </a:rPr>
                        <a:t>Continue to ensure Healthier Students Make Better Learners.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February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Parent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</a:rPr>
                        <a:t> Conferences 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Inform parents of student academic and health progress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February 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Professional development day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Support professional development day</a:t>
                      </a: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March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r>
                        <a:rPr lang="en-US" sz="1200" baseline="30000" dirty="0" smtClean="0">
                          <a:effectLst/>
                          <a:latin typeface="Calibri"/>
                          <a:ea typeface="Calibri"/>
                        </a:rPr>
                        <a:t>rd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 Quarter Meeting Minutes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Document progress towards Healthy School Teams goals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March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PA/PE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</a:rPr>
                        <a:t>(Excel Sheet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State mandated data for 90 min PA Law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April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Screening Blood Pressure Rechecks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Rechecks from previous screenings must be completed by school nurse.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April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17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Student Health Screening Referrals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Referrals will be sent home to notify parents of students health status from school health screening.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8, 2015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End of Year Binder Report with CSH Evaluation Data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Evaluate progress towards Healthy School Teams initiatives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8, 2015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sz="1200" baseline="3000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 Quarter Meeting Minutes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Calibri"/>
                          <a:ea typeface="Calibri"/>
                        </a:rPr>
                        <a:t>Document progress towards Healthy School Team goals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8, 2015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</a:rPr>
                        <a:t>PA/PE (electronic survey 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State mandated data for 90 min PA Law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8, 2015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BMI Data Submission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</a:rPr>
                        <a:t>State requirement to measure baseline data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3" marR="53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381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2014-2015 Semester 2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33690"/>
              </p:ext>
            </p:extLst>
          </p:nvPr>
        </p:nvGraphicFramePr>
        <p:xfrm>
          <a:off x="457200" y="914399"/>
          <a:ext cx="8229600" cy="5313679"/>
        </p:xfrm>
        <a:graphic>
          <a:graphicData uri="http://schemas.openxmlformats.org/drawingml/2006/table">
            <a:tbl>
              <a:tblPr firstRow="1" firstCol="1" bandRow="1"/>
              <a:tblGrid>
                <a:gridCol w="1089061"/>
                <a:gridCol w="770562"/>
                <a:gridCol w="2363056"/>
                <a:gridCol w="2825393"/>
                <a:gridCol w="1181528"/>
              </a:tblGrid>
              <a:tr h="833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Deadline Date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Actual Date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Completed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Action Items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</a:rPr>
                        <a:t>State Compliance Objective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</a:rPr>
                        <a:t># of Stakeholders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8, 2015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PACER Assessment Data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sz="1400" baseline="30000" dirty="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         6</a:t>
                      </a:r>
                      <a:r>
                        <a:rPr lang="en-US" sz="1400" baseline="30000" dirty="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     8</a:t>
                      </a:r>
                      <a:r>
                        <a:rPr lang="en-US" sz="1400" baseline="30000" dirty="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     9</a:t>
                      </a:r>
                      <a:r>
                        <a:rPr lang="en-US" sz="1400" baseline="30000" dirty="0">
                          <a:effectLst/>
                          <a:latin typeface="Calibri"/>
                          <a:ea typeface="Calibri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                Wellness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Spring Term   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State requirement to measure baseline data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20-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22,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Semester Exams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Measurement of how Healthier Students are Better Learners.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</a:rPr>
                        <a:t>22, 2015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Last Day of School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Regional Reps must finalize state reporting.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SEMESTER 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Other CSH initiatives/projects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Document special projects/District wide observances to support stakeholder health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</a:rPr>
                        <a:t>PD /Technical Assistance at School Level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Contact your regional representatives for information.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Take 10!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School Health Index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CSH Binder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PAPE Reporting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Wise Guys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As Needed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Michigan Model Lessons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2014-2015 Semester 2</a:t>
            </a:r>
            <a:endParaRPr lang="en-US" sz="20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7494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74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ITS\AppData\Local\Microsoft\Windows\Temporary Internet Files\Content.IE5\RSZNNRTK\MC900139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0789"/>
            <a:ext cx="1943100" cy="131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00" y="21078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lbertus MT" pitchFamily="18" charset="0"/>
              </a:rPr>
              <a:t>PA/PE</a:t>
            </a:r>
            <a:endParaRPr lang="en-US" sz="3600" b="1" dirty="0">
              <a:solidFill>
                <a:srgbClr val="00B0F0"/>
              </a:solidFill>
              <a:latin typeface="Albertus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56901"/>
            <a:ext cx="88011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Grade:</a:t>
            </a:r>
            <a:r>
              <a:rPr lang="en-US" dirty="0"/>
              <a:t> </a:t>
            </a:r>
            <a:r>
              <a:rPr lang="en-US" dirty="0" smtClean="0"/>
              <a:t>                                      Grade </a:t>
            </a:r>
            <a:r>
              <a:rPr lang="en-US" dirty="0"/>
              <a:t>level of students (PK-12th)</a:t>
            </a:r>
          </a:p>
          <a:p>
            <a:r>
              <a:rPr lang="en-US" b="1" dirty="0"/>
              <a:t>School Enrollment:</a:t>
            </a:r>
            <a:r>
              <a:rPr lang="en-US" dirty="0"/>
              <a:t> </a:t>
            </a:r>
            <a:r>
              <a:rPr lang="en-US" dirty="0" smtClean="0"/>
              <a:t>                 Total </a:t>
            </a:r>
            <a:r>
              <a:rPr lang="en-US" dirty="0"/>
              <a:t>number of students by grade by school</a:t>
            </a:r>
          </a:p>
          <a:p>
            <a:r>
              <a:rPr lang="en-US" b="1" dirty="0"/>
              <a:t>Number of Students:</a:t>
            </a:r>
            <a:r>
              <a:rPr lang="en-US" dirty="0"/>
              <a:t> </a:t>
            </a:r>
            <a:r>
              <a:rPr lang="en-US" dirty="0" smtClean="0"/>
              <a:t>              Total </a:t>
            </a:r>
            <a:r>
              <a:rPr lang="en-US" dirty="0"/>
              <a:t>number of students taking part in PE/PA or both</a:t>
            </a:r>
          </a:p>
          <a:p>
            <a:r>
              <a:rPr lang="en-US" b="1" dirty="0"/>
              <a:t>Number of Exempt Students:</a:t>
            </a:r>
            <a:r>
              <a:rPr lang="en-US" dirty="0"/>
              <a:t> Number of students with a 504 exemption from </a:t>
            </a:r>
            <a:r>
              <a:rPr lang="en-US" dirty="0" smtClean="0"/>
              <a:t>PA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Minutes of PE/Wk:</a:t>
            </a:r>
            <a:r>
              <a:rPr lang="en-US" dirty="0"/>
              <a:t> </a:t>
            </a:r>
            <a:r>
              <a:rPr lang="en-US" dirty="0" smtClean="0"/>
              <a:t>         Number </a:t>
            </a:r>
            <a:r>
              <a:rPr lang="en-US" dirty="0"/>
              <a:t>of minutes of </a:t>
            </a:r>
            <a:r>
              <a:rPr lang="en-US" dirty="0" smtClean="0"/>
              <a:t>PE offered </a:t>
            </a:r>
            <a:r>
              <a:rPr lang="en-US" dirty="0"/>
              <a:t>to students in a </a:t>
            </a:r>
            <a:r>
              <a:rPr lang="en-US" dirty="0" smtClean="0"/>
              <a:t>				        week</a:t>
            </a:r>
            <a:endParaRPr lang="en-US" b="1" dirty="0"/>
          </a:p>
          <a:p>
            <a:r>
              <a:rPr lang="en-US" b="1" dirty="0" smtClean="0"/>
              <a:t>Total </a:t>
            </a:r>
            <a:r>
              <a:rPr lang="en-US" b="1" dirty="0"/>
              <a:t>Minutes of PA/Wk:</a:t>
            </a:r>
            <a:r>
              <a:rPr lang="en-US" dirty="0"/>
              <a:t> </a:t>
            </a:r>
            <a:r>
              <a:rPr lang="en-US" dirty="0" smtClean="0"/>
              <a:t>	       Number </a:t>
            </a:r>
            <a:r>
              <a:rPr lang="en-US" dirty="0"/>
              <a:t>of minutes of </a:t>
            </a:r>
            <a:r>
              <a:rPr lang="en-US" dirty="0" smtClean="0"/>
              <a:t>PA </a:t>
            </a:r>
            <a:r>
              <a:rPr lang="en-US" dirty="0"/>
              <a:t>offered to students in a </a:t>
            </a:r>
            <a:r>
              <a:rPr lang="en-US" dirty="0" smtClean="0"/>
              <a:t>				       week  (</a:t>
            </a:r>
            <a:r>
              <a:rPr lang="en-US" dirty="0"/>
              <a:t>including structured or active recess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FF0000"/>
                </a:solidFill>
              </a:rPr>
              <a:t>Please    			       note that schools can no longer include hallway 		                     walking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b="1" dirty="0"/>
              <a:t>Total Minutes of PAPE/Wk:</a:t>
            </a:r>
            <a:r>
              <a:rPr lang="en-US" dirty="0"/>
              <a:t> </a:t>
            </a:r>
            <a:r>
              <a:rPr lang="en-US" dirty="0" smtClean="0"/>
              <a:t>    Sum </a:t>
            </a:r>
            <a:r>
              <a:rPr lang="en-US" dirty="0"/>
              <a:t>of PE/Wk + PA/Wk</a:t>
            </a:r>
          </a:p>
          <a:p>
            <a:r>
              <a:rPr lang="en-US" b="1" dirty="0"/>
              <a:t>Compliance:</a:t>
            </a:r>
            <a:r>
              <a:rPr lang="en-US" dirty="0"/>
              <a:t> </a:t>
            </a:r>
            <a:r>
              <a:rPr lang="en-US" dirty="0" smtClean="0"/>
              <a:t>                           YES </a:t>
            </a:r>
            <a:r>
              <a:rPr lang="en-US" dirty="0"/>
              <a:t>if Total Minutes of PAPE/Wk are </a:t>
            </a:r>
            <a:r>
              <a:rPr lang="en-US" u="sng" dirty="0" smtClean="0"/>
              <a:t>&gt;</a:t>
            </a:r>
            <a:r>
              <a:rPr lang="en-US" dirty="0" smtClean="0"/>
              <a:t> 90 </a:t>
            </a:r>
            <a:r>
              <a:rPr lang="en-US" dirty="0"/>
              <a:t>minutes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NO </a:t>
            </a:r>
            <a:r>
              <a:rPr lang="en-US" dirty="0"/>
              <a:t>if Total Minutes of PAPE/Wk are </a:t>
            </a:r>
            <a:r>
              <a:rPr lang="en-US" dirty="0" smtClean="0"/>
              <a:t>&lt; </a:t>
            </a:r>
            <a:r>
              <a:rPr lang="en-US" dirty="0"/>
              <a:t>90 minutes</a:t>
            </a:r>
          </a:p>
          <a:p>
            <a:r>
              <a:rPr lang="en-US" b="1" dirty="0"/>
              <a:t>PA1-PA6:</a:t>
            </a:r>
            <a:r>
              <a:rPr lang="en-US" dirty="0"/>
              <a:t> </a:t>
            </a:r>
            <a:r>
              <a:rPr lang="en-US" dirty="0" smtClean="0"/>
              <a:t>                                 Use </a:t>
            </a:r>
            <a:r>
              <a:rPr lang="en-US" dirty="0"/>
              <a:t>to </a:t>
            </a:r>
            <a:r>
              <a:rPr lang="en-US" dirty="0" smtClean="0"/>
              <a:t>id up </a:t>
            </a:r>
            <a:r>
              <a:rPr lang="en-US" dirty="0"/>
              <a:t>to 6 Physical Activities offered to </a:t>
            </a:r>
            <a:r>
              <a:rPr lang="en-US" dirty="0" smtClean="0"/>
              <a:t>				       students</a:t>
            </a:r>
            <a:r>
              <a:rPr lang="en-US" dirty="0"/>
              <a:t>; </a:t>
            </a:r>
            <a:r>
              <a:rPr lang="en-US" dirty="0" smtClean="0"/>
              <a:t>each </a:t>
            </a:r>
            <a:r>
              <a:rPr lang="en-US" dirty="0"/>
              <a:t>activity has a PA code</a:t>
            </a:r>
          </a:p>
          <a:p>
            <a:r>
              <a:rPr lang="en-US" b="1" dirty="0"/>
              <a:t>Other/Additional Physical Activity:</a:t>
            </a: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for physical activities exceeding more </a:t>
            </a:r>
            <a:r>
              <a:rPr lang="en-US" dirty="0" smtClean="0"/>
              <a:t>				   than 6 </a:t>
            </a:r>
            <a:r>
              <a:rPr lang="en-US" dirty="0"/>
              <a:t>or if a state adopted program being </a:t>
            </a:r>
            <a:r>
              <a:rPr lang="en-US" dirty="0" smtClean="0"/>
              <a:t>					   used </a:t>
            </a:r>
            <a:r>
              <a:rPr lang="en-US" dirty="0"/>
              <a:t>is </a:t>
            </a:r>
            <a:r>
              <a:rPr lang="en-US" dirty="0" smtClean="0"/>
              <a:t>not listed </a:t>
            </a:r>
            <a:r>
              <a:rPr lang="en-US" dirty="0"/>
              <a:t>on the Physical Activity </a:t>
            </a:r>
            <a:r>
              <a:rPr lang="en-US" dirty="0" smtClean="0"/>
              <a:t>					   Identification </a:t>
            </a:r>
            <a:r>
              <a:rPr lang="en-US" dirty="0"/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16993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Health Services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Document Everything:</a:t>
            </a:r>
          </a:p>
          <a:p>
            <a:pPr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School nurses should document any teacher training or health education provided </a:t>
            </a:r>
            <a:r>
              <a:rPr lang="en-US" sz="2800" dirty="0" smtClean="0">
                <a:solidFill>
                  <a:srgbClr val="0070C0"/>
                </a:solidFill>
              </a:rPr>
              <a:t>(training type/date/sign-in sheet)</a:t>
            </a: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CPR</a:t>
            </a: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First Aid </a:t>
            </a:r>
            <a:r>
              <a:rPr lang="en-US" sz="3000" dirty="0" smtClean="0">
                <a:solidFill>
                  <a:srgbClr val="0070C0"/>
                </a:solidFill>
              </a:rPr>
              <a:t>Training</a:t>
            </a: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Concussion Training </a:t>
            </a:r>
            <a:r>
              <a:rPr lang="en-US" sz="3000" dirty="0">
                <a:solidFill>
                  <a:srgbClr val="0070C0"/>
                </a:solidFill>
              </a:rPr>
              <a:t>(</a:t>
            </a:r>
            <a:r>
              <a:rPr lang="en-US" sz="3000" dirty="0" err="1" smtClean="0">
                <a:solidFill>
                  <a:srgbClr val="0070C0"/>
                </a:solidFill>
              </a:rPr>
              <a:t>www.nfhslearn.com</a:t>
            </a:r>
            <a:r>
              <a:rPr lang="en-US" sz="3000" dirty="0" smtClean="0">
                <a:solidFill>
                  <a:srgbClr val="0070C0"/>
                </a:solidFill>
              </a:rPr>
              <a:t>)</a:t>
            </a:r>
            <a:endParaRPr lang="en-US" sz="3000" dirty="0" smtClean="0">
              <a:solidFill>
                <a:srgbClr val="0070C0"/>
              </a:solidFill>
            </a:endParaRP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Blood Borne Pathogen Training</a:t>
            </a: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Asthma and ADD Education</a:t>
            </a:r>
          </a:p>
          <a:p>
            <a:pPr indent="0">
              <a:lnSpc>
                <a:spcPct val="9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Human growth and development</a:t>
            </a:r>
          </a:p>
          <a:p>
            <a:pPr marL="342900" lvl="1" indent="0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solidFill>
                  <a:srgbClr val="0070C0"/>
                </a:solidFill>
              </a:rPr>
              <a:t>School wide Health Screenings: BP, BMI,  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        Ht, Wt, Vision, &amp; Hearing (</a:t>
            </a:r>
            <a:r>
              <a:rPr lang="en-US" sz="3000" b="1" u="sng" dirty="0" smtClean="0">
                <a:solidFill>
                  <a:srgbClr val="0070C0"/>
                </a:solidFill>
              </a:rPr>
              <a:t>Active</a:t>
            </a:r>
            <a:r>
              <a:rPr lang="en-US" sz="3000" b="1" dirty="0" smtClean="0">
                <a:solidFill>
                  <a:srgbClr val="0070C0"/>
                </a:solidFill>
              </a:rPr>
              <a:t>         </a:t>
            </a:r>
            <a:r>
              <a:rPr lang="en-US" sz="3000" b="1" u="sng" dirty="0" smtClean="0">
                <a:solidFill>
                  <a:srgbClr val="0070C0"/>
                </a:solidFill>
              </a:rPr>
              <a:t>       </a:t>
            </a:r>
            <a:r>
              <a:rPr lang="en-US" sz="3000" b="1" dirty="0" smtClean="0">
                <a:solidFill>
                  <a:srgbClr val="0070C0"/>
                </a:solidFill>
              </a:rPr>
              <a:t>	   </a:t>
            </a:r>
            <a:r>
              <a:rPr lang="en-US" sz="3000" b="1" u="sng" dirty="0" smtClean="0">
                <a:solidFill>
                  <a:srgbClr val="0070C0"/>
                </a:solidFill>
              </a:rPr>
              <a:t>Parent Permission</a:t>
            </a:r>
            <a:r>
              <a:rPr lang="en-US" sz="3000" dirty="0" smtClean="0">
                <a:solidFill>
                  <a:srgbClr val="0070C0"/>
                </a:solidFill>
              </a:rPr>
              <a:t>) </a:t>
            </a:r>
          </a:p>
          <a:p>
            <a:pPr indent="0">
              <a:lnSpc>
                <a:spcPct val="9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5845" name="Picture 5" descr="C:\Users\ITS\AppData\Local\Microsoft\Windows\Temporary Internet Files\Content.IE5\CBSMT677\MC9002633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28600"/>
            <a:ext cx="25654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73050" y="228600"/>
            <a:ext cx="8229600" cy="914400"/>
          </a:xfrm>
        </p:spPr>
        <p:txBody>
          <a:bodyPr/>
          <a:lstStyle/>
          <a:p>
            <a:r>
              <a:rPr lang="en-US" sz="3600" dirty="0" smtClean="0"/>
              <a:t>Healthy School Environment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List everyone in your school who is CPR/First Aid Trained.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Vending Choices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Hand washing posters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Train staff on how to check AEDs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List AED locations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Flu, Pneumonia, B12 shots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OSHA training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Fire Drill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6866" name="Picture 2" descr="C:\Users\ITS\AppData\Local\Microsoft\Windows\Temporary Internet Files\Content.IE5\55WTI51Q\MC9002805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4558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School Staff Wellness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006699"/>
                </a:solidFill>
              </a:rPr>
              <a:t>Afterschool workout programs</a:t>
            </a:r>
          </a:p>
          <a:p>
            <a:pPr eaLnBrk="1" hangingPunct="1"/>
            <a:r>
              <a:rPr lang="en-US" sz="2200" dirty="0" smtClean="0">
                <a:solidFill>
                  <a:srgbClr val="006699"/>
                </a:solidFill>
              </a:rPr>
              <a:t>Shot Nurse (i.e.-B12, Flu, </a:t>
            </a:r>
            <a:r>
              <a:rPr lang="en-US" sz="2200" dirty="0" err="1" smtClean="0">
                <a:solidFill>
                  <a:srgbClr val="006699"/>
                </a:solidFill>
              </a:rPr>
              <a:t>Lipo</a:t>
            </a:r>
            <a:r>
              <a:rPr lang="en-US" sz="2200" dirty="0" smtClean="0">
                <a:solidFill>
                  <a:srgbClr val="006699"/>
                </a:solidFill>
              </a:rPr>
              <a:t>)</a:t>
            </a:r>
          </a:p>
          <a:p>
            <a:pPr eaLnBrk="1" hangingPunct="1"/>
            <a:r>
              <a:rPr lang="en-US" sz="2200" dirty="0" smtClean="0">
                <a:solidFill>
                  <a:srgbClr val="006699"/>
                </a:solidFill>
              </a:rPr>
              <a:t>Weight Watchers/Biggest Loser Contest</a:t>
            </a:r>
          </a:p>
          <a:p>
            <a:pPr eaLnBrk="1" hangingPunct="1"/>
            <a:r>
              <a:rPr lang="en-US" sz="2200" dirty="0" smtClean="0">
                <a:solidFill>
                  <a:srgbClr val="006699"/>
                </a:solidFill>
              </a:rPr>
              <a:t>Blood Pressure/Staff Wellness Screenings</a:t>
            </a:r>
          </a:p>
          <a:p>
            <a:r>
              <a:rPr lang="en-US" sz="2200" dirty="0" smtClean="0">
                <a:solidFill>
                  <a:srgbClr val="006699"/>
                </a:solidFill>
              </a:rPr>
              <a:t>Faculty Staff Health Newsletter</a:t>
            </a:r>
          </a:p>
          <a:p>
            <a:pPr eaLnBrk="1" hangingPunct="1"/>
            <a:r>
              <a:rPr lang="en-US" sz="2200" dirty="0" smtClean="0">
                <a:solidFill>
                  <a:srgbClr val="006699"/>
                </a:solidFill>
              </a:rPr>
              <a:t>Weight Loss/ Healthy Potlucks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3794" name="Picture 2" descr="C:\Users\ITS\AppData\Local\Microsoft\Windows\Temporary Internet Files\Content.IE5\RSZNNRTK\MC900045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695">
            <a:off x="6781800" y="990600"/>
            <a:ext cx="1803400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Healthy </a:t>
            </a:r>
            <a:r>
              <a:rPr lang="en-US" sz="2400" dirty="0"/>
              <a:t>School Team Overview</a:t>
            </a:r>
          </a:p>
          <a:p>
            <a:r>
              <a:rPr lang="en-US" sz="2400" dirty="0" smtClean="0"/>
              <a:t>Review 2013-2014 </a:t>
            </a:r>
            <a:r>
              <a:rPr lang="en-US" sz="2400" dirty="0"/>
              <a:t>CSH </a:t>
            </a:r>
            <a:r>
              <a:rPr lang="en-US" sz="2400" dirty="0" smtClean="0"/>
              <a:t>goals</a:t>
            </a:r>
            <a:endParaRPr lang="en-US" sz="2400" dirty="0"/>
          </a:p>
          <a:p>
            <a:r>
              <a:rPr lang="en-US" sz="2400" dirty="0" smtClean="0"/>
              <a:t>Review </a:t>
            </a:r>
            <a:r>
              <a:rPr lang="en-US" sz="2400" dirty="0"/>
              <a:t>Healthy School Team </a:t>
            </a:r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Share </a:t>
            </a:r>
            <a:r>
              <a:rPr lang="en-US" sz="2400" dirty="0"/>
              <a:t>ideas for HST health initiatives and </a:t>
            </a:r>
            <a:r>
              <a:rPr lang="en-US" sz="2400" dirty="0" smtClean="0"/>
              <a:t>events</a:t>
            </a:r>
            <a:endParaRPr lang="en-US" sz="2400" dirty="0"/>
          </a:p>
          <a:p>
            <a:r>
              <a:rPr lang="en-US" sz="2400" dirty="0" smtClean="0"/>
              <a:t>Overview of Data Collection: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SHI, PACER, Quarterly PA/PE</a:t>
            </a:r>
          </a:p>
          <a:p>
            <a:r>
              <a:rPr lang="en-US" sz="2400" dirty="0" smtClean="0"/>
              <a:t>Mini-Grants Support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290" name="Picture 2" descr="C:\Users\ITS\AppData\Local\Microsoft\Windows\Temporary Internet Files\Content.IE5\CBSMT677\MP9004053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5400"/>
            <a:ext cx="28194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2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Qualifications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Quarterly PA/PE</a:t>
            </a:r>
          </a:p>
          <a:p>
            <a:r>
              <a:rPr lang="en-US" dirty="0" smtClean="0"/>
              <a:t>SHI and Action Plan </a:t>
            </a:r>
          </a:p>
          <a:p>
            <a:r>
              <a:rPr lang="en-US" dirty="0" smtClean="0"/>
              <a:t>Needs documented with data</a:t>
            </a:r>
          </a:p>
          <a:p>
            <a:r>
              <a:rPr lang="en-US" dirty="0" smtClean="0"/>
              <a:t>Effective implementation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FCBF-7E0F-4C84-80C1-C3F2859F403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2531" name="Picture 3" descr="C:\Users\ITS\AppData\Local\Microsoft\Windows\Temporary Internet Files\Content.IE5\55WTI51Q\MP9004422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38400" cy="48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8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1950" y="3862388"/>
            <a:ext cx="1076325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42950" y="4814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52401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  <a:tabLst>
                <a:tab pos="-857250" algn="l"/>
                <a:tab pos="342900" algn="l"/>
                <a:tab pos="3028950" algn="l"/>
                <a:tab pos="3314700" algn="l"/>
              </a:tabLst>
            </a:pPr>
            <a:r>
              <a:rPr lang="en-US" sz="1200" dirty="0">
                <a:latin typeface="Arial"/>
                <a:ea typeface="Times New Roman"/>
              </a:rPr>
              <a:t>---------------------------------------------------------------------------------------------------------------</a:t>
            </a:r>
            <a:r>
              <a:rPr lang="en-US" sz="1200" dirty="0" smtClean="0">
                <a:latin typeface="Arial"/>
                <a:ea typeface="Times New Roman"/>
              </a:rPr>
              <a:t>-</a:t>
            </a:r>
            <a:endParaRPr lang="en-US" sz="1200" dirty="0"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Name of School:</a:t>
            </a:r>
            <a:r>
              <a:rPr lang="en-US" sz="1200" dirty="0">
                <a:latin typeface="Arial"/>
                <a:ea typeface="Times New Roman"/>
              </a:rPr>
              <a:t> _______________________________________________________________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School Address: ­­­</a:t>
            </a:r>
            <a:r>
              <a:rPr lang="en-US" sz="1200" dirty="0">
                <a:latin typeface="Arial"/>
                <a:ea typeface="Times New Roman"/>
              </a:rPr>
              <a:t>_______________________________________________________________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City/Zip Code:</a:t>
            </a:r>
            <a:r>
              <a:rPr lang="en-US" sz="1200" dirty="0">
                <a:latin typeface="Arial"/>
                <a:ea typeface="Times New Roman"/>
              </a:rPr>
              <a:t> ________________________________________________________________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Healthy School Team Person for This Proposal:</a:t>
            </a:r>
            <a:r>
              <a:rPr lang="en-US" sz="1200" dirty="0">
                <a:latin typeface="Arial"/>
                <a:ea typeface="Times New Roman"/>
              </a:rPr>
              <a:t> ­­­­­­____________________________________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Contact Person Title/Position</a:t>
            </a:r>
            <a:r>
              <a:rPr lang="en-US" sz="1200" dirty="0">
                <a:latin typeface="Arial"/>
                <a:ea typeface="Times New Roman"/>
              </a:rPr>
              <a:t>: 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2286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Phone of Contact Person:</a:t>
            </a:r>
            <a:r>
              <a:rPr lang="en-US" sz="1200" dirty="0">
                <a:latin typeface="Arial"/>
                <a:ea typeface="Times New Roman"/>
              </a:rPr>
              <a:t> 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Email of Contact Person:</a:t>
            </a:r>
            <a:r>
              <a:rPr lang="en-US" sz="1200" dirty="0">
                <a:latin typeface="Arial"/>
                <a:ea typeface="Times New Roman"/>
              </a:rPr>
              <a:t> 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Project </a:t>
            </a:r>
            <a:r>
              <a:rPr lang="en-US" sz="1200" b="1" dirty="0" smtClean="0">
                <a:latin typeface="Arial"/>
                <a:ea typeface="Times New Roman"/>
              </a:rPr>
              <a:t>Title</a:t>
            </a:r>
            <a:r>
              <a:rPr lang="en-US" sz="1200" b="1" dirty="0">
                <a:latin typeface="Arial"/>
                <a:ea typeface="Times New Roman"/>
              </a:rPr>
              <a:t>: </a:t>
            </a:r>
            <a:r>
              <a:rPr lang="en-US" sz="1200" dirty="0">
                <a:latin typeface="Arial"/>
                <a:ea typeface="Times New Roman"/>
              </a:rPr>
              <a:t>  _________________________________________________________________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Amount Requested: $_________________________________    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Date(s) of Project: 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200" b="1" dirty="0">
                <a:latin typeface="Arial"/>
                <a:ea typeface="Times New Roman"/>
              </a:rPr>
              <a:t>    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200" b="1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highlight>
                  <a:srgbClr val="FFFF00"/>
                </a:highlight>
                <a:latin typeface="Arial"/>
                <a:ea typeface="Times New Roman"/>
              </a:rPr>
              <a:t>In order to qualify for this mini-grant, all state mandated compliance and reporting such as Healthy School Team, PAPE reports, and School Health Index must be completed.  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latin typeface="Arial"/>
                <a:ea typeface="Times New Roman"/>
              </a:rPr>
              <a:t>  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Signature of Applicant: </a:t>
            </a:r>
            <a:r>
              <a:rPr lang="en-US" sz="1200" dirty="0">
                <a:latin typeface="Arial"/>
                <a:ea typeface="Times New Roman"/>
              </a:rPr>
              <a:t>_________________________________________________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/>
                <a:ea typeface="Times New Roman"/>
              </a:rPr>
              <a:t>Signature of Principal: </a:t>
            </a:r>
            <a:r>
              <a:rPr lang="en-US" sz="1200" dirty="0">
                <a:latin typeface="Arial"/>
                <a:ea typeface="Times New Roman"/>
              </a:rPr>
              <a:t>­__________________________________________________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3554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62" y="1143000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/>
                <a:ea typeface="Times New Roman"/>
              </a:rPr>
              <a:t>(Note to principals: Only one application per school per academic year will be considered.) </a:t>
            </a:r>
            <a:endParaRPr lang="en-US" sz="16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600" b="1" dirty="0">
                <a:latin typeface="Arial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Arial"/>
                <a:ea typeface="Times New Roman"/>
              </a:rPr>
              <a:t>Program Description</a:t>
            </a:r>
            <a:endParaRPr lang="en-US" sz="16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600" b="1" dirty="0">
                <a:latin typeface="Arial"/>
                <a:ea typeface="Times New Roman"/>
              </a:rPr>
              <a:t>(PLEASE USE ARIAL 12-POINT FONT FOR THE GRANT TEXT!!</a:t>
            </a:r>
            <a:r>
              <a:rPr lang="en-US" sz="1600" dirty="0">
                <a:latin typeface="Arial"/>
                <a:ea typeface="Times New Roman"/>
              </a:rPr>
              <a:t>)   P</a:t>
            </a:r>
            <a:r>
              <a:rPr lang="en-US" sz="1600" i="1" dirty="0">
                <a:latin typeface="Arial"/>
                <a:ea typeface="Times New Roman"/>
              </a:rPr>
              <a:t>lease answer each of the following questions in 250 words or less: </a:t>
            </a:r>
            <a:endParaRPr lang="en-US" sz="1600" dirty="0">
              <a:latin typeface="Times New Roman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tabLst>
                <a:tab pos="342900" algn="l"/>
                <a:tab pos="571500" algn="l"/>
                <a:tab pos="800100" algn="l"/>
              </a:tabLst>
            </a:pPr>
            <a:r>
              <a:rPr lang="en-US" sz="1600" i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/>
                <a:ea typeface="Times New Roman"/>
              </a:rPr>
              <a:t>What is the primary goal of your proposed Coordinated School Health Mini-grant Program project? 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/>
                <a:ea typeface="Times New Roman"/>
              </a:rPr>
              <a:t> </a:t>
            </a:r>
            <a:endParaRPr lang="en-US" sz="1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1600" dirty="0" smtClean="0">
                <a:latin typeface="Arial"/>
                <a:ea typeface="Times New Roman"/>
              </a:rPr>
              <a:t>Describe </a:t>
            </a:r>
            <a:r>
              <a:rPr lang="en-US" sz="1600" dirty="0">
                <a:latin typeface="Arial"/>
                <a:ea typeface="Times New Roman"/>
              </a:rPr>
              <a:t>your project</a:t>
            </a:r>
            <a:r>
              <a:rPr lang="en-US" sz="1600" b="1" dirty="0">
                <a:latin typeface="Arial"/>
                <a:ea typeface="Times New Roman"/>
              </a:rPr>
              <a:t>, </a:t>
            </a:r>
            <a:r>
              <a:rPr lang="en-US" sz="1600" dirty="0">
                <a:latin typeface="Arial"/>
                <a:ea typeface="Times New Roman"/>
              </a:rPr>
              <a:t>how this event / program / class will enhance the students’ </a:t>
            </a:r>
            <a:r>
              <a:rPr lang="en-US" sz="1600" dirty="0" smtClean="0">
                <a:latin typeface="Arial"/>
                <a:ea typeface="Times New Roman"/>
              </a:rPr>
              <a:t>and/or teacher’s </a:t>
            </a:r>
            <a:r>
              <a:rPr lang="en-US" sz="1600" dirty="0">
                <a:latin typeface="Arial"/>
                <a:ea typeface="Times New Roman"/>
              </a:rPr>
              <a:t>health-related learning and the anticipated numbers served. Be very clear about the activities that will occur and what results you intend to achieve.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5602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11707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28695"/>
              </p:ext>
            </p:extLst>
          </p:nvPr>
        </p:nvGraphicFramePr>
        <p:xfrm>
          <a:off x="304798" y="3429000"/>
          <a:ext cx="8534403" cy="2785110"/>
        </p:xfrm>
        <a:graphic>
          <a:graphicData uri="http://schemas.openxmlformats.org/drawingml/2006/table">
            <a:tbl>
              <a:tblPr firstRow="1" firstCol="1" bandRow="1"/>
              <a:tblGrid>
                <a:gridCol w="977577"/>
                <a:gridCol w="704920"/>
                <a:gridCol w="352460"/>
                <a:gridCol w="352460"/>
                <a:gridCol w="352460"/>
                <a:gridCol w="692358"/>
                <a:gridCol w="850484"/>
                <a:gridCol w="1474124"/>
                <a:gridCol w="299997"/>
                <a:gridCol w="323642"/>
                <a:gridCol w="417484"/>
                <a:gridCol w="702703"/>
                <a:gridCol w="1033734"/>
              </a:tblGrid>
              <a:tr h="1060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Please keep all vendor items together.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UNIT OF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WHSE.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PLEASE TYPE OR PRINT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EACH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COST OF ITEMS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VENDOR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PG #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ISSUE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STOCK NO.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(Exact Name of Item)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Sportime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161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US-1202175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E10 Ekho heart rate monitor class 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159.99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159.99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S&amp;H (check with vendor)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66300"/>
            <a:ext cx="883919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Provide a project budget. Vendor must be an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GSMD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approved vendor. The budget will only pay for equipment. No contracted services, and salaries/benefits will be used per this grant request. Be sure to include discounts, shipping and handling in your order. You may use a 9-font in this table. Remove highlighted example.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you have a Healthy School Team? □ Yes  □ No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 you completed the School Health Index? □ Yes  □ No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yes, did you submit the following to the Office of Coordinated School Health?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Overall Score Card-□ Yes  □ No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1 %-_________________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2 %-_________________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3%-__________________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4%-__________________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5%-__________________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6%-__________________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7%-__________________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 8%-__________________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 Health Improvement Plan-□ Yes  □ No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4755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0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Coordinated School Health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Coordinator, Brian Fisher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 </a:t>
            </a:r>
            <a:r>
              <a:rPr lang="en-US" dirty="0" smtClean="0"/>
              <a:t>brian.fisher@gmsdk12.org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901-752-7895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Lead Nurse (Dogwood Elem)</a:t>
            </a:r>
          </a:p>
          <a:p>
            <a:pPr marL="0" indent="0" algn="ctr">
              <a:buNone/>
            </a:pPr>
            <a:r>
              <a:rPr lang="en-US" dirty="0"/>
              <a:t>Angela </a:t>
            </a:r>
            <a:r>
              <a:rPr lang="en-US" dirty="0" err="1"/>
              <a:t>Boscaccy</a:t>
            </a:r>
            <a:r>
              <a:rPr lang="en-US" dirty="0"/>
              <a:t> </a:t>
            </a:r>
            <a:r>
              <a:rPr lang="en-US" dirty="0" smtClean="0"/>
              <a:t>angela.boscaccy</a:t>
            </a:r>
            <a:r>
              <a:rPr lang="en-US" dirty="0"/>
              <a:t>@gmsdk12.</a:t>
            </a:r>
            <a:r>
              <a:rPr lang="en-US" dirty="0" smtClean="0"/>
              <a:t>org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27CB-3646-4DD9-9712-AEE5EA2F4F20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Coordinated School Health </a:t>
            </a:r>
            <a:endParaRPr lang="en-US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Coordinated School Health </a:t>
            </a:r>
            <a:r>
              <a:rPr lang="en-US" sz="2800" dirty="0" smtClean="0"/>
              <a:t>is an effective system of 8 inter-related components                               designed to connect health (physical,                                  emotional and social) with education.                               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240321"/>
            <a:ext cx="5638800" cy="300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058-6F1E-49CC-BA64-6C2D835D8F3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mission of Coordinated School Health is to improve children’s health and their capacity to learn through the support of families, communities, and the schools working together.</a:t>
            </a:r>
          </a:p>
        </p:txBody>
      </p:sp>
      <p:pic>
        <p:nvPicPr>
          <p:cNvPr id="7" name="Picture 6" descr="MP9004032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90008297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17922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21BD-1C4E-4113-9C11-E603454CAF58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GMSD</a:t>
            </a:r>
            <a:b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2014-2015 Goals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Reduce Childhood Obesity by 2% as measured by GMSD baseline data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r>
              <a:rPr lang="en-US" dirty="0" smtClean="0">
                <a:ea typeface="ＭＳ Ｐゴシック" pitchFamily="-105" charset="-128"/>
              </a:rPr>
              <a:t>Increase Awareness of Attention </a:t>
            </a:r>
            <a:r>
              <a:rPr lang="en-US" dirty="0">
                <a:ea typeface="ＭＳ Ｐゴシック" pitchFamily="-105" charset="-128"/>
              </a:rPr>
              <a:t>D</a:t>
            </a:r>
            <a:r>
              <a:rPr lang="en-US" dirty="0" smtClean="0">
                <a:ea typeface="ＭＳ Ｐゴシック" pitchFamily="-105" charset="-128"/>
              </a:rPr>
              <a:t>eficit </a:t>
            </a:r>
            <a:r>
              <a:rPr lang="en-US" dirty="0">
                <a:ea typeface="ＭＳ Ｐゴシック" pitchFamily="-105" charset="-128"/>
              </a:rPr>
              <a:t>D</a:t>
            </a:r>
            <a:r>
              <a:rPr lang="en-US" dirty="0" smtClean="0">
                <a:ea typeface="ＭＳ Ｐゴシック" pitchFamily="-105" charset="-128"/>
              </a:rPr>
              <a:t>isorder (ADHD)</a:t>
            </a:r>
          </a:p>
          <a:p>
            <a:endParaRPr lang="en-US" dirty="0" smtClean="0">
              <a:ea typeface="ＭＳ Ｐゴシック" pitchFamily="-105" charset="-128"/>
            </a:endParaRPr>
          </a:p>
          <a:p>
            <a:r>
              <a:rPr lang="en-US" dirty="0" smtClean="0">
                <a:ea typeface="ＭＳ Ｐゴシック" pitchFamily="-105" charset="-128"/>
              </a:rPr>
              <a:t>Implement Strategies and Programs </a:t>
            </a:r>
            <a:r>
              <a:rPr lang="en-US" dirty="0">
                <a:ea typeface="ＭＳ Ｐゴシック" pitchFamily="-105" charset="-128"/>
              </a:rPr>
              <a:t>T</a:t>
            </a:r>
            <a:r>
              <a:rPr lang="en-US" dirty="0" smtClean="0">
                <a:ea typeface="ＭＳ Ｐゴシック" pitchFamily="-105" charset="-128"/>
              </a:rPr>
              <a:t>hat </a:t>
            </a:r>
            <a:r>
              <a:rPr lang="en-US" dirty="0">
                <a:ea typeface="ＭＳ Ｐゴシック" pitchFamily="-105" charset="-128"/>
              </a:rPr>
              <a:t>W</a:t>
            </a:r>
            <a:r>
              <a:rPr lang="en-US" dirty="0" smtClean="0">
                <a:ea typeface="ＭＳ Ｐゴシック" pitchFamily="-105" charset="-128"/>
              </a:rPr>
              <a:t>ill </a:t>
            </a:r>
            <a:r>
              <a:rPr lang="en-US" dirty="0">
                <a:ea typeface="ＭＳ Ｐゴシック" pitchFamily="-105" charset="-128"/>
              </a:rPr>
              <a:t>H</a:t>
            </a:r>
            <a:r>
              <a:rPr lang="en-US" dirty="0" smtClean="0">
                <a:ea typeface="ＭＳ Ｐゴシック" pitchFamily="-105" charset="-128"/>
              </a:rPr>
              <a:t>elp </a:t>
            </a:r>
            <a:r>
              <a:rPr lang="en-US" dirty="0">
                <a:ea typeface="ＭＳ Ｐゴシック" pitchFamily="-105" charset="-128"/>
              </a:rPr>
              <a:t>R</a:t>
            </a:r>
            <a:r>
              <a:rPr lang="en-US" dirty="0" smtClean="0">
                <a:ea typeface="ＭＳ Ｐゴシック" pitchFamily="-105" charset="-128"/>
              </a:rPr>
              <a:t>educe </a:t>
            </a:r>
            <a:r>
              <a:rPr lang="en-US" dirty="0">
                <a:ea typeface="ＭＳ Ｐゴシック" pitchFamily="-105" charset="-128"/>
              </a:rPr>
              <a:t>V</a:t>
            </a:r>
            <a:r>
              <a:rPr lang="en-US" dirty="0" smtClean="0">
                <a:ea typeface="ＭＳ Ｐゴシック" pitchFamily="-105" charset="-128"/>
              </a:rPr>
              <a:t>iolence and Aggression in Schools</a:t>
            </a:r>
          </a:p>
          <a:p>
            <a:endParaRPr lang="en-US" dirty="0" smtClean="0">
              <a:ea typeface="ＭＳ Ｐゴシック" pitchFamily="-105" charset="-128"/>
            </a:endParaRPr>
          </a:p>
          <a:p>
            <a:endParaRPr lang="en-US" dirty="0" smtClean="0">
              <a:ea typeface="ＭＳ Ｐゴシック" pitchFamily="-105" charset="-128"/>
            </a:endParaRPr>
          </a:p>
        </p:txBody>
      </p:sp>
      <p:pic>
        <p:nvPicPr>
          <p:cNvPr id="17411" name="Picture 3" descr="C:\Users\ITS\AppData\Local\Microsoft\Windows\Temporary Internet Files\Content.IE5\55WTI51Q\MP9003875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780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ITS\AppData\Local\Microsoft\Windows\Temporary Internet Files\Content.IE5\CBSMT677\MP9003874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28490" y="0"/>
            <a:ext cx="3019425" cy="6858000"/>
            <a:chOff x="6936" y="0"/>
            <a:chExt cx="5413" cy="1584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344" y="0"/>
              <a:ext cx="4896" cy="15840"/>
              <a:chOff x="7560" y="0"/>
              <a:chExt cx="4700" cy="1584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755" y="0"/>
                <a:ext cx="4505" cy="15840"/>
              </a:xfrm>
              <a:prstGeom prst="rect">
                <a:avLst/>
              </a:prstGeom>
              <a:solidFill>
                <a:schemeClr val="accent3">
                  <a:lumMod val="10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>
                        <a:lumMod val="8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8" descr="Light vertical"/>
              <p:cNvSpPr>
                <a:spLocks noChangeArrowheads="1"/>
              </p:cNvSpPr>
              <p:nvPr/>
            </p:nvSpPr>
            <p:spPr bwMode="auto">
              <a:xfrm>
                <a:off x="7560" y="8"/>
                <a:ext cx="195" cy="15825"/>
              </a:xfrm>
              <a:prstGeom prst="rect">
                <a:avLst/>
              </a:prstGeom>
              <a:pattFill prst="ltVert">
                <a:fgClr>
                  <a:schemeClr val="accent3">
                    <a:lumMod val="100000"/>
                    <a:lumOff val="0"/>
                    <a:alpha val="80000"/>
                  </a:schemeClr>
                </a:fgClr>
                <a:bgClr>
                  <a:srgbClr val="FFFFFF">
                    <a:alpha val="80000"/>
                  </a:srgbClr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1">
                          <a:lumMod val="8500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936" y="0"/>
              <a:ext cx="5413" cy="3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0" tIns="182880" rIns="182880" bIns="182880" anchor="b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FFFF"/>
                  </a:solidFill>
                  <a:effectLst/>
                  <a:latin typeface="Cambria"/>
                  <a:ea typeface="Times New Roman"/>
                  <a:cs typeface="Times New Roman"/>
                </a:rPr>
                <a:t>     -2014</a:t>
              </a:r>
              <a:endParaRPr lang="en-US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9" y="10658"/>
              <a:ext cx="4889" cy="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0" tIns="182880" rIns="182880" bIns="182880" anchor="b" anchorCtr="0" upright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Revised      </a:t>
              </a:r>
              <a:endParaRPr lang="en-US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11374" y="2610697"/>
            <a:ext cx="4057650" cy="402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Checklist for Binder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u="none" strike="noStrike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Healthy School Team Members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Tracking Form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CSH Evaluation Data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List of CPR Certified Staff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 smtClean="0">
                <a:solidFill>
                  <a:srgbClr val="3772C9"/>
                </a:solidFill>
                <a:latin typeface="Times New Roman"/>
                <a:ea typeface="Times New Roman"/>
              </a:rPr>
              <a:t>GMSD</a:t>
            </a:r>
            <a:r>
              <a:rPr lang="en-US" sz="1600" dirty="0" smtClean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Mini-Grant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In-Kind Forms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Meeting Agenda/Notes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School Health Index &amp; </a:t>
            </a:r>
            <a:endParaRPr lang="en-US" sz="1600" dirty="0" smtClean="0">
              <a:solidFill>
                <a:srgbClr val="3772C9"/>
              </a:solidFill>
              <a:effectLst/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772C9"/>
                </a:solidFill>
                <a:latin typeface="Times New Roman"/>
                <a:ea typeface="Times New Roman"/>
              </a:rPr>
              <a:t> </a:t>
            </a:r>
            <a:r>
              <a:rPr lang="en-US" sz="1600" dirty="0" smtClean="0">
                <a:solidFill>
                  <a:srgbClr val="3772C9"/>
                </a:solidFill>
                <a:latin typeface="Times New Roman"/>
                <a:ea typeface="Times New Roman"/>
              </a:rPr>
              <a:t>                 </a:t>
            </a:r>
            <a:r>
              <a:rPr lang="en-US" sz="1600" dirty="0" smtClean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Plan </a:t>
            </a: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for Improvement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8 Components Outline </a:t>
            </a:r>
            <a:r>
              <a:rPr lang="en-US" sz="1600" dirty="0" err="1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Sem</a:t>
            </a: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 1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8 Components Outline </a:t>
            </a:r>
            <a:r>
              <a:rPr lang="en-US" sz="1600" dirty="0" err="1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Sem</a:t>
            </a: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 2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Healthy Choices Week Activities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Special Observances/Activities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SIP Verification w/SHIP 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3772C9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13350" y="-76200"/>
            <a:ext cx="3778250" cy="6708727"/>
            <a:chOff x="6936" y="0"/>
            <a:chExt cx="5413" cy="1584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344" y="0"/>
              <a:ext cx="4896" cy="15840"/>
              <a:chOff x="7560" y="0"/>
              <a:chExt cx="4700" cy="1584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7755" y="0"/>
                <a:ext cx="4505" cy="158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>
                        <a:lumMod val="8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19" descr="Light vertical"/>
              <p:cNvSpPr>
                <a:spLocks noChangeArrowheads="1"/>
              </p:cNvSpPr>
              <p:nvPr/>
            </p:nvSpPr>
            <p:spPr bwMode="auto">
              <a:xfrm>
                <a:off x="7560" y="8"/>
                <a:ext cx="195" cy="15825"/>
              </a:xfrm>
              <a:prstGeom prst="rect">
                <a:avLst/>
              </a:prstGeom>
              <a:pattFill prst="ltVert">
                <a:fgClr>
                  <a:srgbClr val="9BBB59">
                    <a:lumMod val="100000"/>
                    <a:lumOff val="0"/>
                    <a:alpha val="80000"/>
                  </a:srgbClr>
                </a:fgClr>
                <a:bgClr>
                  <a:srgbClr val="FFFFFF">
                    <a:alpha val="80000"/>
                  </a:srgbClr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1">
                          <a:lumMod val="8500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936" y="0"/>
              <a:ext cx="5413" cy="3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0" tIns="182880" rIns="182880" bIns="182880" anchor="b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   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2014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-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/>
                  <a:ea typeface="Times New Roman"/>
                  <a:cs typeface="Times New Roman"/>
                </a:rPr>
                <a:t>2015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329" y="10658"/>
              <a:ext cx="4889" cy="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0" tIns="182880" rIns="182880" bIns="182880" anchor="b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     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4287" y="1884363"/>
            <a:ext cx="9033510" cy="640080"/>
          </a:xfrm>
          <a:prstGeom prst="rect">
            <a:avLst/>
          </a:prstGeom>
          <a:solidFill>
            <a:schemeClr val="tx1"/>
          </a:solidFill>
          <a:ln w="12700">
            <a:solidFill>
              <a:sysClr val="window" lastClr="FFFFFF">
                <a:lumMod val="100000"/>
                <a:lumOff val="0"/>
              </a:sysClr>
            </a:solidFill>
            <a:miter lim="800000"/>
            <a:headEnd/>
            <a:tailEnd/>
          </a:ln>
          <a:effectLst/>
          <a:extLst/>
        </p:spPr>
        <p:txBody>
          <a:bodyPr rot="0" vert="horz" wrap="square" lIns="182880" tIns="45720" rIns="182880" bIns="45720" anchor="ctr" anchorCtr="0" upright="1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Germantown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 Municipal Schools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" name="Picture 1" descr="gmsd-logo-black-redout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6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Starting Healthy School Team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Basic steps to team success: </a:t>
            </a:r>
          </a:p>
          <a:p>
            <a:r>
              <a:rPr lang="en-US" dirty="0" smtClean="0"/>
              <a:t>Gather team members </a:t>
            </a:r>
          </a:p>
          <a:p>
            <a:r>
              <a:rPr lang="en-US" dirty="0" smtClean="0"/>
              <a:t>Identify school needs </a:t>
            </a:r>
          </a:p>
          <a:p>
            <a:r>
              <a:rPr lang="en-US" dirty="0" smtClean="0"/>
              <a:t>Identify local school resources </a:t>
            </a:r>
          </a:p>
          <a:p>
            <a:r>
              <a:rPr lang="en-US" dirty="0" smtClean="0"/>
              <a:t>Write a School Health Improvement Plan </a:t>
            </a:r>
          </a:p>
          <a:p>
            <a:r>
              <a:rPr lang="en-US" dirty="0" smtClean="0"/>
              <a:t>Manage and monitor implementation </a:t>
            </a:r>
          </a:p>
          <a:p>
            <a:r>
              <a:rPr lang="en-US" dirty="0" smtClean="0"/>
              <a:t>Market successes 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Screening</a:t>
            </a:r>
          </a:p>
          <a:p>
            <a:endParaRPr lang="en-US" dirty="0"/>
          </a:p>
        </p:txBody>
      </p:sp>
      <p:pic>
        <p:nvPicPr>
          <p:cNvPr id="15362" name="Picture 2" descr="C:\Users\ITS\AppData\Local\Microsoft\Windows\Temporary Internet Files\Content.IE5\CBSMT677\MC900056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TS\AppData\Local\Microsoft\Windows\Temporary Internet Files\Content.IE5\RSZNNRTK\MC9004396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386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 Members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sz="2400" dirty="0" smtClean="0"/>
              <a:t>Seek faculty/staff who have a commitment to the cause</a:t>
            </a:r>
          </a:p>
          <a:p>
            <a:r>
              <a:rPr lang="en-US" sz="2400" dirty="0" smtClean="0"/>
              <a:t>Look for community partners to join team</a:t>
            </a:r>
          </a:p>
          <a:p>
            <a:r>
              <a:rPr lang="en-US" sz="2400" dirty="0" smtClean="0"/>
              <a:t>Secure administrative support</a:t>
            </a:r>
          </a:p>
          <a:p>
            <a:r>
              <a:rPr lang="en-US" sz="2400" dirty="0" smtClean="0"/>
              <a:t>Set time for regularly scheduled meetings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BE77-9EF0-4727-A441-64BE836E1D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0E9C-94B1-4F22-91C8-3DE6075CDF9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44748"/>
              </p:ext>
            </p:extLst>
          </p:nvPr>
        </p:nvGraphicFramePr>
        <p:xfrm>
          <a:off x="152400" y="1568173"/>
          <a:ext cx="8839199" cy="4482107"/>
        </p:xfrm>
        <a:graphic>
          <a:graphicData uri="http://schemas.openxmlformats.org/drawingml/2006/table">
            <a:tbl>
              <a:tblPr firstRow="1" firstCol="1" bandRow="1"/>
              <a:tblGrid>
                <a:gridCol w="3657600"/>
                <a:gridCol w="2438400"/>
                <a:gridCol w="2743199"/>
              </a:tblGrid>
              <a:tr h="7058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Healthy School Team Position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Name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Teacher (HST Leader*)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Assistant Principal (Coordinator*)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Professional School Counselor*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School Nurse*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Nutrition Manager*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Health/PE teacher (s)*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Student*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Parent*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Community Member/Partner*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SPC/Regional Rep*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Coaching Staff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PTA President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Afterschool Program Coordinator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Family Life Teacher(s)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Other: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39" marR="61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439" y="121623"/>
            <a:ext cx="904701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2014 - 2015  Healthy School Team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School:      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____________________________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Principal:   ____________________________________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*Mandated Members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2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99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3263605</TotalTime>
  <Words>2010</Words>
  <Application>Microsoft Macintosh PowerPoint</Application>
  <PresentationFormat>On-screen Show (4:3)</PresentationFormat>
  <Paragraphs>690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 Boot Camp  2014-2015 </vt:lpstr>
      <vt:lpstr>Agenda</vt:lpstr>
      <vt:lpstr>Coordinated School Health </vt:lpstr>
      <vt:lpstr>Mission</vt:lpstr>
      <vt:lpstr>GMSD 2014-2015 Goals</vt:lpstr>
      <vt:lpstr>PowerPoint Presentation</vt:lpstr>
      <vt:lpstr>Starting Healthy School Team</vt:lpstr>
      <vt:lpstr>Team Members</vt:lpstr>
      <vt:lpstr>PowerPoint Presentation</vt:lpstr>
      <vt:lpstr>PowerPoint Presentation</vt:lpstr>
      <vt:lpstr> Components of a Coordinated School Health Initiative</vt:lpstr>
      <vt:lpstr>PowerPoint Presentation</vt:lpstr>
      <vt:lpstr>PowerPoint Presentation</vt:lpstr>
      <vt:lpstr>PowerPoint Presentation</vt:lpstr>
      <vt:lpstr>2014-2015 Semester 2</vt:lpstr>
      <vt:lpstr>PowerPoint Presentation</vt:lpstr>
      <vt:lpstr>Health Services</vt:lpstr>
      <vt:lpstr>Healthy School Environment</vt:lpstr>
      <vt:lpstr> School Staff Wellness </vt:lpstr>
      <vt:lpstr>Requesting Grants</vt:lpstr>
      <vt:lpstr>PowerPoint Presentation</vt:lpstr>
      <vt:lpstr>PowerPoint Presentation</vt:lpstr>
      <vt:lpstr>PowerPoint Presentation</vt:lpstr>
      <vt:lpstr>Coordinated School Health</vt:lpstr>
    </vt:vector>
  </TitlesOfParts>
  <Company>Memphis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Name</dc:title>
  <dc:creator>Brenda Cassellius</dc:creator>
  <cp:lastModifiedBy>Shelby County Schools</cp:lastModifiedBy>
  <cp:revision>502</cp:revision>
  <cp:lastPrinted>2013-07-30T21:11:43Z</cp:lastPrinted>
  <dcterms:created xsi:type="dcterms:W3CDTF">2005-04-14T23:20:33Z</dcterms:created>
  <dcterms:modified xsi:type="dcterms:W3CDTF">2014-07-16T17:03:08Z</dcterms:modified>
</cp:coreProperties>
</file>